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17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7" y="2348880"/>
            <a:ext cx="3402713" cy="252028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Деятельность педагога – психолога в процессе конфликтной ситуации между участниками образовательного процесса и оказание «</a:t>
            </a:r>
            <a:r>
              <a:rPr lang="ru-RU" sz="1600" b="1" dirty="0" err="1">
                <a:solidFill>
                  <a:schemeClr val="tx1"/>
                </a:solidFill>
              </a:rPr>
              <a:t>допсихологической</a:t>
            </a:r>
            <a:r>
              <a:rPr lang="ru-RU" sz="1600" b="1" dirty="0">
                <a:solidFill>
                  <a:schemeClr val="tx1"/>
                </a:solidFill>
              </a:rPr>
              <a:t>» помощи несовершеннолетним, которые испытывают острое эмоциональное </a:t>
            </a:r>
            <a:r>
              <a:rPr lang="ru-RU" sz="1600" b="1" dirty="0" smtClean="0">
                <a:solidFill>
                  <a:schemeClr val="tx1"/>
                </a:solidFill>
              </a:rPr>
              <a:t>состояние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5229200"/>
            <a:ext cx="3309803" cy="7920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100" i="1" dirty="0"/>
              <a:t>Педагог – </a:t>
            </a:r>
            <a:r>
              <a:rPr lang="ru-RU" sz="1100" i="1" dirty="0" smtClean="0"/>
              <a:t>психолог </a:t>
            </a:r>
            <a:endParaRPr lang="ru-RU" sz="1100" dirty="0"/>
          </a:p>
          <a:p>
            <a:pPr algn="r"/>
            <a:r>
              <a:rPr lang="ru-RU" sz="1100" i="1" dirty="0"/>
              <a:t>государственного учреждения образования </a:t>
            </a:r>
            <a:endParaRPr lang="ru-RU" sz="1100" dirty="0"/>
          </a:p>
          <a:p>
            <a:pPr algn="r"/>
            <a:r>
              <a:rPr lang="ru-RU" sz="1100" i="1" dirty="0"/>
              <a:t>«</a:t>
            </a:r>
            <a:r>
              <a:rPr lang="ru-RU" sz="1100" i="1" dirty="0" err="1"/>
              <a:t>Дворищанская</a:t>
            </a:r>
            <a:r>
              <a:rPr lang="ru-RU" sz="1100" i="1" dirty="0"/>
              <a:t> средняя школа Лидского района» </a:t>
            </a:r>
            <a:r>
              <a:rPr lang="ru-RU" sz="1100" i="1" dirty="0" err="1" smtClean="0"/>
              <a:t>Федорцова</a:t>
            </a:r>
            <a:r>
              <a:rPr lang="ru-RU" sz="1100" i="1" dirty="0" smtClean="0"/>
              <a:t> </a:t>
            </a:r>
            <a:r>
              <a:rPr lang="ru-RU" sz="1100" i="1" dirty="0"/>
              <a:t>Л.В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7" t="26667" r="6274" b="24733"/>
          <a:stretch/>
        </p:blipFill>
        <p:spPr bwMode="auto">
          <a:xfrm>
            <a:off x="179512" y="1196752"/>
            <a:ext cx="4261993" cy="380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14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3" t="27815" r="6368" b="33562"/>
          <a:stretch/>
        </p:blipFill>
        <p:spPr bwMode="auto">
          <a:xfrm>
            <a:off x="4644008" y="3573016"/>
            <a:ext cx="3869965" cy="270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556792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Причины </a:t>
            </a:r>
            <a:r>
              <a:rPr lang="ru-RU" b="1" dirty="0"/>
              <a:t>конфликта: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подчинение требованиям педагога;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неприемлемое </a:t>
            </a:r>
            <a:r>
              <a:rPr lang="ru-RU" dirty="0"/>
              <a:t>поведение ученика во время образовательного процесса/ индивидуальной или групповой работы;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личная </a:t>
            </a:r>
            <a:r>
              <a:rPr lang="ru-RU" dirty="0"/>
              <a:t>неприязнь ученика к </a:t>
            </a:r>
            <a:r>
              <a:rPr lang="ru-RU" dirty="0" smtClean="0"/>
              <a:t>педагогу.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22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6" t="23338" r="6400" b="28041"/>
          <a:stretch/>
        </p:blipFill>
        <p:spPr bwMode="auto">
          <a:xfrm>
            <a:off x="1835696" y="1628800"/>
            <a:ext cx="6164727" cy="474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98072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Примерный алгоритм разрешения конфликта </a:t>
            </a:r>
            <a:endParaRPr lang="ru-RU" b="1" dirty="0" smtClean="0"/>
          </a:p>
          <a:p>
            <a:pPr algn="ctr"/>
            <a:r>
              <a:rPr lang="ru-RU" b="1" dirty="0" smtClean="0"/>
              <a:t>«ученик–учитель»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87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7" t="30022" r="4685" b="22038"/>
          <a:stretch/>
        </p:blipFill>
        <p:spPr bwMode="auto">
          <a:xfrm>
            <a:off x="971600" y="1850667"/>
            <a:ext cx="3672408" cy="301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1052736"/>
            <a:ext cx="3707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Конфликты в системе «учитель-родитель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 </a:t>
            </a:r>
            <a:endParaRPr lang="ru-RU" dirty="0"/>
          </a:p>
          <a:p>
            <a:r>
              <a:rPr lang="ru-RU" dirty="0"/>
              <a:t>На данный момент не совсем редкий вид школьного конфликта, который может быть вызван как педагогом, так и родителями учеников. Основой для конфликта зачастую выступает непонимание между родителем и педагогом и, наоборот. Конфликт связан с детьми, и они опосредованно могут быть туда вовлечены как непрямая сторона.</a:t>
            </a:r>
          </a:p>
        </p:txBody>
      </p:sp>
    </p:spTree>
    <p:extLst>
      <p:ext uri="{BB962C8B-B14F-4D97-AF65-F5344CB8AC3E}">
        <p14:creationId xmlns:p14="http://schemas.microsoft.com/office/powerpoint/2010/main" val="1149905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7" t="30022" r="4685" b="22038"/>
          <a:stretch/>
        </p:blipFill>
        <p:spPr bwMode="auto">
          <a:xfrm>
            <a:off x="755576" y="3717032"/>
            <a:ext cx="3066029" cy="2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1582341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Наиболее частые причины конфликта: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родители </a:t>
            </a:r>
            <a:r>
              <a:rPr lang="ru-RU" dirty="0"/>
              <a:t>не разделяют педагогический стиль;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завышенные </a:t>
            </a:r>
            <a:r>
              <a:rPr lang="ru-RU" dirty="0"/>
              <a:t>требования к педагогу (или наоборот к родителю от педагога);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конфликт </a:t>
            </a:r>
            <a:r>
              <a:rPr lang="ru-RU" dirty="0"/>
              <a:t>оценок (родитель считает неадекватным оценку успеваемости по предмету);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жалобы </a:t>
            </a:r>
            <a:r>
              <a:rPr lang="ru-RU" dirty="0"/>
              <a:t>ученика на педагога;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перекладывание </a:t>
            </a:r>
            <a:r>
              <a:rPr lang="ru-RU" dirty="0"/>
              <a:t>ответственности за воспитание и др.</a:t>
            </a:r>
          </a:p>
        </p:txBody>
      </p:sp>
    </p:spTree>
    <p:extLst>
      <p:ext uri="{BB962C8B-B14F-4D97-AF65-F5344CB8AC3E}">
        <p14:creationId xmlns:p14="http://schemas.microsoft.com/office/powerpoint/2010/main" val="350630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Примерный алгоритм разрешения конфликта </a:t>
            </a:r>
            <a:endParaRPr lang="ru-RU" b="1" dirty="0" smtClean="0"/>
          </a:p>
          <a:p>
            <a:pPr algn="ctr"/>
            <a:r>
              <a:rPr lang="ru-RU" b="1" dirty="0" smtClean="0"/>
              <a:t>«родитель–учитель»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8" t="34425" r="6154" b="16236"/>
          <a:stretch/>
        </p:blipFill>
        <p:spPr bwMode="auto">
          <a:xfrm>
            <a:off x="1619672" y="1643083"/>
            <a:ext cx="6198150" cy="481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831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44871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Оказание «</a:t>
            </a:r>
            <a:r>
              <a:rPr lang="ru-RU" sz="2000" b="1" dirty="0" err="1">
                <a:solidFill>
                  <a:schemeClr val="tx1"/>
                </a:solidFill>
              </a:rPr>
              <a:t>допсихологической</a:t>
            </a:r>
            <a:r>
              <a:rPr lang="ru-RU" sz="2000" b="1" dirty="0">
                <a:solidFill>
                  <a:schemeClr val="tx1"/>
                </a:solidFill>
              </a:rPr>
              <a:t>» помощи детям и подростком, которые находятся в острых эмоциональных состояниях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1" t="38109" r="31379" b="20058"/>
          <a:stretch/>
        </p:blipFill>
        <p:spPr bwMode="auto">
          <a:xfrm>
            <a:off x="251520" y="1124744"/>
            <a:ext cx="4183159" cy="40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97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3" t="32809" r="5331" b="27243"/>
          <a:stretch/>
        </p:blipFill>
        <p:spPr bwMode="auto">
          <a:xfrm>
            <a:off x="1547664" y="1988840"/>
            <a:ext cx="6306366" cy="389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/>
              <a:t>Если несовершеннолетний испытывает острое чувство </a:t>
            </a:r>
            <a:r>
              <a:rPr lang="ru-RU" b="1" i="1" dirty="0" smtClean="0"/>
              <a:t>страха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2538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/>
              <a:t>Если несовершеннолетний испытывает острое чувство </a:t>
            </a:r>
            <a:r>
              <a:rPr lang="ru-RU" b="1" i="1" dirty="0" smtClean="0"/>
              <a:t>тревоги</a:t>
            </a:r>
            <a:endParaRPr lang="ru-RU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7" t="23515" r="4947" b="38243"/>
          <a:stretch/>
        </p:blipFill>
        <p:spPr bwMode="auto">
          <a:xfrm>
            <a:off x="1475656" y="1916832"/>
            <a:ext cx="6216214" cy="373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65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6941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/>
              <a:t>Если несовершеннолетний в истерике</a:t>
            </a:r>
            <a:endParaRPr lang="ru-RU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0" t="25255" r="4742" b="35633"/>
          <a:stretch/>
        </p:blipFill>
        <p:spPr bwMode="auto">
          <a:xfrm>
            <a:off x="1259632" y="1844824"/>
            <a:ext cx="6267630" cy="381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982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/>
              <a:t>Если несовершеннолетний испытывает нервную дрожь</a:t>
            </a:r>
            <a:endParaRPr lang="ru-RU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1" t="33892" r="4708" b="28461"/>
          <a:stretch/>
        </p:blipFill>
        <p:spPr bwMode="auto">
          <a:xfrm>
            <a:off x="1619672" y="1772816"/>
            <a:ext cx="6263194" cy="367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12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359" y="3140968"/>
            <a:ext cx="76700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Конфликтологическая</a:t>
            </a:r>
            <a:r>
              <a:rPr lang="ru-RU" b="1" dirty="0"/>
              <a:t> компетентность </a:t>
            </a:r>
            <a:r>
              <a:rPr lang="ru-RU" dirty="0"/>
              <a:t>– это совокупность личностных качеств профессионала, определяющая его </a:t>
            </a:r>
            <a:r>
              <a:rPr lang="ru-RU" dirty="0" err="1"/>
              <a:t>конфликтологическую</a:t>
            </a:r>
            <a:r>
              <a:rPr lang="ru-RU" dirty="0"/>
              <a:t> готовность к решению конфликтных ситуаций и создающая благоприятные условия для формирования и реализации </a:t>
            </a:r>
            <a:r>
              <a:rPr lang="ru-RU" dirty="0" err="1"/>
              <a:t>конфликтологических</a:t>
            </a:r>
            <a:r>
              <a:rPr lang="ru-RU" dirty="0"/>
              <a:t> компетенций в практической работе специалиста (Макаренко Г., Щербакова О.В.).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0359" y="162880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Конфликт</a:t>
            </a:r>
            <a:r>
              <a:rPr lang="ru-RU" dirty="0"/>
              <a:t> (от лат. </a:t>
            </a:r>
            <a:r>
              <a:rPr lang="en-US" dirty="0" err="1"/>
              <a:t>conflictus</a:t>
            </a:r>
            <a:r>
              <a:rPr lang="ru-RU" dirty="0"/>
              <a:t> – столкновение) –</a:t>
            </a:r>
            <a:r>
              <a:rPr lang="en-US" dirty="0"/>
              <a:t> </a:t>
            </a:r>
            <a:r>
              <a:rPr lang="ru-RU" dirty="0"/>
              <a:t>столкновение противоположно направленных целей, интересов, позиций, мнений или взглядов оппонентов или субъектов взаимодействия.</a:t>
            </a: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812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Приемы и упражнения, которые помогут проработать конфликтную ситуацию, посмотреть не нее со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стороны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58232"/>
              </p:ext>
            </p:extLst>
          </p:nvPr>
        </p:nvGraphicFramePr>
        <p:xfrm>
          <a:off x="820194" y="980728"/>
          <a:ext cx="3399155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9100"/>
                <a:gridCol w="1710055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Что делать, если это произойдет?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Что будет, если это не произойдет?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Чего не будет, если это произойдет?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Чего не будет, если это не произойдет?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8318" y="476672"/>
            <a:ext cx="273630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«Квадрат Декарта»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30287"/>
              </p:ext>
            </p:extLst>
          </p:nvPr>
        </p:nvGraphicFramePr>
        <p:xfrm>
          <a:off x="867816" y="3933056"/>
          <a:ext cx="3399155" cy="114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9100"/>
                <a:gridCol w="1710055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Я знаю…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Другие знают…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Я не знаю …</a:t>
                      </a:r>
                      <a:endParaRPr lang="ru-RU" sz="14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Другие знают…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Я знаю…</a:t>
                      </a:r>
                      <a:endParaRPr lang="ru-RU" sz="14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Другие не знают…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Я не знаю…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Другие не знают..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71600" y="3482927"/>
            <a:ext cx="309634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«Окно </a:t>
            </a: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Джохари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45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Приемы и упражнения, которые помогут проработать конфликтную ситуацию, посмотреть не нее со стороны</a:t>
            </a:r>
            <a:endParaRPr lang="ru-RU" sz="2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/>
              <a:t>с использованием метафорических ассоциативных карт (далее – МАК)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32657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МАК – техника </a:t>
            </a:r>
            <a:endParaRPr lang="ru-RU" b="1" dirty="0" smtClean="0"/>
          </a:p>
          <a:p>
            <a:pPr lvl="0" algn="ctr"/>
            <a:r>
              <a:rPr lang="ru-RU" b="1" dirty="0" smtClean="0"/>
              <a:t>«</a:t>
            </a:r>
            <a:r>
              <a:rPr lang="ru-RU" b="1" dirty="0"/>
              <a:t>Тренажер позитива</a:t>
            </a:r>
            <a:r>
              <a:rPr lang="ru-RU" b="1" dirty="0" smtClean="0"/>
              <a:t>»</a:t>
            </a:r>
          </a:p>
          <a:p>
            <a:pPr lvl="0" algn="ctr"/>
            <a:endParaRPr lang="ru-RU" dirty="0"/>
          </a:p>
          <a:p>
            <a:r>
              <a:rPr lang="ru-RU" i="1" dirty="0"/>
              <a:t>Цель:</a:t>
            </a:r>
            <a:r>
              <a:rPr lang="ru-RU" dirty="0"/>
              <a:t> изменение отношения к ситуации, поиск конструктивного способа решения вопроса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i="1" dirty="0"/>
              <a:t>Вариант 1:</a:t>
            </a:r>
            <a:r>
              <a:rPr lang="ru-RU" b="1" dirty="0"/>
              <a:t> </a:t>
            </a:r>
            <a:r>
              <a:rPr lang="ru-RU" dirty="0"/>
              <a:t>необходимо в открытой колоде выбрать 15–20 карт, которые вызывают негативные эмоции. Затем, предлагается найти приятное, позитивное в картах, которые вызывали негативные эмоции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i="1" dirty="0"/>
              <a:t>Вариант 2:</a:t>
            </a:r>
            <a:r>
              <a:rPr lang="ru-RU" b="1" dirty="0"/>
              <a:t> </a:t>
            </a:r>
            <a:r>
              <a:rPr lang="ru-RU" dirty="0"/>
              <a:t>выбрать 1 карту и придумать негативную историю. Далее вытянуть 10–15 карт и выдвинуть версии приятных последствий негативной истории.</a:t>
            </a:r>
          </a:p>
        </p:txBody>
      </p:sp>
    </p:spTree>
    <p:extLst>
      <p:ext uri="{BB962C8B-B14F-4D97-AF65-F5344CB8AC3E}">
        <p14:creationId xmlns:p14="http://schemas.microsoft.com/office/powerpoint/2010/main" val="1434148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Приемы и упражнения, которые помогут проработать конфликтную ситуацию, посмотреть не нее со стороны</a:t>
            </a:r>
            <a:endParaRPr lang="ru-RU" sz="2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/>
              <a:t>с использованием метафорических ассоциативных карт (далее – МАК)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20688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МАК – техника для колоды </a:t>
            </a:r>
            <a:endParaRPr lang="ru-RU" b="1" dirty="0" smtClean="0"/>
          </a:p>
          <a:p>
            <a:pPr lvl="0" algn="ctr"/>
            <a:r>
              <a:rPr lang="ru-RU" b="1" dirty="0" smtClean="0"/>
              <a:t>«</a:t>
            </a:r>
            <a:r>
              <a:rPr lang="ru-RU" b="1" dirty="0"/>
              <a:t>Роботы»</a:t>
            </a:r>
            <a:endParaRPr lang="ru-RU" dirty="0"/>
          </a:p>
          <a:p>
            <a:endParaRPr lang="ru-RU" dirty="0" smtClean="0"/>
          </a:p>
          <a:p>
            <a:r>
              <a:rPr lang="ru-RU" i="1" dirty="0" smtClean="0"/>
              <a:t>Инструкция: </a:t>
            </a:r>
            <a:r>
              <a:rPr lang="ru-RU" dirty="0" smtClean="0"/>
              <a:t>собери </a:t>
            </a:r>
            <a:r>
              <a:rPr lang="ru-RU" dirty="0"/>
              <a:t>робота, который (вариант 1, 2, 3)… Найди лишние детали… Какой это робот? Опиши.</a:t>
            </a:r>
          </a:p>
          <a:p>
            <a:endParaRPr lang="ru-RU" i="1" dirty="0" smtClean="0"/>
          </a:p>
          <a:p>
            <a:r>
              <a:rPr lang="ru-RU" b="1" i="1" dirty="0" smtClean="0"/>
              <a:t>Вариант </a:t>
            </a:r>
            <a:r>
              <a:rPr lang="ru-RU" b="1" i="1" dirty="0"/>
              <a:t>1:</a:t>
            </a:r>
            <a:r>
              <a:rPr lang="ru-RU" b="1" dirty="0"/>
              <a:t> </a:t>
            </a:r>
            <a:r>
              <a:rPr lang="ru-RU" dirty="0"/>
              <a:t>Робот мама/папа/брат…</a:t>
            </a:r>
          </a:p>
          <a:p>
            <a:endParaRPr lang="ru-RU" i="1" dirty="0" smtClean="0"/>
          </a:p>
          <a:p>
            <a:r>
              <a:rPr lang="ru-RU" b="1" i="1" dirty="0" smtClean="0"/>
              <a:t>Вариант </a:t>
            </a:r>
            <a:r>
              <a:rPr lang="ru-RU" b="1" i="1" dirty="0"/>
              <a:t>2:</a:t>
            </a:r>
            <a:r>
              <a:rPr lang="ru-RU" b="1" dirty="0"/>
              <a:t> </a:t>
            </a:r>
            <a:r>
              <a:rPr lang="ru-RU" dirty="0"/>
              <a:t>Робот – настроение</a:t>
            </a:r>
          </a:p>
          <a:p>
            <a:endParaRPr lang="ru-RU" i="1" dirty="0" smtClean="0"/>
          </a:p>
          <a:p>
            <a:r>
              <a:rPr lang="ru-RU" b="1" i="1" dirty="0" smtClean="0"/>
              <a:t>Вариант </a:t>
            </a:r>
            <a:r>
              <a:rPr lang="ru-RU" b="1" i="1" dirty="0"/>
              <a:t>3:</a:t>
            </a:r>
            <a:r>
              <a:rPr lang="ru-RU" b="1" dirty="0"/>
              <a:t> </a:t>
            </a:r>
            <a:r>
              <a:rPr lang="ru-RU" dirty="0"/>
              <a:t>Хороший и плохой робот и т.д.</a:t>
            </a:r>
          </a:p>
        </p:txBody>
      </p:sp>
    </p:spTree>
    <p:extLst>
      <p:ext uri="{BB962C8B-B14F-4D97-AF65-F5344CB8AC3E}">
        <p14:creationId xmlns:p14="http://schemas.microsoft.com/office/powerpoint/2010/main" val="2366582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409272"/>
              </p:ext>
            </p:extLst>
          </p:nvPr>
        </p:nvGraphicFramePr>
        <p:xfrm>
          <a:off x="1115616" y="2924944"/>
          <a:ext cx="7200800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021"/>
                <a:gridCol w="1800021"/>
                <a:gridCol w="1800021"/>
                <a:gridCol w="1800737"/>
              </a:tblGrid>
              <a:tr h="12961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1. Какой/какая я сейчас?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2. Какой/каким я буду, когда научусь принимать себя?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3. Какие мои действия мешают принять мне себя?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4. Что я могу сделать, чтобы улучшить отношения с собой?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44763" y="11096625"/>
            <a:ext cx="352425" cy="4286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>
                <a:solidFill>
                  <a:srgbClr val="000000"/>
                </a:solidFill>
                <a:effectLst/>
                <a:latin typeface="XO Thames"/>
                <a:ea typeface="Times New Roman"/>
                <a:cs typeface="Times New Roman"/>
              </a:rPr>
              <a:t>1.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2088" y="11087100"/>
            <a:ext cx="333375" cy="4381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>
                <a:solidFill>
                  <a:srgbClr val="000000"/>
                </a:solidFill>
                <a:effectLst/>
                <a:latin typeface="XO Thames"/>
                <a:ea typeface="Times New Roman"/>
                <a:cs typeface="Times New Roman"/>
              </a:rPr>
              <a:t>2.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49913" y="11079163"/>
            <a:ext cx="371475" cy="4476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>
                <a:solidFill>
                  <a:srgbClr val="000000"/>
                </a:solidFill>
                <a:effectLst/>
                <a:latin typeface="XO Thames"/>
                <a:ea typeface="Times New Roman"/>
                <a:cs typeface="Times New Roman"/>
              </a:rPr>
              <a:t>3.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07263" y="11077575"/>
            <a:ext cx="333375" cy="4476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>
                <a:solidFill>
                  <a:srgbClr val="000000"/>
                </a:solidFill>
                <a:effectLst/>
                <a:latin typeface="XO Thames"/>
                <a:ea typeface="Times New Roman"/>
                <a:cs typeface="Times New Roman"/>
              </a:rPr>
              <a:t>4.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18397" y="884477"/>
            <a:ext cx="7109987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3243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МАК – техника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Самопринятие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Century Gothic" pitchFamily="34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324350" algn="l"/>
              </a:tabLst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324350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Инструкция: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Необходимо вытащить 1 карту из закрытой (рубашкой вверх) колоды и  ответить на первый вопрос. Вторая карта вытягивается из открытой колоды и необходимо ответить на второй вопрос. При ответе на 3 и 4 вопрос карты вытягиваются из закрытой (рубашкой вверх) колоды.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30313" y="3963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4509120"/>
            <a:ext cx="997099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67241" y="4509120"/>
            <a:ext cx="997099" cy="1258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96410" y="4509119"/>
            <a:ext cx="997099" cy="1258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75400" y="4483946"/>
            <a:ext cx="997099" cy="1283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749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44763" y="11096625"/>
            <a:ext cx="352425" cy="4286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>
                <a:solidFill>
                  <a:srgbClr val="000000"/>
                </a:solidFill>
                <a:effectLst/>
                <a:latin typeface="XO Thames"/>
                <a:ea typeface="Times New Roman"/>
                <a:cs typeface="Times New Roman"/>
              </a:rPr>
              <a:t>1.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2088" y="11087100"/>
            <a:ext cx="333375" cy="4381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>
                <a:solidFill>
                  <a:srgbClr val="000000"/>
                </a:solidFill>
                <a:effectLst/>
                <a:latin typeface="XO Thames"/>
                <a:ea typeface="Times New Roman"/>
                <a:cs typeface="Times New Roman"/>
              </a:rPr>
              <a:t>2.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49913" y="11079163"/>
            <a:ext cx="371475" cy="4476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>
                <a:solidFill>
                  <a:srgbClr val="000000"/>
                </a:solidFill>
                <a:effectLst/>
                <a:latin typeface="XO Thames"/>
                <a:ea typeface="Times New Roman"/>
                <a:cs typeface="Times New Roman"/>
              </a:rPr>
              <a:t>3.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07263" y="11077575"/>
            <a:ext cx="333375" cy="4476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>
                <a:solidFill>
                  <a:srgbClr val="000000"/>
                </a:solidFill>
                <a:effectLst/>
                <a:latin typeface="XO Thames"/>
                <a:ea typeface="Times New Roman"/>
                <a:cs typeface="Times New Roman"/>
              </a:rPr>
              <a:t>4.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18397" y="884477"/>
            <a:ext cx="7109987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dirty="0"/>
              <a:t>МАК – техника «Мостик»</a:t>
            </a:r>
            <a:endParaRPr lang="ru-RU" sz="1600" dirty="0"/>
          </a:p>
          <a:p>
            <a:endParaRPr lang="ru-RU" sz="1600" i="1" dirty="0" smtClean="0"/>
          </a:p>
          <a:p>
            <a:r>
              <a:rPr lang="ru-RU" sz="1600" i="1" dirty="0" smtClean="0"/>
              <a:t>Инструкция</a:t>
            </a:r>
            <a:r>
              <a:rPr lang="ru-RU" sz="1600" i="1" dirty="0"/>
              <a:t>: </a:t>
            </a:r>
            <a:r>
              <a:rPr lang="ru-RU" sz="1600" dirty="0"/>
              <a:t>может использоваться любая сюжетная или ресурсная колода. Первая карта – это кризисная ситуация, вторая – первый шаг для ее решения, третья – второй шаг, четвертая – третий шаг, пятая – желаемое будущее.</a:t>
            </a:r>
          </a:p>
          <a:p>
            <a:r>
              <a:rPr lang="ru-RU" sz="1600" dirty="0"/>
              <a:t>	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30313" y="3963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14949" y="2896444"/>
            <a:ext cx="997099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10805" y="2879113"/>
            <a:ext cx="997099" cy="1258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2907874"/>
            <a:ext cx="997099" cy="1258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68144" y="2882702"/>
            <a:ext cx="997099" cy="1283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361984" y="2866526"/>
            <a:ext cx="997099" cy="1283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444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44763" y="11096625"/>
            <a:ext cx="352425" cy="4286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>
                <a:solidFill>
                  <a:srgbClr val="000000"/>
                </a:solidFill>
                <a:effectLst/>
                <a:latin typeface="XO Thames"/>
                <a:ea typeface="Times New Roman"/>
                <a:cs typeface="Times New Roman"/>
              </a:rPr>
              <a:t>1.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2088" y="11087100"/>
            <a:ext cx="333375" cy="4381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>
                <a:solidFill>
                  <a:srgbClr val="000000"/>
                </a:solidFill>
                <a:effectLst/>
                <a:latin typeface="XO Thames"/>
                <a:ea typeface="Times New Roman"/>
                <a:cs typeface="Times New Roman"/>
              </a:rPr>
              <a:t>2.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49913" y="11079163"/>
            <a:ext cx="371475" cy="4476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>
                <a:solidFill>
                  <a:srgbClr val="000000"/>
                </a:solidFill>
                <a:effectLst/>
                <a:latin typeface="XO Thames"/>
                <a:ea typeface="Times New Roman"/>
                <a:cs typeface="Times New Roman"/>
              </a:rPr>
              <a:t>3.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07263" y="11077575"/>
            <a:ext cx="333375" cy="4476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>
                <a:solidFill>
                  <a:srgbClr val="000000"/>
                </a:solidFill>
                <a:effectLst/>
                <a:latin typeface="XO Thames"/>
                <a:ea typeface="Times New Roman"/>
                <a:cs typeface="Times New Roman"/>
              </a:rPr>
              <a:t>4.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18397" y="1130698"/>
            <a:ext cx="7109987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МАК – техника «Родитель глазами ребенка» (для родителей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+mj-lt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Инструкция: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может использоваться любая ресурсная или сюжетная колода. Родители вытаскивает 4 карты из колоды. Выкладывает их напротив себя и поочередно отвечает на вопросы:</a:t>
            </a:r>
            <a:endParaRPr lang="ru-RU" sz="1600" dirty="0"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30313" y="3963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243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4509120"/>
            <a:ext cx="997099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67241" y="4509120"/>
            <a:ext cx="997099" cy="1258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96410" y="4509119"/>
            <a:ext cx="997099" cy="1258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76256" y="4483946"/>
            <a:ext cx="997099" cy="1283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41815"/>
              </p:ext>
            </p:extLst>
          </p:nvPr>
        </p:nvGraphicFramePr>
        <p:xfrm>
          <a:off x="1403647" y="2852937"/>
          <a:ext cx="6840762" cy="936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0021"/>
                <a:gridCol w="1710021"/>
                <a:gridCol w="1710021"/>
                <a:gridCol w="1710699"/>
              </a:tblGrid>
              <a:tr h="9361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1. Каким родителем 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я себя вижу?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2. Каким я вижу своего ребенка?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3. Каким мой ребенок видит себя в наших отношениях?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4. Каким мой ребенок видит меня в наших отношениях?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XO Tha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901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62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820" y="769680"/>
            <a:ext cx="741682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Основные типы конфликтов</a:t>
            </a:r>
            <a:r>
              <a:rPr lang="ru-RU" sz="1600" dirty="0" smtClean="0"/>
              <a:t>:</a:t>
            </a:r>
            <a:endParaRPr lang="ru-RU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 err="1"/>
              <a:t>внутриличностный</a:t>
            </a:r>
            <a:r>
              <a:rPr lang="ru-RU" sz="1600" b="1" dirty="0"/>
              <a:t> конфликт </a:t>
            </a:r>
            <a:r>
              <a:rPr lang="ru-RU" sz="1600" dirty="0"/>
              <a:t>(столкновение двух противоположно направленных целей (потребностей, мотивов, интересов) у одного и того же человека);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/>
              <a:t>межличностный конфликт </a:t>
            </a:r>
            <a:r>
              <a:rPr lang="ru-RU" sz="1600" dirty="0"/>
              <a:t>(ситуации противоречия, разногласия, столкновения между людьми);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/>
              <a:t>конфликт между личностью и группой </a:t>
            </a:r>
            <a:r>
              <a:rPr lang="ru-RU" sz="1600" dirty="0"/>
              <a:t>(противоречия между ожиданиями личности и группы);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/>
              <a:t>межгрупповой конфликт </a:t>
            </a:r>
            <a:r>
              <a:rPr lang="ru-RU" sz="1600" dirty="0"/>
              <a:t>(столкновение интересов различных групп).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3588" y="357301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По воздействию на деятельность группы выделяют: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Деструктивные</a:t>
            </a:r>
            <a:r>
              <a:rPr lang="ru-RU" sz="1600" dirty="0"/>
              <a:t> конфликты</a:t>
            </a:r>
            <a:r>
              <a:rPr lang="en-US" sz="1600" dirty="0"/>
              <a:t> </a:t>
            </a:r>
            <a:r>
              <a:rPr lang="ru-RU" sz="1600" dirty="0"/>
              <a:t>расшатывают и разрушают установившиеся структуры и функции, индивидуальные и групповые нормы, девальвируют ценности, углубляют противоречия проблемной ситуации.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Конструктивные</a:t>
            </a:r>
            <a:r>
              <a:rPr lang="ru-RU" sz="1600" dirty="0"/>
              <a:t> конфликты, в которых происходит перестройка, обновление структуры, овладение новыми функциями, установление новых связей, способствуют жизнедеятельности личности или функционированию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55474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tx1"/>
                </a:solidFill>
              </a:rPr>
              <a:t>Отличие конфликта от травли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5" t="25211" r="7969" b="25268"/>
          <a:stretch/>
        </p:blipFill>
        <p:spPr bwMode="auto">
          <a:xfrm>
            <a:off x="273998" y="1844824"/>
            <a:ext cx="4192952" cy="324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00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ять </a:t>
            </a:r>
            <a:r>
              <a:rPr lang="ru-RU" b="1" dirty="0">
                <a:solidFill>
                  <a:schemeClr val="tx1"/>
                </a:solidFill>
              </a:rPr>
              <a:t>стадий</a:t>
            </a:r>
            <a:r>
              <a:rPr lang="ru-RU" dirty="0">
                <a:solidFill>
                  <a:schemeClr val="tx1"/>
                </a:solidFill>
              </a:rPr>
              <a:t> развития конфликта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5" t="24296" r="8363" b="26029"/>
          <a:stretch/>
        </p:blipFill>
        <p:spPr bwMode="auto">
          <a:xfrm>
            <a:off x="213404" y="2564904"/>
            <a:ext cx="4210814" cy="325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02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5" t="30114" r="5210" b="27680"/>
          <a:stretch/>
        </p:blipFill>
        <p:spPr bwMode="auto">
          <a:xfrm>
            <a:off x="4427984" y="2132856"/>
            <a:ext cx="3637524" cy="257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052736"/>
            <a:ext cx="3240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Конфликты в системе «ученик-ученик</a:t>
            </a:r>
            <a:r>
              <a:rPr lang="ru-RU" b="1" dirty="0" smtClean="0"/>
              <a:t>»</a:t>
            </a:r>
          </a:p>
          <a:p>
            <a:endParaRPr lang="ru-RU" b="1" dirty="0"/>
          </a:p>
          <a:p>
            <a:endParaRPr lang="ru-RU" dirty="0"/>
          </a:p>
          <a:p>
            <a:r>
              <a:rPr lang="ru-RU" dirty="0"/>
              <a:t>Конфликты в системе «ученик–ученик» – самая распространенная система конфликтов среди детей, так как основную часть своего времени они проводят со своими сверстниками, начиная от обучения в школе и заканчивая времяпрепровождением на улице.</a:t>
            </a:r>
          </a:p>
        </p:txBody>
      </p:sp>
    </p:spTree>
    <p:extLst>
      <p:ext uri="{BB962C8B-B14F-4D97-AF65-F5344CB8AC3E}">
        <p14:creationId xmlns:p14="http://schemas.microsoft.com/office/powerpoint/2010/main" val="311758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843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Причины могут быть различны, наиболее часто отмечают: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борьба за авторитет, желание получить внимание, соперничество, конкуренция;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оскорбления, обиды, обман, зависть, сплетни;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социальное неравенство, разный уровень материальной обеспеченности;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враждебность к любимым ученикам учителя, противопоставление одного ученика коллективу;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/>
              <a:t>личная</a:t>
            </a:r>
            <a:r>
              <a:rPr lang="en-US" dirty="0"/>
              <a:t> </a:t>
            </a:r>
            <a:r>
              <a:rPr lang="en-US" dirty="0" err="1"/>
              <a:t>неприязнь</a:t>
            </a:r>
            <a:r>
              <a:rPr lang="en-US" dirty="0"/>
              <a:t>;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симпатия без взаимности, борьба за внимание девочки или мальчика.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5" t="30114" r="5210" b="27680"/>
          <a:stretch/>
        </p:blipFill>
        <p:spPr bwMode="auto">
          <a:xfrm>
            <a:off x="467544" y="4583163"/>
            <a:ext cx="2723224" cy="193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75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6" t="23153" r="6148" b="24247"/>
          <a:stretch/>
        </p:blipFill>
        <p:spPr bwMode="auto">
          <a:xfrm>
            <a:off x="1763688" y="1844824"/>
            <a:ext cx="5400600" cy="446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98072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Примерный алгоритм разрешения конфликта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ученик–ученик</a:t>
            </a:r>
            <a:r>
              <a:rPr lang="ru-RU" b="1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78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3" t="27815" r="6368" b="33562"/>
          <a:stretch/>
        </p:blipFill>
        <p:spPr bwMode="auto">
          <a:xfrm>
            <a:off x="683568" y="1844824"/>
            <a:ext cx="4385438" cy="306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13022" y="908720"/>
            <a:ext cx="346343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Конфликты в системе «ученик–учитель</a:t>
            </a:r>
            <a:r>
              <a:rPr lang="ru-RU" b="1" dirty="0" smtClean="0"/>
              <a:t>»</a:t>
            </a:r>
          </a:p>
          <a:p>
            <a:pPr algn="ctr"/>
            <a:endParaRPr lang="ru-RU" b="1" dirty="0"/>
          </a:p>
          <a:p>
            <a:r>
              <a:rPr lang="ru-RU" sz="1600" dirty="0"/>
              <a:t>Во взаимодействии педагога/педагога–психолога и ученика могут возникать конфликты. В рамках конфликта в системе «ученик–учитель» психолог должен искать решения в конфликте и быть «судьёй», и быть на стороне ребёнка. Такое противоречие создаёт сложности, что в свою очередь, ведёт к деструктивному исходу и трудностям в образовательном процессе. Поэтому главный принцип – отстаивать как свою сторону, так и сторону ученика в вопросе конфликта. Прийти к компромиссу.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670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</TotalTime>
  <Words>1062</Words>
  <Application>Microsoft Office PowerPoint</Application>
  <PresentationFormat>Экран (4:3)</PresentationFormat>
  <Paragraphs>142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Остин</vt:lpstr>
      <vt:lpstr>Деятельность педагога – психолога в процессе конфликтной ситуации между участниками образовательного процесса и оказание «допсихологической» помощи несовершеннолетним, которые испытывают острое эмоциональное состояние</vt:lpstr>
      <vt:lpstr>Презентация PowerPoint</vt:lpstr>
      <vt:lpstr>Презентация PowerPoint</vt:lpstr>
      <vt:lpstr>Отличие конфликта от травли</vt:lpstr>
      <vt:lpstr>Пять стадий развития конфликта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Оказание «допсихологической» помощи детям и подростком, которые находятся в острых эмоциональных состояниях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Приемы и упражнения, которые помогут проработать конфликтную ситуацию, посмотреть не нее со стороны</vt:lpstr>
      <vt:lpstr>Приемы и упражнения, которые помогут проработать конфликтную ситуацию, посмотреть не нее со стороны</vt:lpstr>
      <vt:lpstr>Приемы и упражнения, которые помогут проработать конфликтную ситуацию, посмотреть не нее со стороны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педагога – психолога в процессе конфликтной ситуации между участниками образовательного процесса и оказание «допсихологической» помощи несовершеннолетним, которые испытывают острое эмоциональное состояние</dc:title>
  <dc:creator>СППС</dc:creator>
  <cp:lastModifiedBy>BOSS</cp:lastModifiedBy>
  <cp:revision>6</cp:revision>
  <dcterms:created xsi:type="dcterms:W3CDTF">2025-02-17T14:05:50Z</dcterms:created>
  <dcterms:modified xsi:type="dcterms:W3CDTF">2025-11-12T12:56:58Z</dcterms:modified>
</cp:coreProperties>
</file>