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95" r:id="rId4"/>
    <p:sldId id="261" r:id="rId5"/>
    <p:sldId id="262" r:id="rId6"/>
    <p:sldId id="285" r:id="rId7"/>
    <p:sldId id="263" r:id="rId8"/>
    <p:sldId id="267" r:id="rId9"/>
    <p:sldId id="284" r:id="rId10"/>
    <p:sldId id="264" r:id="rId11"/>
    <p:sldId id="265" r:id="rId12"/>
    <p:sldId id="290" r:id="rId13"/>
    <p:sldId id="292" r:id="rId14"/>
    <p:sldId id="281" r:id="rId15"/>
    <p:sldId id="282" r:id="rId16"/>
    <p:sldId id="283" r:id="rId17"/>
    <p:sldId id="293" r:id="rId18"/>
    <p:sldId id="273" r:id="rId19"/>
    <p:sldId id="270" r:id="rId20"/>
    <p:sldId id="275" r:id="rId21"/>
    <p:sldId id="274" r:id="rId22"/>
    <p:sldId id="296" r:id="rId23"/>
    <p:sldId id="271" r:id="rId24"/>
    <p:sldId id="277" r:id="rId25"/>
    <p:sldId id="297" r:id="rId26"/>
    <p:sldId id="280" r:id="rId27"/>
    <p:sldId id="279" r:id="rId28"/>
    <p:sldId id="259" r:id="rId2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799" autoAdjust="0"/>
    <p:restoredTop sz="94660"/>
  </p:normalViewPr>
  <p:slideViewPr>
    <p:cSldViewPr snapToGrid="0">
      <p:cViewPr>
        <p:scale>
          <a:sx n="60" d="100"/>
          <a:sy n="60" d="100"/>
        </p:scale>
        <p:origin x="-906" y="-2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D7E9290-19BB-4A31-984D-023E23DEB250}" type="doc">
      <dgm:prSet loTypeId="urn:microsoft.com/office/officeart/2005/8/layout/vList2" loCatId="list" qsTypeId="urn:microsoft.com/office/officeart/2005/8/quickstyle/3d2#1" qsCatId="3D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CF09D6E2-C7E5-4B93-813B-15362C8169AE}">
      <dgm:prSet custT="1"/>
      <dgm:spPr/>
      <dgm:t>
        <a:bodyPr/>
        <a:lstStyle/>
        <a:p>
          <a:pPr algn="ctr" rtl="0"/>
          <a:r>
            <a:rPr lang="ru-RU" sz="3600" b="1" dirty="0" smtClean="0"/>
            <a:t>Тернарная проблема Гольдбаха</a:t>
          </a:r>
          <a:endParaRPr lang="ru-RU" sz="3600" dirty="0"/>
        </a:p>
      </dgm:t>
    </dgm:pt>
    <dgm:pt modelId="{7D8061F7-190E-4DCD-9801-85AA3F7D2C0D}" type="parTrans" cxnId="{5E685572-0686-47BA-9C54-490391E5A7FC}">
      <dgm:prSet/>
      <dgm:spPr/>
      <dgm:t>
        <a:bodyPr/>
        <a:lstStyle/>
        <a:p>
          <a:endParaRPr lang="ru-RU"/>
        </a:p>
      </dgm:t>
    </dgm:pt>
    <dgm:pt modelId="{911F2D56-0FA6-475F-AB4D-16795953EE94}" type="sibTrans" cxnId="{5E685572-0686-47BA-9C54-490391E5A7FC}">
      <dgm:prSet/>
      <dgm:spPr/>
      <dgm:t>
        <a:bodyPr/>
        <a:lstStyle/>
        <a:p>
          <a:endParaRPr lang="ru-RU"/>
        </a:p>
      </dgm:t>
    </dgm:pt>
    <dgm:pt modelId="{A99E1D55-3B49-4E88-914A-CA9D9141433A}" type="pres">
      <dgm:prSet presAssocID="{7D7E9290-19BB-4A31-984D-023E23DEB25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9F6B08B-93EE-48DC-97C0-D7369BB976EC}" type="pres">
      <dgm:prSet presAssocID="{CF09D6E2-C7E5-4B93-813B-15362C8169AE}" presName="parentText" presStyleLbl="node1" presStyleIdx="0" presStyleCnt="1" custLinFactNeighborX="10031" custLinFactNeighborY="-1708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E685572-0686-47BA-9C54-490391E5A7FC}" srcId="{7D7E9290-19BB-4A31-984D-023E23DEB250}" destId="{CF09D6E2-C7E5-4B93-813B-15362C8169AE}" srcOrd="0" destOrd="0" parTransId="{7D8061F7-190E-4DCD-9801-85AA3F7D2C0D}" sibTransId="{911F2D56-0FA6-475F-AB4D-16795953EE94}"/>
    <dgm:cxn modelId="{39BA0BDC-59AE-4A54-AC48-8394B355EE15}" type="presOf" srcId="{CF09D6E2-C7E5-4B93-813B-15362C8169AE}" destId="{39F6B08B-93EE-48DC-97C0-D7369BB976EC}" srcOrd="0" destOrd="0" presId="urn:microsoft.com/office/officeart/2005/8/layout/vList2"/>
    <dgm:cxn modelId="{8712BFF4-10DC-421C-BD86-67C98F30C482}" type="presOf" srcId="{7D7E9290-19BB-4A31-984D-023E23DEB250}" destId="{A99E1D55-3B49-4E88-914A-CA9D9141433A}" srcOrd="0" destOrd="0" presId="urn:microsoft.com/office/officeart/2005/8/layout/vList2"/>
    <dgm:cxn modelId="{B5C514B1-0518-4231-A20C-F31DA5BDB61B}" type="presParOf" srcId="{A99E1D55-3B49-4E88-914A-CA9D9141433A}" destId="{39F6B08B-93EE-48DC-97C0-D7369BB976EC}" srcOrd="0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4C9CAA6-6F93-41CF-AA3B-441524243FA7}" type="doc">
      <dgm:prSet loTypeId="urn:microsoft.com/office/officeart/2005/8/layout/vList2" loCatId="list" qsTypeId="urn:microsoft.com/office/officeart/2005/8/quickstyle/3d2#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59C6365-64BC-4DE2-A2DA-205249E3B2F1}">
      <dgm:prSet custT="1"/>
      <dgm:spPr/>
      <dgm:t>
        <a:bodyPr/>
        <a:lstStyle/>
        <a:p>
          <a:pPr algn="ctr" rtl="0"/>
          <a:r>
            <a:rPr lang="ru-RU" sz="3200" b="1" dirty="0" smtClean="0"/>
            <a:t>Бинарная проблема Гольдбаха</a:t>
          </a:r>
          <a:endParaRPr lang="ru-RU" sz="2800" dirty="0"/>
        </a:p>
      </dgm:t>
    </dgm:pt>
    <dgm:pt modelId="{43A9E3A4-476D-4647-9C24-5D4A2EEEA7FE}" type="parTrans" cxnId="{C4E14837-CA2E-47A7-B146-090ED6C5CD96}">
      <dgm:prSet/>
      <dgm:spPr/>
      <dgm:t>
        <a:bodyPr/>
        <a:lstStyle/>
        <a:p>
          <a:pPr algn="ctr"/>
          <a:endParaRPr lang="ru-RU" sz="2400"/>
        </a:p>
      </dgm:t>
    </dgm:pt>
    <dgm:pt modelId="{9153FC18-9255-467E-B68C-1B921AD1BB6A}" type="sibTrans" cxnId="{C4E14837-CA2E-47A7-B146-090ED6C5CD96}">
      <dgm:prSet/>
      <dgm:spPr/>
      <dgm:t>
        <a:bodyPr/>
        <a:lstStyle/>
        <a:p>
          <a:pPr algn="ctr"/>
          <a:endParaRPr lang="ru-RU" sz="2400"/>
        </a:p>
      </dgm:t>
    </dgm:pt>
    <dgm:pt modelId="{7C729DA9-ED04-4A3E-85F4-64B19CAA0AEE}">
      <dgm:prSet custT="1"/>
      <dgm:spPr/>
      <dgm:t>
        <a:bodyPr/>
        <a:lstStyle/>
        <a:p>
          <a:pPr algn="ctr" rtl="0"/>
          <a:r>
            <a:rPr lang="ru-RU" sz="2800" dirty="0" smtClean="0"/>
            <a:t>(или </a:t>
          </a:r>
          <a:r>
            <a:rPr lang="ru-RU" sz="2800" i="1" dirty="0" smtClean="0"/>
            <a:t>проблема Эйлера</a:t>
          </a:r>
          <a:r>
            <a:rPr lang="ru-RU" sz="2800" dirty="0" smtClean="0"/>
            <a:t>)</a:t>
          </a:r>
          <a:endParaRPr lang="ru-RU" sz="2800" dirty="0"/>
        </a:p>
      </dgm:t>
    </dgm:pt>
    <dgm:pt modelId="{828C24BC-8112-4F08-852A-8B2669989BB7}" type="parTrans" cxnId="{48590543-7D2D-4422-BDDF-0B802049A463}">
      <dgm:prSet/>
      <dgm:spPr/>
      <dgm:t>
        <a:bodyPr/>
        <a:lstStyle/>
        <a:p>
          <a:pPr algn="ctr"/>
          <a:endParaRPr lang="ru-RU" sz="2400"/>
        </a:p>
      </dgm:t>
    </dgm:pt>
    <dgm:pt modelId="{D41E00F0-D5BB-4D24-85BA-0F851398808B}" type="sibTrans" cxnId="{48590543-7D2D-4422-BDDF-0B802049A463}">
      <dgm:prSet/>
      <dgm:spPr/>
      <dgm:t>
        <a:bodyPr/>
        <a:lstStyle/>
        <a:p>
          <a:pPr algn="ctr"/>
          <a:endParaRPr lang="ru-RU" sz="2400"/>
        </a:p>
      </dgm:t>
    </dgm:pt>
    <dgm:pt modelId="{1C564732-48E9-4E5F-B61D-B7AD5E8EB6A3}" type="pres">
      <dgm:prSet presAssocID="{24C9CAA6-6F93-41CF-AA3B-441524243FA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E095F10-2534-4FD1-BD4D-00969A8A7BE3}" type="pres">
      <dgm:prSet presAssocID="{A59C6365-64BC-4DE2-A2DA-205249E3B2F1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C2DA77-496C-4E6B-AE55-DA4D1707E690}" type="pres">
      <dgm:prSet presAssocID="{9153FC18-9255-467E-B68C-1B921AD1BB6A}" presName="spacer" presStyleCnt="0"/>
      <dgm:spPr/>
      <dgm:t>
        <a:bodyPr/>
        <a:lstStyle/>
        <a:p>
          <a:endParaRPr lang="ru-RU"/>
        </a:p>
      </dgm:t>
    </dgm:pt>
    <dgm:pt modelId="{67388299-A146-4F38-8F69-71921E5B4B9F}" type="pres">
      <dgm:prSet presAssocID="{7C729DA9-ED04-4A3E-85F4-64B19CAA0AEE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5F1D5-EFD6-4D6A-8535-92BFA2EF6A51}" type="presOf" srcId="{A59C6365-64BC-4DE2-A2DA-205249E3B2F1}" destId="{DE095F10-2534-4FD1-BD4D-00969A8A7BE3}" srcOrd="0" destOrd="0" presId="urn:microsoft.com/office/officeart/2005/8/layout/vList2"/>
    <dgm:cxn modelId="{48590543-7D2D-4422-BDDF-0B802049A463}" srcId="{24C9CAA6-6F93-41CF-AA3B-441524243FA7}" destId="{7C729DA9-ED04-4A3E-85F4-64B19CAA0AEE}" srcOrd="1" destOrd="0" parTransId="{828C24BC-8112-4F08-852A-8B2669989BB7}" sibTransId="{D41E00F0-D5BB-4D24-85BA-0F851398808B}"/>
    <dgm:cxn modelId="{C4E14837-CA2E-47A7-B146-090ED6C5CD96}" srcId="{24C9CAA6-6F93-41CF-AA3B-441524243FA7}" destId="{A59C6365-64BC-4DE2-A2DA-205249E3B2F1}" srcOrd="0" destOrd="0" parTransId="{43A9E3A4-476D-4647-9C24-5D4A2EEEA7FE}" sibTransId="{9153FC18-9255-467E-B68C-1B921AD1BB6A}"/>
    <dgm:cxn modelId="{769FB22E-EEC3-4FBA-9804-932D85E1F585}" type="presOf" srcId="{7C729DA9-ED04-4A3E-85F4-64B19CAA0AEE}" destId="{67388299-A146-4F38-8F69-71921E5B4B9F}" srcOrd="0" destOrd="0" presId="urn:microsoft.com/office/officeart/2005/8/layout/vList2"/>
    <dgm:cxn modelId="{34554838-47DE-41F3-95FA-7BFE0468B84C}" type="presOf" srcId="{24C9CAA6-6F93-41CF-AA3B-441524243FA7}" destId="{1C564732-48E9-4E5F-B61D-B7AD5E8EB6A3}" srcOrd="0" destOrd="0" presId="urn:microsoft.com/office/officeart/2005/8/layout/vList2"/>
    <dgm:cxn modelId="{0AB581C8-F8FE-49A3-8A81-08919BBEA48C}" type="presParOf" srcId="{1C564732-48E9-4E5F-B61D-B7AD5E8EB6A3}" destId="{DE095F10-2534-4FD1-BD4D-00969A8A7BE3}" srcOrd="0" destOrd="0" presId="urn:microsoft.com/office/officeart/2005/8/layout/vList2"/>
    <dgm:cxn modelId="{04D92926-D6F6-489E-A1F9-B7B35D600697}" type="presParOf" srcId="{1C564732-48E9-4E5F-B61D-B7AD5E8EB6A3}" destId="{1DC2DA77-496C-4E6B-AE55-DA4D1707E690}" srcOrd="1" destOrd="0" presId="urn:microsoft.com/office/officeart/2005/8/layout/vList2"/>
    <dgm:cxn modelId="{E28789B2-0C6C-425D-B590-70529516BC67}" type="presParOf" srcId="{1C564732-48E9-4E5F-B61D-B7AD5E8EB6A3}" destId="{67388299-A146-4F38-8F69-71921E5B4B9F}" srcOrd="2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9F6B08B-93EE-48DC-97C0-D7369BB976EC}">
      <dsp:nvSpPr>
        <dsp:cNvPr id="0" name=""/>
        <dsp:cNvSpPr/>
      </dsp:nvSpPr>
      <dsp:spPr>
        <a:xfrm>
          <a:off x="0" y="0"/>
          <a:ext cx="4937760" cy="156089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/>
            <a:t>Тернарная проблема Гольдбаха</a:t>
          </a:r>
          <a:endParaRPr lang="ru-RU" sz="3600" kern="1200" dirty="0"/>
        </a:p>
      </dsp:txBody>
      <dsp:txXfrm>
        <a:off x="0" y="0"/>
        <a:ext cx="4937760" cy="1560898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E095F10-2534-4FD1-BD4D-00969A8A7BE3}">
      <dsp:nvSpPr>
        <dsp:cNvPr id="0" name=""/>
        <dsp:cNvSpPr/>
      </dsp:nvSpPr>
      <dsp:spPr>
        <a:xfrm>
          <a:off x="0" y="635"/>
          <a:ext cx="6050605" cy="98586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Бинарная проблема Гольдбаха</a:t>
          </a:r>
          <a:endParaRPr lang="ru-RU" sz="2800" kern="1200" dirty="0"/>
        </a:p>
      </dsp:txBody>
      <dsp:txXfrm>
        <a:off x="0" y="635"/>
        <a:ext cx="6050605" cy="985862"/>
      </dsp:txXfrm>
    </dsp:sp>
    <dsp:sp modelId="{67388299-A146-4F38-8F69-71921E5B4B9F}">
      <dsp:nvSpPr>
        <dsp:cNvPr id="0" name=""/>
        <dsp:cNvSpPr/>
      </dsp:nvSpPr>
      <dsp:spPr>
        <a:xfrm>
          <a:off x="0" y="997944"/>
          <a:ext cx="6050605" cy="98586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(или </a:t>
          </a:r>
          <a:r>
            <a:rPr lang="ru-RU" sz="2800" i="1" kern="1200" dirty="0" smtClean="0"/>
            <a:t>проблема Эйлера</a:t>
          </a:r>
          <a:r>
            <a:rPr lang="ru-RU" sz="2800" kern="1200" dirty="0" smtClean="0"/>
            <a:t>)</a:t>
          </a:r>
          <a:endParaRPr lang="ru-RU" sz="2800" kern="1200" dirty="0"/>
        </a:p>
      </dsp:txBody>
      <dsp:txXfrm>
        <a:off x="0" y="997944"/>
        <a:ext cx="6050605" cy="9858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#1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#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3DDAD3-7673-4D05-9AB2-4DA2A147933F}" type="datetimeFigureOut">
              <a:rPr lang="ru-RU" smtClean="0"/>
              <a:pPr/>
              <a:t>23.10.2025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917267-73A3-4B47-A869-23D1390213A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917267-73A3-4B47-A869-23D1390213A6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5A45B-A4DD-44A0-9445-F3635C73AE69}" type="datetimeFigureOut">
              <a:rPr lang="ru-RU" smtClean="0"/>
              <a:pPr/>
              <a:t>23.10.2025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82B10-8586-41DC-B3A9-0D50F89093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96998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5A45B-A4DD-44A0-9445-F3635C73AE69}" type="datetimeFigureOut">
              <a:rPr lang="ru-RU" smtClean="0"/>
              <a:pPr/>
              <a:t>23.10.2025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82B10-8586-41DC-B3A9-0D50F89093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66904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5A45B-A4DD-44A0-9445-F3635C73AE69}" type="datetimeFigureOut">
              <a:rPr lang="ru-RU" smtClean="0"/>
              <a:pPr/>
              <a:t>23.10.2025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82B10-8586-41DC-B3A9-0D50F89093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58855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5A45B-A4DD-44A0-9445-F3635C73AE69}" type="datetimeFigureOut">
              <a:rPr lang="ru-RU" smtClean="0"/>
              <a:pPr/>
              <a:t>23.10.2025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82B10-8586-41DC-B3A9-0D50F89093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72447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5A45B-A4DD-44A0-9445-F3635C73AE69}" type="datetimeFigureOut">
              <a:rPr lang="ru-RU" smtClean="0"/>
              <a:pPr/>
              <a:t>23.10.2025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82B10-8586-41DC-B3A9-0D50F89093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28683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5A45B-A4DD-44A0-9445-F3635C73AE69}" type="datetimeFigureOut">
              <a:rPr lang="ru-RU" smtClean="0"/>
              <a:pPr/>
              <a:t>23.10.2025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82B10-8586-41DC-B3A9-0D50F89093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939674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5A45B-A4DD-44A0-9445-F3635C73AE69}" type="datetimeFigureOut">
              <a:rPr lang="ru-RU" smtClean="0"/>
              <a:pPr/>
              <a:t>23.10.2025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82B10-8586-41DC-B3A9-0D50F89093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753160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5A45B-A4DD-44A0-9445-F3635C73AE69}" type="datetimeFigureOut">
              <a:rPr lang="ru-RU" smtClean="0"/>
              <a:pPr/>
              <a:t>23.10.2025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82B10-8586-41DC-B3A9-0D50F89093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63799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5A45B-A4DD-44A0-9445-F3635C73AE69}" type="datetimeFigureOut">
              <a:rPr lang="ru-RU" smtClean="0"/>
              <a:pPr/>
              <a:t>23.10.2025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82B10-8586-41DC-B3A9-0D50F89093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206369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5A45B-A4DD-44A0-9445-F3635C73AE69}" type="datetimeFigureOut">
              <a:rPr lang="ru-RU" smtClean="0"/>
              <a:pPr/>
              <a:t>23.10.2025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82B10-8586-41DC-B3A9-0D50F89093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68412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5A45B-A4DD-44A0-9445-F3635C73AE69}" type="datetimeFigureOut">
              <a:rPr lang="ru-RU" smtClean="0"/>
              <a:pPr/>
              <a:t>23.10.2025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82B10-8586-41DC-B3A9-0D50F89093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7835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85A45B-A4DD-44A0-9445-F3635C73AE69}" type="datetimeFigureOut">
              <a:rPr lang="ru-RU" smtClean="0"/>
              <a:pPr/>
              <a:t>23.10.2025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A82B10-8586-41DC-B3A9-0D50F89093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34270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image" Target="../media/image13.jpeg"/><Relationship Id="rId3" Type="http://schemas.openxmlformats.org/officeDocument/2006/relationships/diagramData" Target="../diagrams/data1.xml"/><Relationship Id="rId7" Type="http://schemas.openxmlformats.org/officeDocument/2006/relationships/diagramData" Target="../diagrams/data2.xml"/><Relationship Id="rId12" Type="http://schemas.openxmlformats.org/officeDocument/2006/relationships/image" Target="../media/image12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11.gif"/><Relationship Id="rId5" Type="http://schemas.openxmlformats.org/officeDocument/2006/relationships/diagramQuickStyle" Target="../diagrams/quickStyle1.xml"/><Relationship Id="rId15" Type="http://schemas.microsoft.com/office/2007/relationships/diagramDrawing" Target="../diagrams/drawing2.xml"/><Relationship Id="rId10" Type="http://schemas.openxmlformats.org/officeDocument/2006/relationships/diagramColors" Target="../diagrams/colors2.xml"/><Relationship Id="rId4" Type="http://schemas.openxmlformats.org/officeDocument/2006/relationships/diagramLayout" Target="../diagrams/layout1.xml"/><Relationship Id="rId9" Type="http://schemas.openxmlformats.org/officeDocument/2006/relationships/diagramQuickStyle" Target="../diagrams/quickStyle2.xml"/><Relationship Id="rId14" Type="http://schemas.microsoft.com/office/2007/relationships/diagramDrawing" Target="../diagrams/drawing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2%D0%B8%D0%BD%D0%BE%D0%B3%D1%80%D0%B0%D0%B4%D0%BE%D0%B2,_%D0%98%D0%B2%D0%B0%D0%BD_%D0%9C%D0%B0%D1%82%D0%B2%D0%B5%D0%B5%D0%B2%D0%B8%D1%87" TargetMode="External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ru.wikipedia.org/wiki/%D0%9F%D0%BE%D1%87%D1%82%D0%B8_%D0%B2%D1%81%D0%B5_%D1%8D%D0%BB%D0%B5%D0%BC%D0%B5%D0%BD%D1%82%D1%8B_%D0%B1%D0%B5%D1%81%D0%BA%D0%BE%D0%BD%D0%B5%D1%87%D0%BD%D0%BE%D0%B3%D0%BE_%D0%BC%D0%BD%D0%BE%D0%B6%D0%B5%D1%81%D1%82%D0%B2%D0%B0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8277" y="321972"/>
            <a:ext cx="11051626" cy="1846687"/>
          </a:xfrm>
        </p:spPr>
        <p:txBody>
          <a:bodyPr>
            <a:normAutofit fontScale="90000"/>
          </a:bodyPr>
          <a:lstStyle/>
          <a:p>
            <a:r>
              <a:rPr lang="ru-RU" sz="9600" b="1" i="1" dirty="0" smtClean="0">
                <a:solidFill>
                  <a:schemeClr val="accent5">
                    <a:lumMod val="50000"/>
                  </a:schemeClr>
                </a:solidFill>
              </a:rPr>
              <a:t>Путь к успеху</a:t>
            </a:r>
            <a:r>
              <a:rPr lang="ru-RU" sz="11500" b="1" i="1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11500" b="1" i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200" i="1" dirty="0"/>
              <a:t>комбинированный </a:t>
            </a:r>
            <a:r>
              <a:rPr lang="ru-RU" sz="3200" i="1" dirty="0" smtClean="0"/>
              <a:t>урок по теме</a:t>
            </a:r>
            <a:r>
              <a:rPr lang="ru-RU" sz="3600" i="1" dirty="0" smtClean="0"/>
              <a:t>:</a:t>
            </a:r>
            <a:endParaRPr lang="ru-RU" sz="3600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4298" y="2418370"/>
            <a:ext cx="10560676" cy="343379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ru-RU" sz="4800" b="1" dirty="0"/>
              <a:t>Наибольший общий делитель и наименьшее общее </a:t>
            </a:r>
            <a:r>
              <a:rPr lang="ru-RU" sz="4800" b="1" dirty="0" smtClean="0"/>
              <a:t>кратное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ru-RU" sz="4800" dirty="0" smtClean="0"/>
              <a:t> </a:t>
            </a:r>
            <a:r>
              <a:rPr lang="ru-RU" sz="3600" i="1" dirty="0"/>
              <a:t>(НОД и НОК</a:t>
            </a:r>
            <a:r>
              <a:rPr lang="ru-RU" sz="3600" i="1" dirty="0" smtClean="0"/>
              <a:t>)</a:t>
            </a:r>
            <a:endParaRPr lang="ru-RU" sz="4800" i="1" dirty="0" smtClean="0"/>
          </a:p>
        </p:txBody>
      </p:sp>
      <p:pic>
        <p:nvPicPr>
          <p:cNvPr id="1026" name="Объект 2"/>
          <p:cNvPicPr>
            <a:picLocks noChangeArrowheads="1"/>
          </p:cNvPicPr>
          <p:nvPr/>
        </p:nvPicPr>
        <p:blipFill>
          <a:blip r:embed="rId3" cstate="print"/>
          <a:srcRect l="-9641" t="-21184" r="-14429" b="-809"/>
          <a:stretch>
            <a:fillRect/>
          </a:stretch>
        </p:blipFill>
        <p:spPr bwMode="auto">
          <a:xfrm>
            <a:off x="8861425" y="3733800"/>
            <a:ext cx="3330575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401392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46364" y="193963"/>
            <a:ext cx="11457709" cy="2123567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Помогут ли спортсмену на соревнованиях знания           о НОК и НОД? </a:t>
            </a:r>
            <a:endParaRPr lang="ru-RU" sz="5400" b="1" dirty="0"/>
          </a:p>
        </p:txBody>
      </p:sp>
      <p:pic>
        <p:nvPicPr>
          <p:cNvPr id="1028" name="Picture 4" descr="https://www.santiyeler.com/urunler/2117-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21812" y="2248074"/>
            <a:ext cx="6626761" cy="460992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78508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9087" y="0"/>
            <a:ext cx="11457709" cy="1198179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spc="600" dirty="0" smtClean="0"/>
              <a:t>Задача</a:t>
            </a:r>
            <a:endParaRPr lang="ru-RU" sz="6000" b="1" spc="600" dirty="0"/>
          </a:p>
        </p:txBody>
      </p:sp>
      <p:pic>
        <p:nvPicPr>
          <p:cNvPr id="17410" name="Picture 2" descr="http://interdir.site/imgs/2017-07/23999713021_rozrobki-urok-v-matematiki-u-1-kla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93572" y="0"/>
            <a:ext cx="4498428" cy="2998952"/>
          </a:xfrm>
          <a:prstGeom prst="rect">
            <a:avLst/>
          </a:prstGeom>
          <a:noFill/>
        </p:spPr>
      </p:pic>
      <p:pic>
        <p:nvPicPr>
          <p:cNvPr id="17412" name="Picture 4" descr="http://clipartix.com/wp-content/uploads/2016/05/Soccer-cartoon-clipart-clipartcow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26524"/>
            <a:ext cx="2408840" cy="2995448"/>
          </a:xfrm>
          <a:prstGeom prst="rect">
            <a:avLst/>
          </a:prstGeom>
          <a:noFill/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8015" y="1196011"/>
            <a:ext cx="8135678" cy="190979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/>
              <a:t>Толя и Коля друзья. Толя любит математику, а Коля физкультуру, поэтому задачи решает быстрее Толя, а бегает быстрее Коля.  Мальчики участвуют в забеге на 5 км. </a:t>
            </a:r>
            <a:endParaRPr lang="ru-RU" sz="2400" i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270234" y="2833433"/>
            <a:ext cx="9921766" cy="4024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Через каждые 600 м от старта стоит наблюдатель, а через каждые 800 м от старта можно попить воды. Коля останавливался два раза, чтобы попить воды, а затем задать вопрос наблюдателю. Толя тоже останавливался пил воду и задавал вопрос. Однако к старту первым пришел Толя.  </a:t>
            </a:r>
          </a:p>
          <a:p>
            <a:r>
              <a:rPr lang="ru-RU" sz="2800" b="1" dirty="0" smtClean="0"/>
              <a:t>Как такое могло произойти, если Коля бегает чуть быстрее Толи?</a:t>
            </a:r>
          </a:p>
        </p:txBody>
      </p:sp>
    </p:spTree>
    <p:extLst>
      <p:ext uri="{BB962C8B-B14F-4D97-AF65-F5344CB8AC3E}">
        <p14:creationId xmlns:p14="http://schemas.microsoft.com/office/powerpoint/2010/main" xmlns="" val="2273704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54469" y="1825625"/>
            <a:ext cx="9825913" cy="4652996"/>
          </a:xfrm>
        </p:spPr>
        <p:txBody>
          <a:bodyPr>
            <a:normAutofit fontScale="92500" lnSpcReduction="10000"/>
          </a:bodyPr>
          <a:lstStyle/>
          <a:p>
            <a:r>
              <a:rPr lang="ru-RU" sz="36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1)Если число 111 делится на 3- поднимите руки вверх </a:t>
            </a:r>
          </a:p>
          <a:p>
            <a:r>
              <a:rPr lang="ru-RU" sz="36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2)Если 35 является делителем 5 – подпрыгните </a:t>
            </a:r>
          </a:p>
          <a:p>
            <a:r>
              <a:rPr lang="ru-RU" sz="36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3)Если число 540 кратно 10 - хлопните в ладоши за спиной </a:t>
            </a:r>
          </a:p>
          <a:p>
            <a:r>
              <a:rPr lang="ru-RU" sz="36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4)Если число 328 нечётное - выполните 3 приседания  </a:t>
            </a:r>
          </a:p>
          <a:p>
            <a:r>
              <a:rPr lang="ru-RU" sz="36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5)Ну, а если 153 делится на 9 – сядьте на свой стул! </a:t>
            </a:r>
          </a:p>
          <a:p>
            <a:pPr marL="0" indent="0">
              <a:buNone/>
            </a:pPr>
            <a:endParaRPr lang="ru-RU" sz="3600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67145" y="261433"/>
            <a:ext cx="11457709" cy="1496724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spc="600" dirty="0"/>
              <a:t>Физкультминутка</a:t>
            </a:r>
            <a:endParaRPr lang="ru-RU" sz="23900" b="1" spc="600" dirty="0"/>
          </a:p>
        </p:txBody>
      </p:sp>
      <p:pic>
        <p:nvPicPr>
          <p:cNvPr id="16386" name="Picture 2" descr="http://miranimacii.ru/_ph/23/318943487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82502"/>
            <a:ext cx="2609454" cy="3015371"/>
          </a:xfrm>
          <a:prstGeom prst="rect">
            <a:avLst/>
          </a:prstGeom>
          <a:noFill/>
        </p:spPr>
      </p:pic>
      <p:pic>
        <p:nvPicPr>
          <p:cNvPr id="16388" name="Picture 4" descr="http://smayls.ru/data/smiles/animashki-sobaki-30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32716" y="7045"/>
            <a:ext cx="2782110" cy="235982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23994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itd2.mycdn.me/image?id=839054754177&amp;t=20&amp;plc=WEB&amp;tkn=*t6zoBdyUlKQFDtAOvzeWWuoYK30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253"/>
          <a:stretch>
            <a:fillRect/>
          </a:stretch>
        </p:blipFill>
        <p:spPr bwMode="auto">
          <a:xfrm>
            <a:off x="2103119" y="-1"/>
            <a:ext cx="8112935" cy="6919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/>
          <p:nvPr/>
        </p:nvPicPr>
        <p:blipFill>
          <a:blip r:embed="rId3" cstate="print"/>
          <a:srcRect l="10069" t="42469" r="78057" b="20741"/>
          <a:stretch>
            <a:fillRect/>
          </a:stretch>
        </p:blipFill>
        <p:spPr bwMode="auto">
          <a:xfrm>
            <a:off x="5060731" y="835572"/>
            <a:ext cx="1004264" cy="2227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5"/>
          <p:cNvGrpSpPr/>
          <p:nvPr/>
        </p:nvGrpSpPr>
        <p:grpSpPr>
          <a:xfrm>
            <a:off x="2217743" y="1261241"/>
            <a:ext cx="7718737" cy="5281449"/>
            <a:chOff x="3010223" y="2047058"/>
            <a:chExt cx="7718737" cy="3960293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3010223" y="5273255"/>
              <a:ext cx="7694053" cy="73409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spc="600" dirty="0" smtClean="0"/>
                <a:t>УСТНАЯ </a:t>
              </a:r>
              <a:r>
                <a:rPr lang="ru-RU" sz="3600" b="1" dirty="0" smtClean="0">
                  <a:solidFill>
                    <a:schemeClr val="bg1"/>
                  </a:solidFill>
                </a:rPr>
                <a:t>Р</a:t>
              </a:r>
              <a:r>
                <a:rPr lang="ru-RU" sz="3600" b="1" dirty="0" smtClean="0"/>
                <a:t>АБОТА</a:t>
              </a:r>
              <a:endParaRPr lang="ru-RU" sz="3600" b="1" dirty="0"/>
            </a:p>
          </p:txBody>
        </p:sp>
        <p:sp>
          <p:nvSpPr>
            <p:cNvPr id="8" name="Скругленный прямоугольник 7"/>
            <p:cNvSpPr/>
            <p:nvPr/>
          </p:nvSpPr>
          <p:spPr>
            <a:xfrm>
              <a:off x="3914640" y="4669746"/>
              <a:ext cx="6728676" cy="73409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spc="1300" dirty="0" smtClean="0"/>
                <a:t>ПОВТОР</a:t>
              </a:r>
              <a:r>
                <a:rPr lang="ru-RU" sz="3600" b="1" spc="1300" dirty="0" smtClean="0">
                  <a:solidFill>
                    <a:schemeClr val="bg1"/>
                  </a:solidFill>
                </a:rPr>
                <a:t>Е</a:t>
              </a:r>
              <a:r>
                <a:rPr lang="ru-RU" sz="3600" b="1" spc="1300" dirty="0" smtClean="0"/>
                <a:t>НИЕ</a:t>
              </a:r>
              <a:endParaRPr lang="ru-RU" sz="3600" b="1" spc="1300" dirty="0"/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5035425" y="3991920"/>
              <a:ext cx="5610503" cy="73409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 sz="3200" dirty="0">
                <a:solidFill>
                  <a:schemeClr val="bg1"/>
                </a:solidFill>
              </a:endParaRPr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5875986" y="3373642"/>
              <a:ext cx="4767330" cy="73409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 b="1" dirty="0"/>
            </a:p>
          </p:txBody>
        </p:sp>
        <p:sp>
          <p:nvSpPr>
            <p:cNvPr id="11" name="Скругленный прямоугольник 10"/>
            <p:cNvSpPr/>
            <p:nvPr/>
          </p:nvSpPr>
          <p:spPr>
            <a:xfrm>
              <a:off x="6836535" y="2725825"/>
              <a:ext cx="3838977" cy="73409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 b="1" spc="700" dirty="0"/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>
              <a:off x="7767463" y="2047058"/>
              <a:ext cx="2961497" cy="73409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2300" b="1" spc="-150" dirty="0" smtClean="0"/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3641833" y="4003706"/>
            <a:ext cx="600666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b="1" dirty="0" smtClean="0">
                <a:solidFill>
                  <a:schemeClr val="bg1"/>
                </a:solidFill>
              </a:rPr>
              <a:t>НОД и НОК    </a:t>
            </a:r>
            <a:r>
              <a:rPr lang="ru-RU" sz="2800" b="1" dirty="0" smtClean="0">
                <a:solidFill>
                  <a:schemeClr val="bg1"/>
                </a:solidFill>
              </a:rPr>
              <a:t>РЯДОМ С НАМИ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044966" y="3275864"/>
            <a:ext cx="50922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СТРАНИЦА ИСТОРИИ 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im0-tub-ru.yandex.net/i?id=e7d3f82e5991670a58d2c47e4d359cf3-l&amp;n=13"/>
          <p:cNvPicPr>
            <a:picLocks noChangeAspect="1" noChangeArrowheads="1"/>
          </p:cNvPicPr>
          <p:nvPr/>
        </p:nvPicPr>
        <p:blipFill>
          <a:blip r:embed="rId2" cstate="print">
            <a:lum bright="40000" contrast="-20000"/>
          </a:blip>
          <a:srcRect/>
          <a:stretch>
            <a:fillRect/>
          </a:stretch>
        </p:blipFill>
        <p:spPr bwMode="auto">
          <a:xfrm>
            <a:off x="0" y="1380199"/>
            <a:ext cx="12192000" cy="601120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1905" y="0"/>
            <a:ext cx="11457709" cy="1496724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spc="600" dirty="0" smtClean="0"/>
              <a:t>1742                1937 </a:t>
            </a:r>
            <a:endParaRPr lang="ru-RU" sz="6000" b="1" spc="600" dirty="0"/>
          </a:p>
        </p:txBody>
      </p:sp>
      <p:sp>
        <p:nvSpPr>
          <p:cNvPr id="5" name="Стрелка вправо 4"/>
          <p:cNvSpPr/>
          <p:nvPr/>
        </p:nvSpPr>
        <p:spPr>
          <a:xfrm>
            <a:off x="4454296" y="520106"/>
            <a:ext cx="3108960" cy="41148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17" name="Схема 16"/>
          <p:cNvGraphicFramePr/>
          <p:nvPr/>
        </p:nvGraphicFramePr>
        <p:xfrm>
          <a:off x="381000" y="1516380"/>
          <a:ext cx="4937760" cy="15616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8" name="Схема 17"/>
          <p:cNvGraphicFramePr/>
          <p:nvPr/>
        </p:nvGraphicFramePr>
        <p:xfrm>
          <a:off x="5905905" y="1419428"/>
          <a:ext cx="6050605" cy="19844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6150" name="Picture 6" descr="http://www.playcast.ru/uploads/2017/06/28/22911560.gif"/>
          <p:cNvPicPr>
            <a:picLocks noChangeAspect="1" noChangeArrowheads="1" noCrop="1"/>
          </p:cNvPicPr>
          <p:nvPr/>
        </p:nvPicPr>
        <p:blipFill>
          <a:blip r:embed="rId11" cstate="print">
            <a:lum bright="20000"/>
          </a:blip>
          <a:srcRect/>
          <a:stretch>
            <a:fillRect/>
          </a:stretch>
        </p:blipFill>
        <p:spPr bwMode="auto">
          <a:xfrm>
            <a:off x="2159636" y="2967990"/>
            <a:ext cx="3224843" cy="4498658"/>
          </a:xfrm>
          <a:prstGeom prst="rect">
            <a:avLst/>
          </a:prstGeom>
          <a:noFill/>
        </p:spPr>
      </p:pic>
      <p:pic>
        <p:nvPicPr>
          <p:cNvPr id="15" name="Picture 6" descr="http://www.playcast.ru/uploads/2017/06/28/22911560.gif"/>
          <p:cNvPicPr>
            <a:picLocks noChangeAspect="1" noChangeArrowheads="1" noCrop="1"/>
          </p:cNvPicPr>
          <p:nvPr/>
        </p:nvPicPr>
        <p:blipFill>
          <a:blip r:embed="rId11" cstate="print">
            <a:lum bright="30000"/>
          </a:blip>
          <a:srcRect/>
          <a:stretch>
            <a:fillRect/>
          </a:stretch>
        </p:blipFill>
        <p:spPr bwMode="auto">
          <a:xfrm>
            <a:off x="8453756" y="3150870"/>
            <a:ext cx="3224843" cy="449865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560320" y="3596640"/>
            <a:ext cx="2560320" cy="2529840"/>
          </a:xfrm>
          <a:prstGeom prst="rect">
            <a:avLst/>
          </a:prstGeom>
        </p:spPr>
        <p:txBody>
          <a:bodyPr wrap="square">
            <a:prstTxWarp prst="textFadeLeft">
              <a:avLst>
                <a:gd name="adj" fmla="val 0"/>
              </a:avLst>
            </a:prstTxWarp>
            <a:spAutoFit/>
          </a:bodyPr>
          <a:lstStyle/>
          <a:p>
            <a:r>
              <a:rPr lang="ru-RU" sz="2800" b="1" dirty="0" smtClean="0">
                <a:effectLst>
                  <a:outerShdw blurRad="152400" dist="50800" dir="5400000" algn="ctr" rotWithShape="0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Каждое нечётное число, большее 5, можно представить в виде суммы трёх простых чисел</a:t>
            </a:r>
            <a:r>
              <a:rPr lang="ru-RU" sz="2800" dirty="0" smtClean="0">
                <a:effectLst>
                  <a:outerShdw blurRad="152400" dist="50800" dir="5400000" algn="ctr" rotWithShape="0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.</a:t>
            </a:r>
            <a:endParaRPr lang="ru-RU" sz="2400" dirty="0" smtClean="0">
              <a:effectLst>
                <a:outerShdw blurRad="152400" dist="50800" dir="5400000" algn="ctr" rotWithShape="0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774430" y="3646854"/>
            <a:ext cx="25908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3000" b="1" i="1" dirty="0" smtClean="0">
                <a:effectLst>
                  <a:outerShdw blurRad="50800" dist="38100" dir="3360000" sx="56000" sy="56000" algn="br" rotWithShape="0">
                    <a:prstClr val="black">
                      <a:alpha val="40000"/>
                    </a:prstClr>
                  </a:outerShdw>
                </a:effectLst>
                <a:latin typeface="Monotype Corsiva" pitchFamily="66" charset="0"/>
              </a:rPr>
              <a:t>Каждое чётное число, большее двух, можно представить в виде суммы двух простых чисел</a:t>
            </a:r>
            <a:r>
              <a:rPr lang="ru-RU" sz="2800" i="1" dirty="0" smtClean="0">
                <a:effectLst>
                  <a:outerShdw blurRad="50800" dist="38100" dir="3360000" sx="56000" sy="56000" algn="br" rotWithShape="0">
                    <a:prstClr val="black">
                      <a:alpha val="40000"/>
                    </a:prstClr>
                  </a:outerShdw>
                </a:effectLst>
                <a:latin typeface="Monotype Corsiva" pitchFamily="66" charset="0"/>
              </a:rPr>
              <a:t>.</a:t>
            </a:r>
            <a:endParaRPr lang="ru-RU" sz="2800" dirty="0" smtClean="0">
              <a:effectLst>
                <a:outerShdw blurRad="50800" dist="38100" dir="3360000" sx="56000" sy="56000" algn="br" rotWithShape="0">
                  <a:prstClr val="black">
                    <a:alpha val="40000"/>
                  </a:prst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2050" name="Picture 2" descr="C:\Users\212\Desktop\Кушхова Л.М\Урок 6 класс НОД и НОК\img_user_file_580f5eb45f9ff_23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3352800"/>
            <a:ext cx="2745247" cy="28384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212\Desktop\Кушхова Л.М\Урок 6 класс НОД и НОК\ejler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353174" y="3490913"/>
            <a:ext cx="2028825" cy="29620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miranimacii.ru/_ph/23/60900525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369" y="4415714"/>
            <a:ext cx="2442284" cy="244228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291124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  </a:t>
            </a:r>
            <a:r>
              <a:rPr lang="ru-RU" sz="4800" b="1" dirty="0" smtClean="0">
                <a:solidFill>
                  <a:schemeClr val="accent5">
                    <a:lumMod val="75000"/>
                  </a:schemeClr>
                </a:solidFill>
              </a:rPr>
              <a:t>1937 год </a:t>
            </a:r>
            <a:endParaRPr lang="ru-RU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3200" b="1" u="sng" dirty="0" smtClean="0">
                <a:solidFill>
                  <a:schemeClr val="accent5">
                    <a:lumMod val="75000"/>
                  </a:schemeClr>
                </a:solidFill>
              </a:rPr>
              <a:t>Иван Матвеевич </a:t>
            </a:r>
            <a:r>
              <a:rPr lang="ru-RU" sz="3200" b="1" u="sng" dirty="0" smtClean="0">
                <a:solidFill>
                  <a:schemeClr val="accent5">
                    <a:lumMod val="75000"/>
                  </a:schemeClr>
                </a:solidFill>
                <a:hlinkClick r:id="rId3" tooltip="Виноградов, Иван Матвеевич"/>
              </a:rPr>
              <a:t>Виноградов</a:t>
            </a:r>
            <a:r>
              <a:rPr lang="ru-RU" sz="3200" dirty="0" smtClean="0"/>
              <a:t> доказал, что любое достаточно большое нечётное число может быть представлено в виде суммы трёх простых.</a:t>
            </a:r>
          </a:p>
          <a:p>
            <a:pPr>
              <a:buFont typeface="Wingdings" pitchFamily="2" charset="2"/>
              <a:buChar char="ü"/>
            </a:pPr>
            <a:r>
              <a:rPr lang="ru-RU" sz="3200" dirty="0" smtClean="0"/>
              <a:t>Показал, что </a:t>
            </a:r>
            <a:r>
              <a:rPr lang="ru-RU" sz="3200" dirty="0" smtClean="0">
                <a:hlinkClick r:id="rId4" tooltip="Почти все элементы бесконечного множества"/>
              </a:rPr>
              <a:t>почти все</a:t>
            </a:r>
            <a:r>
              <a:rPr lang="ru-RU" sz="3200" dirty="0" smtClean="0"/>
              <a:t> чётные числа представимы в виде суммы двух простых чисел.</a:t>
            </a:r>
            <a:endParaRPr lang="ru-RU" sz="32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36484" y="349360"/>
            <a:ext cx="11761076" cy="1325563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0000"/>
          </a:bodyPr>
          <a:lstStyle/>
          <a:p>
            <a:r>
              <a:rPr lang="ru-RU" sz="6000" b="1" spc="600" dirty="0" smtClean="0"/>
              <a:t> Спустя почти 200 лет …</a:t>
            </a:r>
            <a:endParaRPr lang="ru-RU" sz="6000" b="1" spc="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1825625"/>
            <a:ext cx="4358640" cy="300763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/>
              <a:t>1 вариант</a:t>
            </a:r>
          </a:p>
          <a:p>
            <a:pPr algn="ctr">
              <a:buNone/>
            </a:pPr>
            <a:endParaRPr lang="ru-RU" sz="700" b="1" dirty="0" smtClean="0"/>
          </a:p>
          <a:p>
            <a:pPr>
              <a:buNone/>
            </a:pPr>
            <a:r>
              <a:rPr lang="ru-RU" sz="3200" dirty="0" smtClean="0"/>
              <a:t>    Представить нечётное число </a:t>
            </a:r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</a:rPr>
              <a:t>21</a:t>
            </a:r>
            <a:endParaRPr lang="ru-RU" sz="3200" b="1" dirty="0">
              <a:solidFill>
                <a:schemeClr val="accent5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sz="3200" dirty="0" smtClean="0"/>
              <a:t>в виде суммы трёх простых чисел.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191704"/>
            <a:ext cx="12192000" cy="1337551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r>
              <a:rPr lang="ru-RU" sz="5100" b="1" spc="600" dirty="0" smtClean="0"/>
              <a:t> По следам доказательства</a:t>
            </a:r>
            <a:endParaRPr lang="ru-RU" sz="5100" b="1" spc="600" dirty="0"/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6508531" y="1851900"/>
            <a:ext cx="4358640" cy="30076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 вариант</a:t>
            </a:r>
          </a:p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7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Представить чётное число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34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виде суммы двух простых чисел.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itd2.mycdn.me/image?id=839054754177&amp;t=20&amp;plc=WEB&amp;tkn=*t6zoBdyUlKQFDtAOvzeWWuoYK30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253"/>
          <a:stretch>
            <a:fillRect/>
          </a:stretch>
        </p:blipFill>
        <p:spPr bwMode="auto">
          <a:xfrm>
            <a:off x="2103119" y="-1"/>
            <a:ext cx="8112935" cy="6919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/>
          <p:nvPr/>
        </p:nvPicPr>
        <p:blipFill>
          <a:blip r:embed="rId3" cstate="print"/>
          <a:srcRect l="10069" t="42469" r="78057" b="20741"/>
          <a:stretch>
            <a:fillRect/>
          </a:stretch>
        </p:blipFill>
        <p:spPr bwMode="auto">
          <a:xfrm>
            <a:off x="5060731" y="835572"/>
            <a:ext cx="1004264" cy="2227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5"/>
          <p:cNvGrpSpPr/>
          <p:nvPr/>
        </p:nvGrpSpPr>
        <p:grpSpPr>
          <a:xfrm>
            <a:off x="2217743" y="1261241"/>
            <a:ext cx="7718737" cy="5281449"/>
            <a:chOff x="3010223" y="2047058"/>
            <a:chExt cx="7718737" cy="3960293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3010223" y="5273255"/>
              <a:ext cx="7694053" cy="73409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spc="600" dirty="0" smtClean="0"/>
                <a:t>УСТНАЯ </a:t>
              </a:r>
              <a:r>
                <a:rPr lang="ru-RU" sz="3600" b="1" dirty="0" smtClean="0">
                  <a:solidFill>
                    <a:schemeClr val="bg1"/>
                  </a:solidFill>
                </a:rPr>
                <a:t>Р</a:t>
              </a:r>
              <a:r>
                <a:rPr lang="ru-RU" sz="3600" b="1" dirty="0" smtClean="0"/>
                <a:t>АБОТА</a:t>
              </a:r>
              <a:endParaRPr lang="ru-RU" sz="3600" b="1" dirty="0"/>
            </a:p>
          </p:txBody>
        </p:sp>
        <p:sp>
          <p:nvSpPr>
            <p:cNvPr id="8" name="Скругленный прямоугольник 7"/>
            <p:cNvSpPr/>
            <p:nvPr/>
          </p:nvSpPr>
          <p:spPr>
            <a:xfrm>
              <a:off x="3914640" y="4669746"/>
              <a:ext cx="6728676" cy="73409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spc="1300" dirty="0" smtClean="0"/>
                <a:t>ПОВТОР</a:t>
              </a:r>
              <a:r>
                <a:rPr lang="ru-RU" sz="3600" b="1" spc="1300" dirty="0" smtClean="0">
                  <a:solidFill>
                    <a:schemeClr val="bg1"/>
                  </a:solidFill>
                </a:rPr>
                <a:t>Е</a:t>
              </a:r>
              <a:r>
                <a:rPr lang="ru-RU" sz="3600" b="1" spc="1300" dirty="0" smtClean="0"/>
                <a:t>НИЕ</a:t>
              </a:r>
              <a:endParaRPr lang="ru-RU" sz="3600" b="1" spc="1300" dirty="0"/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5035425" y="3991920"/>
              <a:ext cx="5610503" cy="73409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 sz="3200" dirty="0">
                <a:solidFill>
                  <a:schemeClr val="bg1"/>
                </a:solidFill>
              </a:endParaRPr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5875986" y="3373642"/>
              <a:ext cx="4767330" cy="73409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 b="1" dirty="0"/>
            </a:p>
          </p:txBody>
        </p:sp>
        <p:sp>
          <p:nvSpPr>
            <p:cNvPr id="11" name="Скругленный прямоугольник 10"/>
            <p:cNvSpPr/>
            <p:nvPr/>
          </p:nvSpPr>
          <p:spPr>
            <a:xfrm>
              <a:off x="6836535" y="2725825"/>
              <a:ext cx="3838977" cy="73409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 b="1" spc="700" dirty="0"/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>
              <a:off x="7767463" y="2047058"/>
              <a:ext cx="2961497" cy="73409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2300" b="1" spc="-150" dirty="0" smtClean="0"/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3641833" y="4003706"/>
            <a:ext cx="600666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b="1" dirty="0" smtClean="0">
                <a:solidFill>
                  <a:schemeClr val="bg1"/>
                </a:solidFill>
              </a:rPr>
              <a:t>НОД и НОК    </a:t>
            </a:r>
            <a:r>
              <a:rPr lang="ru-RU" sz="2800" b="1" dirty="0" smtClean="0">
                <a:solidFill>
                  <a:schemeClr val="bg1"/>
                </a:solidFill>
              </a:rPr>
              <a:t>РЯДОМ С НАМИ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044966" y="3275864"/>
            <a:ext cx="50922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СТРАНИЦА ИСТОРИИ 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247047" y="2365559"/>
            <a:ext cx="33363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ЭКОЛОГИЯ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http://orig07.deviantart.net/0bf3/f/2011/217/7/5/question_mark_by_ismolbil-d45jt2z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15879" y="1907063"/>
            <a:ext cx="4260607" cy="4260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212\Desktop\Кушхова Л.М\Урок 6 класс НОД и НОК\IMG_028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7415" y="1936005"/>
            <a:ext cx="4594498" cy="440173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20717" y="189185"/>
            <a:ext cx="11776841" cy="1686912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/>
              <a:t>Красная Книга </a:t>
            </a:r>
          </a:p>
          <a:p>
            <a:pPr algn="ctr"/>
            <a:r>
              <a:rPr lang="ru-RU" sz="6000" b="1" dirty="0" smtClean="0"/>
              <a:t>Кабардино-Балкарии</a:t>
            </a:r>
            <a:endParaRPr lang="ru-RU" sz="6000" b="1" dirty="0"/>
          </a:p>
        </p:txBody>
      </p:sp>
    </p:spTree>
    <p:extLst>
      <p:ext uri="{BB962C8B-B14F-4D97-AF65-F5344CB8AC3E}">
        <p14:creationId xmlns:p14="http://schemas.microsoft.com/office/powerpoint/2010/main" xmlns="" val="359631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1281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400" dirty="0" smtClean="0"/>
              <a:t>Найдите  </a:t>
            </a:r>
            <a:r>
              <a:rPr lang="ru-RU" sz="3400" dirty="0"/>
              <a:t>наименьшее  общее  кратное  каждой  пары  чисел , затем  впишите  букву , соответствующую  этому  числу , в  таблицу </a:t>
            </a:r>
            <a:r>
              <a:rPr lang="ru-RU" sz="3400" dirty="0" smtClean="0"/>
              <a:t>.</a:t>
            </a:r>
            <a:endParaRPr lang="ru-RU" sz="3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67145" y="261433"/>
            <a:ext cx="11457709" cy="1496724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6000" b="1" spc="600" dirty="0" smtClean="0"/>
              <a:t>ЗАДАНИЕ</a:t>
            </a:r>
            <a:endParaRPr lang="ru-RU" sz="23900" b="1" spc="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125775" y="3247606"/>
            <a:ext cx="4858075" cy="38116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1)   НОК(3,12) =          Р</a:t>
            </a:r>
            <a:endParaRPr lang="ru-RU" sz="24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indent="-457200" algn="just">
              <a:lnSpc>
                <a:spcPct val="150000"/>
              </a:lnSpc>
              <a:spcAft>
                <a:spcPts val="0"/>
              </a:spcAft>
              <a:buAutoNum type="arabicParenR" startAt="2"/>
            </a:pP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НОК(4;5;8)=          Д</a:t>
            </a:r>
          </a:p>
          <a:p>
            <a:pPr marL="457200" indent="-457200" algn="just">
              <a:lnSpc>
                <a:spcPct val="150000"/>
              </a:lnSpc>
              <a:spcAft>
                <a:spcPts val="0"/>
              </a:spcAft>
              <a:buAutoNum type="arabicParenR" startAt="2"/>
            </a:pP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НОК(9;6) =             О</a:t>
            </a:r>
            <a:endParaRPr lang="ru-RU" sz="24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indent="-457200" algn="just">
              <a:lnSpc>
                <a:spcPct val="150000"/>
              </a:lnSpc>
              <a:spcAft>
                <a:spcPts val="0"/>
              </a:spcAft>
              <a:buAutoNum type="arabicParenR" startAt="4"/>
            </a:pP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НОК(16;12)=          Е</a:t>
            </a:r>
          </a:p>
          <a:p>
            <a:pPr marL="457200" indent="-457200" algn="just">
              <a:lnSpc>
                <a:spcPct val="150000"/>
              </a:lnSpc>
              <a:spcAft>
                <a:spcPts val="0"/>
              </a:spcAft>
              <a:buAutoNum type="arabicParenR" startAt="4"/>
            </a:pP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НОК(9;15) =           Н  </a:t>
            </a:r>
          </a:p>
          <a:p>
            <a:pPr marL="457200" indent="-457200" algn="just">
              <a:lnSpc>
                <a:spcPct val="150000"/>
              </a:lnSpc>
              <a:spcAft>
                <a:spcPts val="0"/>
              </a:spcAft>
            </a:pPr>
            <a:endParaRPr lang="ru-RU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47605" y="3346313"/>
            <a:ext cx="653143" cy="441916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/>
              <a:t>12</a:t>
            </a:r>
            <a:endParaRPr lang="ru-RU" sz="26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835730" y="3996718"/>
            <a:ext cx="676893" cy="480279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/>
              <a:t>40</a:t>
            </a:r>
            <a:endParaRPr lang="ru-RU" sz="26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837077" y="4749708"/>
            <a:ext cx="687422" cy="427933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/>
              <a:t>18</a:t>
            </a:r>
            <a:endParaRPr lang="ru-RU" sz="26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835730" y="5320146"/>
            <a:ext cx="712519" cy="451262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48</a:t>
            </a:r>
            <a:endParaRPr lang="ru-RU" sz="28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830592" y="5889787"/>
            <a:ext cx="705781" cy="48726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45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xmlns="" val="4097960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http://itd2.mycdn.me/image?id=839054754177&amp;t=20&amp;plc=WEB&amp;tkn=*t6zoBdyUlKQFDtAOvzeWWuoYK3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654"/>
          <a:stretch>
            <a:fillRect/>
          </a:stretch>
        </p:blipFill>
        <p:spPr bwMode="auto">
          <a:xfrm>
            <a:off x="2680855" y="0"/>
            <a:ext cx="8031734" cy="6800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2949263" y="5318975"/>
            <a:ext cx="7694053" cy="73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spc="600" dirty="0" smtClean="0">
                <a:solidFill>
                  <a:schemeClr val="bg1"/>
                </a:solidFill>
              </a:rPr>
              <a:t>УСТНАЯ </a:t>
            </a:r>
            <a:r>
              <a:rPr lang="ru-RU" sz="3600" b="1" dirty="0" smtClean="0">
                <a:solidFill>
                  <a:schemeClr val="bg1"/>
                </a:solidFill>
              </a:rPr>
              <a:t>РАБОТА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914640" y="4669746"/>
            <a:ext cx="6728676" cy="73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spc="600" dirty="0" smtClean="0"/>
              <a:t>        </a:t>
            </a:r>
            <a:endParaRPr lang="ru-RU" sz="3600" b="1" spc="1300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898265" y="4022400"/>
            <a:ext cx="5777247" cy="73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875986" y="3373642"/>
            <a:ext cx="4767330" cy="73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 </a:t>
            </a:r>
            <a:endParaRPr lang="ru-RU" sz="2800" b="1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836535" y="2725825"/>
            <a:ext cx="3838977" cy="73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spc="700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7767463" y="2047058"/>
            <a:ext cx="2961497" cy="73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300" b="1" spc="-150" dirty="0" smtClean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940119" y="3904090"/>
            <a:ext cx="270345" cy="217552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3" name="Группа 22"/>
          <p:cNvGrpSpPr/>
          <p:nvPr/>
        </p:nvGrpSpPr>
        <p:grpSpPr>
          <a:xfrm>
            <a:off x="1133952" y="2576945"/>
            <a:ext cx="1704694" cy="3553691"/>
            <a:chOff x="1133952" y="2576945"/>
            <a:chExt cx="1704694" cy="3553691"/>
          </a:xfrm>
        </p:grpSpPr>
        <p:grpSp>
          <p:nvGrpSpPr>
            <p:cNvPr id="22" name="Группа 21"/>
            <p:cNvGrpSpPr/>
            <p:nvPr/>
          </p:nvGrpSpPr>
          <p:grpSpPr>
            <a:xfrm>
              <a:off x="1184564" y="2576945"/>
              <a:ext cx="1454727" cy="3553691"/>
              <a:chOff x="1184564" y="2576945"/>
              <a:chExt cx="1454727" cy="3553691"/>
            </a:xfrm>
          </p:grpSpPr>
          <p:pic>
            <p:nvPicPr>
              <p:cNvPr id="1028" name="Picture 4" descr="http://itd2.mycdn.me/image?id=839054754177&amp;t=20&amp;plc=WEB&amp;tkn=*t6zoBdyUlKQFDtAOvzeWWuoYK30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3875" t="37892" r="81210" b="9855"/>
              <a:stretch>
                <a:fillRect/>
              </a:stretch>
            </p:blipFill>
            <p:spPr bwMode="auto">
              <a:xfrm>
                <a:off x="1184564" y="2576945"/>
                <a:ext cx="1454727" cy="355369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1" name="Скругленный прямоугольник 20"/>
              <p:cNvSpPr/>
              <p:nvPr/>
            </p:nvSpPr>
            <p:spPr>
              <a:xfrm>
                <a:off x="1833124" y="3937000"/>
                <a:ext cx="306825" cy="149099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pic>
          <p:nvPicPr>
            <p:cNvPr id="1030" name="Picture 6" descr="http://gearsecond.prostoprint.com/static/products/full-1969c9ceff71093bead4805f4dc41150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20605" b="42435"/>
            <a:stretch/>
          </p:blipFill>
          <p:spPr bwMode="auto">
            <a:xfrm>
              <a:off x="1133952" y="3928466"/>
              <a:ext cx="1704694" cy="6440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3461745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2.22222E-6 L 0.10781 -0.11944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0" y="-6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413615957"/>
              </p:ext>
            </p:extLst>
          </p:nvPr>
        </p:nvGraphicFramePr>
        <p:xfrm>
          <a:off x="669700" y="1267692"/>
          <a:ext cx="10684108" cy="349904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{BC89EF96-8CEA-46FF-86C4-4CE0E7609802}</a:tableStyleId>
              </a:tblPr>
              <a:tblGrid>
                <a:gridCol w="970784">
                  <a:extLst>
                    <a:ext uri="{9D8B030D-6E8A-4147-A177-3AD203B41FA5}">
                      <a16:colId xmlns:a16="http://schemas.microsoft.com/office/drawing/2014/main" xmlns="" val="667433175"/>
                    </a:ext>
                  </a:extLst>
                </a:gridCol>
                <a:gridCol w="970784">
                  <a:extLst>
                    <a:ext uri="{9D8B030D-6E8A-4147-A177-3AD203B41FA5}">
                      <a16:colId xmlns:a16="http://schemas.microsoft.com/office/drawing/2014/main" xmlns="" val="1465392034"/>
                    </a:ext>
                  </a:extLst>
                </a:gridCol>
                <a:gridCol w="970784">
                  <a:extLst>
                    <a:ext uri="{9D8B030D-6E8A-4147-A177-3AD203B41FA5}">
                      <a16:colId xmlns:a16="http://schemas.microsoft.com/office/drawing/2014/main" xmlns="" val="1917842300"/>
                    </a:ext>
                  </a:extLst>
                </a:gridCol>
                <a:gridCol w="970784">
                  <a:extLst>
                    <a:ext uri="{9D8B030D-6E8A-4147-A177-3AD203B41FA5}">
                      <a16:colId xmlns:a16="http://schemas.microsoft.com/office/drawing/2014/main" xmlns="" val="1146100480"/>
                    </a:ext>
                  </a:extLst>
                </a:gridCol>
                <a:gridCol w="970784">
                  <a:extLst>
                    <a:ext uri="{9D8B030D-6E8A-4147-A177-3AD203B41FA5}">
                      <a16:colId xmlns:a16="http://schemas.microsoft.com/office/drawing/2014/main" xmlns="" val="3488854449"/>
                    </a:ext>
                  </a:extLst>
                </a:gridCol>
                <a:gridCol w="971698">
                  <a:extLst>
                    <a:ext uri="{9D8B030D-6E8A-4147-A177-3AD203B41FA5}">
                      <a16:colId xmlns:a16="http://schemas.microsoft.com/office/drawing/2014/main" xmlns="" val="4069420955"/>
                    </a:ext>
                  </a:extLst>
                </a:gridCol>
                <a:gridCol w="971698">
                  <a:extLst>
                    <a:ext uri="{9D8B030D-6E8A-4147-A177-3AD203B41FA5}">
                      <a16:colId xmlns:a16="http://schemas.microsoft.com/office/drawing/2014/main" xmlns="" val="688932498"/>
                    </a:ext>
                  </a:extLst>
                </a:gridCol>
                <a:gridCol w="971698">
                  <a:extLst>
                    <a:ext uri="{9D8B030D-6E8A-4147-A177-3AD203B41FA5}">
                      <a16:colId xmlns:a16="http://schemas.microsoft.com/office/drawing/2014/main" xmlns="" val="1508382230"/>
                    </a:ext>
                  </a:extLst>
                </a:gridCol>
                <a:gridCol w="971698"/>
                <a:gridCol w="971698"/>
                <a:gridCol w="971698"/>
              </a:tblGrid>
              <a:tr h="20115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400" dirty="0" smtClean="0">
                          <a:effectLst/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12</a:t>
                      </a:r>
                      <a:endParaRPr lang="ru-RU" sz="5400" dirty="0">
                        <a:effectLst/>
                        <a:latin typeface="Times New Roman" pitchFamily="18" charset="0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400" dirty="0" smtClean="0">
                          <a:effectLst/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18</a:t>
                      </a:r>
                      <a:endParaRPr lang="ru-RU" sz="5400" dirty="0">
                        <a:effectLst/>
                        <a:latin typeface="Times New Roman" pitchFamily="18" charset="0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400" dirty="0" smtClean="0">
                          <a:effectLst/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40</a:t>
                      </a:r>
                      <a:endParaRPr lang="ru-RU" sz="5400" dirty="0">
                        <a:effectLst/>
                        <a:latin typeface="Times New Roman" pitchFamily="18" charset="0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400" dirty="0" smtClean="0">
                          <a:effectLst/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18</a:t>
                      </a:r>
                      <a:endParaRPr lang="ru-RU" sz="5400" dirty="0">
                        <a:effectLst/>
                        <a:latin typeface="Times New Roman" pitchFamily="18" charset="0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400" dirty="0" smtClean="0">
                          <a:effectLst/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40</a:t>
                      </a:r>
                      <a:endParaRPr lang="ru-RU" sz="5400" dirty="0">
                        <a:effectLst/>
                        <a:latin typeface="Times New Roman" pitchFamily="18" charset="0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400" dirty="0" smtClean="0">
                          <a:effectLst/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48</a:t>
                      </a:r>
                      <a:endParaRPr lang="ru-RU" sz="5400" dirty="0">
                        <a:effectLst/>
                        <a:latin typeface="Times New Roman" pitchFamily="18" charset="0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400" dirty="0" smtClean="0">
                          <a:effectLst/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45</a:t>
                      </a:r>
                      <a:endParaRPr lang="ru-RU" sz="5400" dirty="0">
                        <a:effectLst/>
                        <a:latin typeface="Times New Roman" pitchFamily="18" charset="0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400" dirty="0" smtClean="0">
                          <a:effectLst/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40</a:t>
                      </a:r>
                      <a:endParaRPr lang="ru-RU" sz="5400" dirty="0">
                        <a:effectLst/>
                        <a:latin typeface="Times New Roman" pitchFamily="18" charset="0"/>
                        <a:ea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</a:t>
                      </a:r>
                      <a:endParaRPr lang="ru-RU" sz="5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18</a:t>
                      </a:r>
                      <a:endParaRPr lang="ru-RU" sz="5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45</a:t>
                      </a:r>
                      <a:endParaRPr lang="ru-RU" sz="5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819351667"/>
                  </a:ext>
                </a:extLst>
              </a:tr>
              <a:tr h="14875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</a:t>
                      </a:r>
                      <a:endParaRPr lang="ru-RU" sz="7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</a:t>
                      </a:r>
                      <a:endParaRPr lang="ru-RU" sz="7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</a:t>
                      </a:r>
                      <a:endParaRPr lang="ru-RU" sz="7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</a:t>
                      </a:r>
                      <a:endParaRPr lang="ru-RU" sz="7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</a:t>
                      </a:r>
                      <a:endParaRPr lang="ru-RU" sz="7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Е</a:t>
                      </a:r>
                      <a:endParaRPr lang="ru-RU" sz="7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</a:t>
                      </a:r>
                      <a:endParaRPr lang="ru-RU" sz="7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</a:t>
                      </a:r>
                      <a:endParaRPr lang="ru-RU" sz="7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</a:t>
                      </a:r>
                      <a:endParaRPr lang="ru-RU" sz="7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</a:t>
                      </a:r>
                      <a:endParaRPr lang="ru-RU" sz="7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</a:t>
                      </a:r>
                      <a:endParaRPr lang="ru-RU" sz="7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8615367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869353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0717" y="189185"/>
            <a:ext cx="11776841" cy="1639615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/>
              <a:t>Красная Книга </a:t>
            </a:r>
          </a:p>
          <a:p>
            <a:pPr algn="ctr"/>
            <a:r>
              <a:rPr lang="ru-RU" sz="6000" b="1" dirty="0" smtClean="0"/>
              <a:t>Кабардино-Балкарии</a:t>
            </a:r>
            <a:endParaRPr lang="ru-RU" sz="6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829300" y="6131064"/>
            <a:ext cx="63627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spc="600" dirty="0" smtClean="0"/>
              <a:t>РОДОДЕНДРОН</a:t>
            </a:r>
            <a:endParaRPr lang="ru-RU" sz="4000" b="1" spc="600" dirty="0"/>
          </a:p>
        </p:txBody>
      </p:sp>
      <p:pic>
        <p:nvPicPr>
          <p:cNvPr id="1026" name="Picture 2" descr="C:\Users\212\Desktop\Кушхова Л.М\Урок 6 класс НОД и НОК\IMG_02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1843" y="1841410"/>
            <a:ext cx="4594498" cy="4401732"/>
          </a:xfrm>
          <a:prstGeom prst="rect">
            <a:avLst/>
          </a:prstGeom>
          <a:noFill/>
        </p:spPr>
      </p:pic>
      <p:pic>
        <p:nvPicPr>
          <p:cNvPr id="1027" name="Picture 3" descr="C:\Users\212\Desktop\Кушхова Л.М\Урок 6 класс НОД и НОК\scale_12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60731" y="1855950"/>
            <a:ext cx="6621517" cy="44143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876476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itd2.mycdn.me/image?id=839054754177&amp;t=20&amp;plc=WEB&amp;tkn=*t6zoBdyUlKQFDtAOvzeWWuoYK30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253"/>
          <a:stretch>
            <a:fillRect/>
          </a:stretch>
        </p:blipFill>
        <p:spPr bwMode="auto">
          <a:xfrm>
            <a:off x="2103119" y="-1"/>
            <a:ext cx="8112935" cy="6919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/>
          <p:nvPr/>
        </p:nvPicPr>
        <p:blipFill>
          <a:blip r:embed="rId3" cstate="print"/>
          <a:srcRect l="10069" t="42469" r="78057" b="20741"/>
          <a:stretch>
            <a:fillRect/>
          </a:stretch>
        </p:blipFill>
        <p:spPr bwMode="auto">
          <a:xfrm>
            <a:off x="5060731" y="835572"/>
            <a:ext cx="1004264" cy="2227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5"/>
          <p:cNvGrpSpPr/>
          <p:nvPr/>
        </p:nvGrpSpPr>
        <p:grpSpPr>
          <a:xfrm>
            <a:off x="2217743" y="1261241"/>
            <a:ext cx="7718737" cy="5281449"/>
            <a:chOff x="3010223" y="2047058"/>
            <a:chExt cx="7718737" cy="3960293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3010223" y="5273255"/>
              <a:ext cx="7694053" cy="73409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spc="600" dirty="0" smtClean="0"/>
                <a:t>УСТНАЯ </a:t>
              </a:r>
              <a:r>
                <a:rPr lang="ru-RU" sz="3600" b="1" dirty="0" smtClean="0">
                  <a:solidFill>
                    <a:schemeClr val="bg1"/>
                  </a:solidFill>
                </a:rPr>
                <a:t>Р</a:t>
              </a:r>
              <a:r>
                <a:rPr lang="ru-RU" sz="3600" b="1" dirty="0" smtClean="0"/>
                <a:t>АБОТА</a:t>
              </a:r>
              <a:endParaRPr lang="ru-RU" sz="3600" b="1" dirty="0"/>
            </a:p>
          </p:txBody>
        </p:sp>
        <p:sp>
          <p:nvSpPr>
            <p:cNvPr id="8" name="Скругленный прямоугольник 7"/>
            <p:cNvSpPr/>
            <p:nvPr/>
          </p:nvSpPr>
          <p:spPr>
            <a:xfrm>
              <a:off x="3914640" y="4669746"/>
              <a:ext cx="6728676" cy="73409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spc="1300" dirty="0" smtClean="0"/>
                <a:t>ПОВТОР</a:t>
              </a:r>
              <a:r>
                <a:rPr lang="ru-RU" sz="3600" b="1" spc="1300" dirty="0" smtClean="0">
                  <a:solidFill>
                    <a:schemeClr val="bg1"/>
                  </a:solidFill>
                </a:rPr>
                <a:t>Е</a:t>
              </a:r>
              <a:r>
                <a:rPr lang="ru-RU" sz="3600" b="1" spc="1300" dirty="0" smtClean="0"/>
                <a:t>НИЕ</a:t>
              </a:r>
              <a:endParaRPr lang="ru-RU" sz="3600" b="1" spc="1300" dirty="0"/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5035425" y="3991920"/>
              <a:ext cx="5610503" cy="73409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 sz="3200" dirty="0">
                <a:solidFill>
                  <a:schemeClr val="bg1"/>
                </a:solidFill>
              </a:endParaRPr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5875986" y="3373642"/>
              <a:ext cx="4767330" cy="73409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 b="1" dirty="0"/>
            </a:p>
          </p:txBody>
        </p:sp>
        <p:sp>
          <p:nvSpPr>
            <p:cNvPr id="11" name="Скругленный прямоугольник 10"/>
            <p:cNvSpPr/>
            <p:nvPr/>
          </p:nvSpPr>
          <p:spPr>
            <a:xfrm>
              <a:off x="6836535" y="2725825"/>
              <a:ext cx="3838977" cy="73409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 b="1" spc="700" dirty="0"/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>
              <a:off x="7767463" y="2047058"/>
              <a:ext cx="2961497" cy="73409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2300" b="1" spc="-150" dirty="0" smtClean="0"/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3641833" y="4003706"/>
            <a:ext cx="600666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b="1" dirty="0" smtClean="0">
                <a:solidFill>
                  <a:schemeClr val="bg1"/>
                </a:solidFill>
              </a:rPr>
              <a:t>НОД и НОК    </a:t>
            </a:r>
            <a:r>
              <a:rPr lang="ru-RU" sz="2800" b="1" dirty="0" smtClean="0">
                <a:solidFill>
                  <a:schemeClr val="bg1"/>
                </a:solidFill>
              </a:rPr>
              <a:t>РЯДОМ С НАМИ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044966" y="3275864"/>
            <a:ext cx="50922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СТРАНИЦА ИСТОРИИ 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247047" y="2365559"/>
            <a:ext cx="33363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ЭКОЛОГИЯ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028648" y="1274775"/>
            <a:ext cx="314861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spc="-150" dirty="0" smtClean="0">
                <a:solidFill>
                  <a:schemeClr val="bg1"/>
                </a:solidFill>
              </a:rPr>
              <a:t>ПРОВЕРОЧНАЯ  </a:t>
            </a:r>
          </a:p>
          <a:p>
            <a:r>
              <a:rPr lang="ru-RU" sz="2800" b="1" spc="-150" dirty="0" smtClean="0">
                <a:solidFill>
                  <a:schemeClr val="bg1"/>
                </a:solidFill>
              </a:rPr>
              <a:t>РАБОТА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0212" y="2917664"/>
            <a:ext cx="5548795" cy="3199358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 smtClean="0"/>
              <a:t>     </a:t>
            </a:r>
            <a:r>
              <a:rPr lang="ru-RU" sz="3600" b="1" u="sng" dirty="0"/>
              <a:t>Вариант 1.</a:t>
            </a:r>
            <a:r>
              <a:rPr lang="ru-RU" sz="3600" b="1" dirty="0"/>
              <a:t>                                                               </a:t>
            </a:r>
            <a:r>
              <a:rPr lang="ru-RU" sz="3600" b="1" dirty="0" smtClean="0"/>
              <a:t>                          </a:t>
            </a:r>
            <a:endParaRPr lang="ru-RU" sz="3600" b="1" dirty="0"/>
          </a:p>
          <a:p>
            <a:pPr marL="0" indent="0">
              <a:buNone/>
            </a:pPr>
            <a:r>
              <a:rPr lang="ru-RU" sz="3900" b="1" dirty="0" smtClean="0"/>
              <a:t>а</a:t>
            </a:r>
            <a:r>
              <a:rPr lang="ru-RU" sz="3900" b="1" dirty="0"/>
              <a:t>)   12  и </a:t>
            </a:r>
            <a:r>
              <a:rPr lang="ru-RU" sz="3900" b="1" dirty="0" smtClean="0"/>
              <a:t>18;                                                                       </a:t>
            </a:r>
            <a:endParaRPr lang="ru-RU" sz="3900" b="1" dirty="0"/>
          </a:p>
          <a:p>
            <a:pPr marL="0" indent="0">
              <a:buNone/>
            </a:pPr>
            <a:r>
              <a:rPr lang="ru-RU" sz="3900" b="1" dirty="0"/>
              <a:t>б)   13  и  </a:t>
            </a:r>
            <a:r>
              <a:rPr lang="ru-RU" sz="3900" b="1" dirty="0" smtClean="0"/>
              <a:t>39;                                                   </a:t>
            </a:r>
            <a:endParaRPr lang="ru-RU" sz="3900" b="1" dirty="0"/>
          </a:p>
          <a:p>
            <a:pPr marL="0" indent="0">
              <a:buNone/>
            </a:pPr>
            <a:r>
              <a:rPr lang="ru-RU" sz="3900" b="1" dirty="0"/>
              <a:t>в)    11 и  </a:t>
            </a:r>
            <a:r>
              <a:rPr lang="ru-RU" sz="3900" b="1" dirty="0" smtClean="0"/>
              <a:t>15.                                                 </a:t>
            </a:r>
            <a:endParaRPr lang="ru-RU" sz="3900" b="1" dirty="0"/>
          </a:p>
          <a:p>
            <a:pPr marL="0" indent="0">
              <a:buNone/>
            </a:pPr>
            <a:r>
              <a:rPr lang="ru-RU" sz="3900" b="1" i="1" dirty="0"/>
              <a:t> </a:t>
            </a:r>
            <a:endParaRPr lang="ru-RU" sz="39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67145" y="261433"/>
            <a:ext cx="11457709" cy="1496724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spc="600" dirty="0" smtClean="0"/>
              <a:t>Проверочная работа</a:t>
            </a:r>
            <a:endParaRPr lang="ru-RU" sz="6000" b="1" spc="600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6096666" y="2908190"/>
            <a:ext cx="5806299" cy="33980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ru-RU" sz="36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Вариант 2.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                   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3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а)   10  и  15;                                                                      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3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б)   19  и  57;                                                  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3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в)   7   </a:t>
            </a:r>
            <a:r>
              <a:rPr kumimoji="0" lang="ru-RU" sz="39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  12.                                                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39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39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4953" y="2033752"/>
            <a:ext cx="1198704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Найдите  НОД  и  НОК  чисел  </a:t>
            </a:r>
            <a:r>
              <a:rPr lang="ru-RU" sz="2800" b="1" dirty="0" smtClean="0"/>
              <a:t>наиболее  удобным  способом: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88474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2509" y="1459743"/>
            <a:ext cx="7739436" cy="5382491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i="1" u="sng" dirty="0"/>
              <a:t> Вариант1.</a:t>
            </a:r>
            <a:endParaRPr lang="ru-RU" dirty="0"/>
          </a:p>
          <a:p>
            <a:pPr marL="0" indent="0">
              <a:buNone/>
            </a:pPr>
            <a:r>
              <a:rPr lang="ru-RU" b="1" i="1" dirty="0"/>
              <a:t>а)   12 =2·2·3  ;   18=2·3·3 ;    НОД=6    НОК=36</a:t>
            </a:r>
            <a:endParaRPr lang="ru-RU" b="1" dirty="0"/>
          </a:p>
          <a:p>
            <a:pPr marL="0" indent="0">
              <a:buNone/>
            </a:pPr>
            <a:r>
              <a:rPr lang="ru-RU" b="1" i="1" dirty="0"/>
              <a:t>б)   т.к.  3 9 делится на 13   НОД = 13   НОК=39</a:t>
            </a:r>
            <a:endParaRPr lang="ru-RU" b="1" dirty="0"/>
          </a:p>
          <a:p>
            <a:pPr marL="0" indent="0">
              <a:buNone/>
            </a:pPr>
            <a:r>
              <a:rPr lang="ru-RU" b="1" i="1" dirty="0"/>
              <a:t>в)   11 и 15  взаимно простые   НОД=1 , </a:t>
            </a:r>
            <a:endParaRPr lang="ru-RU" b="1" i="1" dirty="0" smtClean="0"/>
          </a:p>
          <a:p>
            <a:pPr marL="0" indent="0">
              <a:buNone/>
            </a:pPr>
            <a:r>
              <a:rPr lang="ru-RU" b="1" i="1" dirty="0" smtClean="0"/>
              <a:t>НОК </a:t>
            </a:r>
            <a:r>
              <a:rPr lang="ru-RU" b="1" i="1" dirty="0"/>
              <a:t>= 11 ·15 = 165</a:t>
            </a:r>
            <a:endParaRPr lang="ru-RU" b="1" dirty="0"/>
          </a:p>
          <a:p>
            <a:pPr marL="0" indent="0">
              <a:buNone/>
            </a:pPr>
            <a:r>
              <a:rPr lang="ru-RU" i="1" dirty="0"/>
              <a:t> </a:t>
            </a:r>
            <a:endParaRPr lang="ru-RU" dirty="0"/>
          </a:p>
          <a:p>
            <a:pPr marL="0" indent="0">
              <a:buNone/>
            </a:pPr>
            <a:r>
              <a:rPr lang="ru-RU" i="1" u="sng" dirty="0"/>
              <a:t>Вариант 2.</a:t>
            </a:r>
            <a:endParaRPr lang="ru-RU" dirty="0"/>
          </a:p>
          <a:p>
            <a:pPr marL="0" indent="0">
              <a:buNone/>
            </a:pPr>
            <a:r>
              <a:rPr lang="ru-RU" b="1" i="1" dirty="0"/>
              <a:t>а)   10 = 2·5  ;  15 = 3·5            НОД =5   ,  НОК =30</a:t>
            </a:r>
            <a:endParaRPr lang="ru-RU" b="1" dirty="0"/>
          </a:p>
          <a:p>
            <a:pPr marL="0" indent="0">
              <a:buNone/>
            </a:pPr>
            <a:r>
              <a:rPr lang="ru-RU" b="1" i="1" dirty="0"/>
              <a:t>б)   т.к. 57 делится на 19        НОД=19 , НОК=57</a:t>
            </a:r>
            <a:endParaRPr lang="ru-RU" b="1" dirty="0"/>
          </a:p>
          <a:p>
            <a:pPr marL="0" indent="0">
              <a:buNone/>
            </a:pPr>
            <a:r>
              <a:rPr lang="ru-RU" b="1" i="1" dirty="0"/>
              <a:t>в)   7 и 12 взаимно простые   НОД = 1 , </a:t>
            </a:r>
            <a:endParaRPr lang="ru-RU" b="1" i="1" dirty="0" smtClean="0"/>
          </a:p>
          <a:p>
            <a:pPr marL="0" indent="0">
              <a:buNone/>
            </a:pPr>
            <a:r>
              <a:rPr lang="ru-RU" b="1" i="1" dirty="0" smtClean="0"/>
              <a:t>НОК=7·12=84 </a:t>
            </a:r>
            <a:endParaRPr lang="ru-RU" sz="2400" b="1" dirty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67145" y="0"/>
            <a:ext cx="11457709" cy="1292772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spc="600" dirty="0" smtClean="0"/>
              <a:t>Проверь себя</a:t>
            </a:r>
            <a:endParaRPr lang="ru-RU" sz="6000" b="1" spc="600" dirty="0"/>
          </a:p>
        </p:txBody>
      </p:sp>
      <p:sp>
        <p:nvSpPr>
          <p:cNvPr id="5" name="TextBox 4"/>
          <p:cNvSpPr txBox="1"/>
          <p:nvPr/>
        </p:nvSpPr>
        <p:spPr>
          <a:xfrm>
            <a:off x="8403020" y="2237500"/>
            <a:ext cx="3584028" cy="35394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u="sng" dirty="0" smtClean="0"/>
              <a:t>Критерии оценки:</a:t>
            </a:r>
          </a:p>
          <a:p>
            <a:r>
              <a:rPr lang="ru-RU" sz="2400" dirty="0" smtClean="0"/>
              <a:t>Каждое правильно решенное задание оцените в 1 балл.</a:t>
            </a:r>
          </a:p>
          <a:p>
            <a:r>
              <a:rPr lang="ru-RU" sz="3200" dirty="0" smtClean="0"/>
              <a:t>0 б. – оценка «2»</a:t>
            </a:r>
          </a:p>
          <a:p>
            <a:r>
              <a:rPr lang="ru-RU" sz="3200" dirty="0" smtClean="0"/>
              <a:t>1 б. – оценка «3»</a:t>
            </a:r>
          </a:p>
          <a:p>
            <a:r>
              <a:rPr lang="ru-RU" sz="3200" dirty="0" smtClean="0"/>
              <a:t>2 б. – оценка «4»</a:t>
            </a:r>
          </a:p>
          <a:p>
            <a:r>
              <a:rPr lang="ru-RU" sz="3200" dirty="0" smtClean="0"/>
              <a:t>3 б  - оценка «5»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1208193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itd2.mycdn.me/image?id=839054754177&amp;t=20&amp;plc=WEB&amp;tkn=*t6zoBdyUlKQFDtAOvzeWWuoYK30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253"/>
          <a:stretch>
            <a:fillRect/>
          </a:stretch>
        </p:blipFill>
        <p:spPr bwMode="auto">
          <a:xfrm>
            <a:off x="2103119" y="-1"/>
            <a:ext cx="8112935" cy="6919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/>
          <p:nvPr/>
        </p:nvPicPr>
        <p:blipFill>
          <a:blip r:embed="rId3" cstate="print"/>
          <a:srcRect l="10069" t="42469" r="78057" b="20741"/>
          <a:stretch>
            <a:fillRect/>
          </a:stretch>
        </p:blipFill>
        <p:spPr bwMode="auto">
          <a:xfrm>
            <a:off x="5060731" y="835572"/>
            <a:ext cx="1004264" cy="2227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5"/>
          <p:cNvGrpSpPr/>
          <p:nvPr/>
        </p:nvGrpSpPr>
        <p:grpSpPr>
          <a:xfrm>
            <a:off x="2217743" y="1261241"/>
            <a:ext cx="7718737" cy="5281449"/>
            <a:chOff x="3010223" y="2047058"/>
            <a:chExt cx="7718737" cy="3960293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3010223" y="5273255"/>
              <a:ext cx="7694053" cy="73409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spc="600" dirty="0" smtClean="0"/>
                <a:t>УСТНАЯ </a:t>
              </a:r>
              <a:r>
                <a:rPr lang="ru-RU" sz="4000" b="1" dirty="0" smtClean="0">
                  <a:solidFill>
                    <a:srgbClr val="FF0000"/>
                  </a:solidFill>
                </a:rPr>
                <a:t>Р</a:t>
              </a:r>
              <a:r>
                <a:rPr lang="ru-RU" sz="3600" b="1" dirty="0" smtClean="0"/>
                <a:t>АБОТА</a:t>
              </a:r>
              <a:endParaRPr lang="ru-RU" sz="3600" b="1" dirty="0"/>
            </a:p>
          </p:txBody>
        </p:sp>
        <p:sp>
          <p:nvSpPr>
            <p:cNvPr id="8" name="Скругленный прямоугольник 7"/>
            <p:cNvSpPr/>
            <p:nvPr/>
          </p:nvSpPr>
          <p:spPr>
            <a:xfrm>
              <a:off x="3914640" y="4669746"/>
              <a:ext cx="6728676" cy="73409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spc="1300" dirty="0" smtClean="0"/>
                <a:t>ПОВТОР</a:t>
              </a:r>
              <a:r>
                <a:rPr lang="ru-RU" sz="4000" b="1" spc="1300" dirty="0" smtClean="0">
                  <a:solidFill>
                    <a:srgbClr val="FF0000"/>
                  </a:solidFill>
                </a:rPr>
                <a:t>Е</a:t>
              </a:r>
              <a:r>
                <a:rPr lang="ru-RU" sz="3600" b="1" spc="1300" dirty="0" smtClean="0"/>
                <a:t>НИЕ</a:t>
              </a:r>
              <a:endParaRPr lang="ru-RU" sz="3600" b="1" spc="1300" dirty="0"/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5035425" y="3991920"/>
              <a:ext cx="5610503" cy="73409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 sz="3200" dirty="0">
                <a:solidFill>
                  <a:schemeClr val="bg1"/>
                </a:solidFill>
              </a:endParaRPr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5875986" y="3373642"/>
              <a:ext cx="4767330" cy="73409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 b="1" dirty="0"/>
            </a:p>
          </p:txBody>
        </p:sp>
        <p:sp>
          <p:nvSpPr>
            <p:cNvPr id="11" name="Скругленный прямоугольник 10"/>
            <p:cNvSpPr/>
            <p:nvPr/>
          </p:nvSpPr>
          <p:spPr>
            <a:xfrm>
              <a:off x="6836535" y="2725825"/>
              <a:ext cx="3838977" cy="73409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 b="1" spc="700" dirty="0"/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>
              <a:off x="7767463" y="2047058"/>
              <a:ext cx="2961497" cy="73409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2300" b="1" spc="-150" dirty="0" smtClean="0"/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3531476" y="4003706"/>
            <a:ext cx="60697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b="1" dirty="0" smtClean="0">
                <a:solidFill>
                  <a:schemeClr val="bg1"/>
                </a:solidFill>
              </a:rPr>
              <a:t>НОД и НОК    </a:t>
            </a:r>
            <a:r>
              <a:rPr lang="ru-RU" sz="2800" b="1" dirty="0" smtClean="0">
                <a:solidFill>
                  <a:schemeClr val="bg1"/>
                </a:solidFill>
              </a:rPr>
              <a:t>РЯ</a:t>
            </a:r>
            <a:r>
              <a:rPr lang="ru-RU" sz="3200" b="1" dirty="0" smtClean="0">
                <a:solidFill>
                  <a:srgbClr val="FF0000"/>
                </a:solidFill>
              </a:rPr>
              <a:t>Д</a:t>
            </a:r>
            <a:r>
              <a:rPr lang="ru-RU" sz="2800" b="1" dirty="0" smtClean="0">
                <a:solidFill>
                  <a:schemeClr val="bg1"/>
                </a:solidFill>
              </a:rPr>
              <a:t>ОМ С НАМИ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044966" y="3275864"/>
            <a:ext cx="50922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СТРАНИЦА </a:t>
            </a:r>
            <a:r>
              <a:rPr lang="ru-RU" sz="3600" b="1" dirty="0" smtClean="0">
                <a:solidFill>
                  <a:srgbClr val="FF0000"/>
                </a:solidFill>
              </a:rPr>
              <a:t>И</a:t>
            </a:r>
            <a:r>
              <a:rPr lang="ru-RU" sz="3200" b="1" dirty="0" smtClean="0">
                <a:solidFill>
                  <a:schemeClr val="bg1"/>
                </a:solidFill>
              </a:rPr>
              <a:t>СТОРИИ 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247047" y="2365559"/>
            <a:ext cx="33363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ЭКО</a:t>
            </a:r>
            <a:r>
              <a:rPr lang="ru-RU" sz="4000" b="1" dirty="0" smtClean="0">
                <a:solidFill>
                  <a:srgbClr val="FF0000"/>
                </a:solidFill>
              </a:rPr>
              <a:t>Л</a:t>
            </a:r>
            <a:r>
              <a:rPr lang="ru-RU" sz="3600" b="1" dirty="0" smtClean="0">
                <a:solidFill>
                  <a:schemeClr val="bg1"/>
                </a:solidFill>
              </a:rPr>
              <a:t>ОГИЯ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028648" y="1274775"/>
            <a:ext cx="3228769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spc="-150" dirty="0" smtClean="0">
                <a:solidFill>
                  <a:schemeClr val="bg1"/>
                </a:solidFill>
              </a:rPr>
              <a:t>ПРОВЕРОЧНА</a:t>
            </a:r>
            <a:r>
              <a:rPr lang="ru-RU" sz="3600" b="1" spc="-150" dirty="0" smtClean="0">
                <a:solidFill>
                  <a:srgbClr val="FF0000"/>
                </a:solidFill>
              </a:rPr>
              <a:t>Я</a:t>
            </a:r>
            <a:r>
              <a:rPr lang="ru-RU" sz="2800" b="1" spc="-150" dirty="0" smtClean="0">
                <a:solidFill>
                  <a:schemeClr val="bg1"/>
                </a:solidFill>
              </a:rPr>
              <a:t>  </a:t>
            </a:r>
          </a:p>
          <a:p>
            <a:r>
              <a:rPr lang="ru-RU" sz="2800" b="1" spc="-150" dirty="0" smtClean="0">
                <a:solidFill>
                  <a:schemeClr val="bg1"/>
                </a:solidFill>
              </a:rPr>
              <a:t>РАБОТА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67145" y="261433"/>
            <a:ext cx="11457709" cy="1496724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6000" b="1" dirty="0"/>
              <a:t>Домашнее задание</a:t>
            </a:r>
          </a:p>
        </p:txBody>
      </p:sp>
      <p:pic>
        <p:nvPicPr>
          <p:cNvPr id="3076" name="Picture 4" descr="http://miranimacii.ru/_ph/23/29548502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34423" y="-3551"/>
            <a:ext cx="1821504" cy="1707660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488731" y="1984193"/>
            <a:ext cx="11288111" cy="452431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№1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Туристы проехали за 1 день 56 км, а за 2-72км, причем их скорость была одинаковой и выражалась целым числом км/ч, и каждый день они были в пути целое число часов. Найдите скорость, с которой ехали туристы, если она была наибольшей из удовлетворяющих условию задачи.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№2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столе лежат книги, число которых меньше, чем 100. Сколько лежит книг, если известно, что их можно связывать пачки по 3, по 4, и по 5 штук?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№3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Теплоход  «Суворов» свой рейс туда и обратно совершает за 8 дней, теплоход «Горький» за  12 дней,  а теплоход  «Киров» за  18 дней.   Через сколько дней теплоходы  снова встретятся в порту, если они ушли в рейс одновременно?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1701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12192000" cy="1496724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800" b="1" spc="300" dirty="0" smtClean="0"/>
              <a:t>Рефлексия</a:t>
            </a:r>
            <a:endParaRPr lang="ru-RU" sz="5800" b="1" spc="300" dirty="0"/>
          </a:p>
        </p:txBody>
      </p:sp>
      <p:pic>
        <p:nvPicPr>
          <p:cNvPr id="4098" name="Picture 2" descr="http://vamotkrytka.ru/_ph/25/2/99920882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1332" y="1914121"/>
            <a:ext cx="1934153" cy="3632436"/>
          </a:xfrm>
          <a:prstGeom prst="rect">
            <a:avLst/>
          </a:prstGeom>
          <a:noFill/>
        </p:spPr>
      </p:pic>
      <p:pic>
        <p:nvPicPr>
          <p:cNvPr id="4100" name="Picture 4" descr="http://school20eysk.ucoz.ru/2016-6/students_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4614185"/>
            <a:ext cx="3803074" cy="2243815"/>
          </a:xfrm>
          <a:prstGeom prst="rect">
            <a:avLst/>
          </a:prstGeom>
          <a:noFill/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242225" y="1720017"/>
          <a:ext cx="9336437" cy="3482602"/>
        </p:xfrm>
        <a:graphic>
          <a:graphicData uri="http://schemas.openxmlformats.org/drawingml/2006/table">
            <a:tbl>
              <a:tblPr/>
              <a:tblGrid>
                <a:gridCol w="5044614"/>
                <a:gridCol w="2079354"/>
                <a:gridCol w="2212469"/>
              </a:tblGrid>
              <a:tr h="4353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latin typeface="Times New Roman"/>
                          <a:ea typeface="Times New Roman"/>
                          <a:cs typeface="Times New Roman"/>
                        </a:rPr>
                        <a:t>Тема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>
                          <a:latin typeface="Times New Roman"/>
                          <a:ea typeface="Times New Roman"/>
                          <a:cs typeface="Times New Roman"/>
                        </a:rPr>
                        <a:t>Знаю</a:t>
                      </a: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i="1">
                          <a:latin typeface="Times New Roman"/>
                          <a:ea typeface="Times New Roman"/>
                          <a:cs typeface="Times New Roman"/>
                        </a:rPr>
                        <a:t>Умею</a:t>
                      </a: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</a:tr>
              <a:tr h="4353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Нахождение НОД методом перебора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53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Нахождение НОК методом перебора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532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Разложение на простые множители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06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Нахождение НОД методом разложения на простые множители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06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  <a:cs typeface="Times New Roman"/>
                        </a:rPr>
                        <a:t>Нахождение НОК методом разложения на простые множители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94413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048000" y="310583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http://globuss24.ru/web/userfiles/image/doc/hello_html_m1f299ef7.png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048000" y="310583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http://globuss24.ru/web/userfiles/image/doc/hello_html_m1f299ef7.png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048000" y="310583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http://globuss24.ru/web/userfiles/image/doc/hello_html_m1f299ef7.png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048000" y="310583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http://globuss24.ru/web/userfiles/image/doc/hello_html_m1f299ef7.png</a:t>
            </a:r>
            <a:endParaRPr lang="ru-RU" dirty="0"/>
          </a:p>
        </p:txBody>
      </p:sp>
      <p:pic>
        <p:nvPicPr>
          <p:cNvPr id="3074" name="Picture 2" descr="http://globuss24.ru/web/userfiles/image/doc/hello_html_m1f299ef7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6968" y="0"/>
            <a:ext cx="1048683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43061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46364" y="193964"/>
            <a:ext cx="11457709" cy="1496724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spc="600" dirty="0" smtClean="0"/>
              <a:t>Работаем устно</a:t>
            </a:r>
            <a:endParaRPr lang="ru-RU" sz="6000" b="1" spc="600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Что называется наибольшим общим делителем чисел </a:t>
            </a:r>
            <a:r>
              <a:rPr lang="en-US" dirty="0" smtClean="0"/>
              <a:t>a</a:t>
            </a:r>
            <a:r>
              <a:rPr lang="ru-RU" dirty="0" smtClean="0"/>
              <a:t> и </a:t>
            </a:r>
            <a:r>
              <a:rPr lang="en-US" dirty="0" smtClean="0"/>
              <a:t>b?</a:t>
            </a:r>
            <a:endParaRPr lang="ru-RU" dirty="0" smtClean="0"/>
          </a:p>
          <a:p>
            <a:r>
              <a:rPr lang="ru-RU" dirty="0" smtClean="0"/>
              <a:t>2. Как найти НОД чисел?</a:t>
            </a:r>
          </a:p>
          <a:p>
            <a:r>
              <a:rPr lang="ru-RU" dirty="0" smtClean="0"/>
              <a:t>3. Если у чисел нет общих  множителей,  чему равен НОД этих чисел?</a:t>
            </a:r>
          </a:p>
          <a:p>
            <a:r>
              <a:rPr lang="ru-RU" dirty="0" smtClean="0"/>
              <a:t>4. Как называют такие числа?</a:t>
            </a:r>
          </a:p>
          <a:p>
            <a:r>
              <a:rPr lang="ru-RU" dirty="0" smtClean="0"/>
              <a:t>5. Что называется наименьшим общим кратным чисел </a:t>
            </a:r>
            <a:r>
              <a:rPr lang="en-US" dirty="0" smtClean="0"/>
              <a:t>a</a:t>
            </a:r>
            <a:r>
              <a:rPr lang="ru-RU" dirty="0" smtClean="0"/>
              <a:t> и </a:t>
            </a:r>
            <a:r>
              <a:rPr lang="en-US" dirty="0" smtClean="0"/>
              <a:t>b?</a:t>
            </a:r>
            <a:endParaRPr lang="ru-RU" dirty="0" smtClean="0"/>
          </a:p>
          <a:p>
            <a:r>
              <a:rPr lang="ru-RU" dirty="0" smtClean="0"/>
              <a:t>6. </a:t>
            </a:r>
            <a:r>
              <a:rPr lang="ru-RU" smtClean="0"/>
              <a:t>Как найти НОК </a:t>
            </a:r>
            <a:r>
              <a:rPr lang="ru-RU" dirty="0" smtClean="0"/>
              <a:t>чисел?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47236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46364" y="193964"/>
            <a:ext cx="11457709" cy="1496724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spc="600" dirty="0" smtClean="0"/>
              <a:t>Работаем устно</a:t>
            </a:r>
            <a:endParaRPr lang="ru-RU" sz="6000" b="1" spc="600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Назовите из данных чисел те, которые являются простыми</a:t>
            </a:r>
          </a:p>
          <a:p>
            <a:pPr marL="0" indent="0" algn="ctr">
              <a:buNone/>
            </a:pPr>
            <a:r>
              <a:rPr lang="ru-RU" sz="4800" b="1" dirty="0">
                <a:solidFill>
                  <a:schemeClr val="accent5">
                    <a:lumMod val="50000"/>
                  </a:schemeClr>
                </a:solidFill>
              </a:rPr>
              <a:t>25, 13, 27, 45, 29, 1, 14, 17,5, 19, </a:t>
            </a:r>
            <a:r>
              <a:rPr lang="ru-RU" sz="4800" b="1" dirty="0" smtClean="0">
                <a:solidFill>
                  <a:schemeClr val="accent5">
                    <a:lumMod val="50000"/>
                  </a:schemeClr>
                </a:solidFill>
              </a:rPr>
              <a:t>81,7</a:t>
            </a:r>
          </a:p>
          <a:p>
            <a:pPr marL="0" indent="0" algn="ctr">
              <a:buNone/>
            </a:pPr>
            <a:r>
              <a:rPr lang="ru-RU" sz="4800" b="1" dirty="0" smtClean="0">
                <a:solidFill>
                  <a:schemeClr val="accent5">
                    <a:lumMod val="50000"/>
                  </a:schemeClr>
                </a:solidFill>
              </a:rPr>
              <a:t>13, 29,17,19,7</a:t>
            </a:r>
            <a:endParaRPr lang="ru-RU" sz="4800" b="1" dirty="0">
              <a:solidFill>
                <a:schemeClr val="accent5">
                  <a:lumMod val="50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47236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088861"/>
            <a:ext cx="7659414" cy="412275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 smtClean="0"/>
              <a:t>Найти НОД и НОК чисел:</a:t>
            </a:r>
          </a:p>
          <a:p>
            <a:r>
              <a:rPr lang="ru-RU" sz="3200" b="1" dirty="0" smtClean="0"/>
              <a:t>5 и 9</a:t>
            </a:r>
          </a:p>
          <a:p>
            <a:r>
              <a:rPr lang="ru-RU" sz="3200" b="1" dirty="0" smtClean="0"/>
              <a:t>6 и 12</a:t>
            </a:r>
          </a:p>
          <a:p>
            <a:r>
              <a:rPr lang="ru-RU" sz="3200" b="1" dirty="0" smtClean="0"/>
              <a:t>3 и 8</a:t>
            </a:r>
          </a:p>
          <a:p>
            <a:r>
              <a:rPr lang="ru-RU" sz="3200" b="1" dirty="0" smtClean="0"/>
              <a:t>7 и 21</a:t>
            </a:r>
          </a:p>
          <a:p>
            <a:r>
              <a:rPr lang="ru-RU" sz="3200" b="1" dirty="0" smtClean="0"/>
              <a:t>11 и 1</a:t>
            </a:r>
          </a:p>
          <a:p>
            <a:pPr>
              <a:buNone/>
            </a:pPr>
            <a:endParaRPr lang="ru-RU" sz="32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46364" y="193964"/>
            <a:ext cx="11457709" cy="1496724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spc="600" dirty="0" smtClean="0"/>
              <a:t>Работаем устно</a:t>
            </a:r>
            <a:endParaRPr lang="ru-RU" sz="6000" b="1" spc="600" dirty="0"/>
          </a:p>
        </p:txBody>
      </p:sp>
      <p:sp>
        <p:nvSpPr>
          <p:cNvPr id="5" name="TextBox 4"/>
          <p:cNvSpPr txBox="1"/>
          <p:nvPr/>
        </p:nvSpPr>
        <p:spPr>
          <a:xfrm>
            <a:off x="3033168" y="2579115"/>
            <a:ext cx="30525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НОД= 1 ;  НОК= 45</a:t>
            </a:r>
            <a:endParaRPr lang="ru-RU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061856" y="3164181"/>
            <a:ext cx="28890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НОД=6  ;  НОК=12</a:t>
            </a:r>
            <a:endParaRPr lang="ru-RU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061856" y="3724759"/>
            <a:ext cx="29708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НОД=1   ;  НОК=24</a:t>
            </a:r>
            <a:endParaRPr lang="ru-RU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035126" y="4247979"/>
            <a:ext cx="29708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НОД=7   ;  НОК=21</a:t>
            </a:r>
            <a:endParaRPr lang="ru-RU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035126" y="4833045"/>
            <a:ext cx="29708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НОД= 1  ;  НОК=11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xmlns="" val="194068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5" grpId="0"/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itd2.mycdn.me/image?id=839054754177&amp;t=20&amp;plc=WEB&amp;tkn=*t6zoBdyUlKQFDtAOvzeWWuoYK30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253"/>
          <a:stretch>
            <a:fillRect/>
          </a:stretch>
        </p:blipFill>
        <p:spPr bwMode="auto">
          <a:xfrm>
            <a:off x="2103120" y="0"/>
            <a:ext cx="7808010" cy="6659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/>
          <p:nvPr/>
        </p:nvPicPr>
        <p:blipFill>
          <a:blip r:embed="rId3" cstate="print"/>
          <a:srcRect l="10069" t="42469" r="78057" b="20741"/>
          <a:stretch>
            <a:fillRect/>
          </a:stretch>
        </p:blipFill>
        <p:spPr bwMode="auto">
          <a:xfrm>
            <a:off x="3106940" y="2072640"/>
            <a:ext cx="1175500" cy="2542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5"/>
          <p:cNvGrpSpPr/>
          <p:nvPr/>
        </p:nvGrpSpPr>
        <p:grpSpPr>
          <a:xfrm>
            <a:off x="2184110" y="1812152"/>
            <a:ext cx="7718737" cy="4178745"/>
            <a:chOff x="3010223" y="2047058"/>
            <a:chExt cx="7718737" cy="3914573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3010223" y="5227535"/>
              <a:ext cx="7622042" cy="73409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3600" b="1" spc="600" dirty="0" smtClean="0"/>
                <a:t> УСТНАЯ </a:t>
              </a:r>
              <a:r>
                <a:rPr lang="ru-RU" sz="3600" b="1" dirty="0" smtClean="0">
                  <a:solidFill>
                    <a:schemeClr val="bg1"/>
                  </a:solidFill>
                </a:rPr>
                <a:t>Р</a:t>
              </a:r>
              <a:r>
                <a:rPr lang="ru-RU" sz="3600" b="1" dirty="0" smtClean="0"/>
                <a:t>АБОТА</a:t>
              </a:r>
              <a:endParaRPr lang="ru-RU" sz="3600" b="1" dirty="0"/>
            </a:p>
          </p:txBody>
        </p:sp>
        <p:sp>
          <p:nvSpPr>
            <p:cNvPr id="8" name="Скругленный прямоугольник 7"/>
            <p:cNvSpPr/>
            <p:nvPr/>
          </p:nvSpPr>
          <p:spPr>
            <a:xfrm>
              <a:off x="3851578" y="4575152"/>
              <a:ext cx="6728676" cy="73409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3600" b="1" spc="600" dirty="0" smtClean="0"/>
                <a:t> П</a:t>
              </a:r>
              <a:r>
                <a:rPr lang="ru-RU" sz="3600" b="1" spc="1300" dirty="0" smtClean="0"/>
                <a:t>ОВТОР</a:t>
              </a:r>
              <a:r>
                <a:rPr lang="ru-RU" sz="3600" b="1" spc="1300" dirty="0" smtClean="0">
                  <a:solidFill>
                    <a:schemeClr val="bg1"/>
                  </a:solidFill>
                </a:rPr>
                <a:t>Е</a:t>
              </a:r>
              <a:r>
                <a:rPr lang="ru-RU" sz="3600" b="1" spc="1300" dirty="0" smtClean="0"/>
                <a:t>НИЕ</a:t>
              </a:r>
              <a:endParaRPr lang="ru-RU" sz="3600" b="1" spc="1300" dirty="0"/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4898265" y="4022400"/>
              <a:ext cx="5777247" cy="73409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 sz="3200" dirty="0">
                <a:solidFill>
                  <a:schemeClr val="bg1"/>
                </a:solidFill>
              </a:endParaRPr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5875986" y="3373642"/>
              <a:ext cx="4767330" cy="73409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 b="1" dirty="0"/>
            </a:p>
          </p:txBody>
        </p:sp>
        <p:sp>
          <p:nvSpPr>
            <p:cNvPr id="11" name="Скругленный прямоугольник 10"/>
            <p:cNvSpPr/>
            <p:nvPr/>
          </p:nvSpPr>
          <p:spPr>
            <a:xfrm>
              <a:off x="6836535" y="2725825"/>
              <a:ext cx="3838977" cy="73409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 b="1" spc="700" dirty="0"/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>
              <a:off x="7767463" y="2047058"/>
              <a:ext cx="2961497" cy="73409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2300" b="1" spc="-150" dirty="0" smtClean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5518" y="2016388"/>
            <a:ext cx="11003280" cy="780415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3800" dirty="0"/>
              <a:t>№ 1.  Найдите НОД и НОК чисел 8 и 12 методом перебора</a:t>
            </a:r>
            <a:r>
              <a:rPr lang="ru-RU" sz="3800" dirty="0" smtClean="0"/>
              <a:t>.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346364" y="193964"/>
            <a:ext cx="11457709" cy="1496724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spc="600" dirty="0" smtClean="0"/>
              <a:t>ПОВТОРЕНИЕ</a:t>
            </a:r>
            <a:endParaRPr lang="ru-RU" sz="6000" b="1" spc="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91054" y="3910690"/>
            <a:ext cx="1081282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i="1" dirty="0" smtClean="0"/>
              <a:t> </a:t>
            </a:r>
            <a:r>
              <a:rPr lang="ru-RU" sz="5400" b="1" i="1" dirty="0" smtClean="0"/>
              <a:t>НОД(</a:t>
            </a:r>
            <a:r>
              <a:rPr lang="en-US" sz="5400" b="1" i="1" dirty="0" smtClean="0"/>
              <a:t>a</a:t>
            </a:r>
            <a:r>
              <a:rPr lang="ru-RU" sz="5400" b="1" dirty="0" smtClean="0"/>
              <a:t> ; </a:t>
            </a:r>
            <a:r>
              <a:rPr lang="en-US" sz="5400" b="1" i="1" dirty="0" smtClean="0"/>
              <a:t>b</a:t>
            </a:r>
            <a:r>
              <a:rPr lang="ru-RU" sz="5400" b="1" i="1" dirty="0" smtClean="0"/>
              <a:t>)·НОК(</a:t>
            </a:r>
            <a:r>
              <a:rPr lang="en-US" sz="5400" b="1" i="1" dirty="0" smtClean="0"/>
              <a:t>a</a:t>
            </a:r>
            <a:r>
              <a:rPr lang="ru-RU" sz="5400" b="1" dirty="0" smtClean="0"/>
              <a:t> ; </a:t>
            </a:r>
            <a:r>
              <a:rPr lang="en-US" sz="5400" b="1" i="1" dirty="0" smtClean="0"/>
              <a:t>b</a:t>
            </a:r>
            <a:r>
              <a:rPr lang="ru-RU" sz="5400" b="1" i="1" dirty="0" smtClean="0"/>
              <a:t>) = </a:t>
            </a:r>
            <a:r>
              <a:rPr lang="en-US" sz="5400" b="1" i="1" dirty="0" smtClean="0"/>
              <a:t>a</a:t>
            </a:r>
            <a:r>
              <a:rPr lang="ru-RU" sz="5400" b="1" dirty="0" smtClean="0"/>
              <a:t> · </a:t>
            </a:r>
            <a:r>
              <a:rPr lang="en-US" sz="5400" b="1" i="1" dirty="0" smtClean="0"/>
              <a:t>b</a:t>
            </a:r>
            <a:r>
              <a:rPr lang="ru-RU" sz="5400" b="1" i="1" dirty="0" smtClean="0"/>
              <a:t> 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xmlns="" val="3428722043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№ 2.</a:t>
            </a:r>
            <a:r>
              <a:rPr lang="ru-RU" i="1" dirty="0"/>
              <a:t>  </a:t>
            </a:r>
            <a:r>
              <a:rPr lang="ru-RU" dirty="0"/>
              <a:t>Найдите  НОД  и  НОК  чисел  252  и  264  методом  разложения  на  простые  </a:t>
            </a:r>
            <a:r>
              <a:rPr lang="ru-RU" dirty="0" smtClean="0"/>
              <a:t>множители. </a:t>
            </a:r>
            <a:endParaRPr lang="ru-RU" sz="4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46364" y="193964"/>
            <a:ext cx="11457709" cy="1496724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spc="600" dirty="0" smtClean="0"/>
              <a:t>ПОВТОРЕНИЕ</a:t>
            </a:r>
            <a:endParaRPr lang="ru-RU" sz="6000" b="1" spc="600" dirty="0"/>
          </a:p>
        </p:txBody>
      </p:sp>
    </p:spTree>
    <p:extLst>
      <p:ext uri="{BB962C8B-B14F-4D97-AF65-F5344CB8AC3E}">
        <p14:creationId xmlns:p14="http://schemas.microsoft.com/office/powerpoint/2010/main" xmlns="" val="2332953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itd2.mycdn.me/image?id=839054754177&amp;t=20&amp;plc=WEB&amp;tkn=*t6zoBdyUlKQFDtAOvzeWWuoYK30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253"/>
          <a:stretch>
            <a:fillRect/>
          </a:stretch>
        </p:blipFill>
        <p:spPr bwMode="auto">
          <a:xfrm>
            <a:off x="2103119" y="-1"/>
            <a:ext cx="8112935" cy="6919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/>
          <p:nvPr/>
        </p:nvPicPr>
        <p:blipFill>
          <a:blip r:embed="rId3" cstate="print"/>
          <a:srcRect l="10069" t="42469" r="78057" b="20741"/>
          <a:stretch>
            <a:fillRect/>
          </a:stretch>
        </p:blipFill>
        <p:spPr bwMode="auto">
          <a:xfrm>
            <a:off x="3990860" y="1386840"/>
            <a:ext cx="1175500" cy="2542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Группа 5"/>
          <p:cNvGrpSpPr/>
          <p:nvPr/>
        </p:nvGrpSpPr>
        <p:grpSpPr>
          <a:xfrm>
            <a:off x="2217743" y="1261241"/>
            <a:ext cx="7718737" cy="5281449"/>
            <a:chOff x="3010223" y="2047058"/>
            <a:chExt cx="7718737" cy="3960293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3010223" y="5273255"/>
              <a:ext cx="7694053" cy="73409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spc="600" dirty="0" smtClean="0"/>
                <a:t>УСТНАЯ </a:t>
              </a:r>
              <a:r>
                <a:rPr lang="ru-RU" sz="3600" b="1" dirty="0" smtClean="0">
                  <a:solidFill>
                    <a:schemeClr val="bg1"/>
                  </a:solidFill>
                </a:rPr>
                <a:t>Р</a:t>
              </a:r>
              <a:r>
                <a:rPr lang="ru-RU" sz="3600" b="1" dirty="0" smtClean="0"/>
                <a:t>АБОТА</a:t>
              </a:r>
              <a:endParaRPr lang="ru-RU" sz="3600" b="1" dirty="0"/>
            </a:p>
          </p:txBody>
        </p:sp>
        <p:sp>
          <p:nvSpPr>
            <p:cNvPr id="8" name="Скругленный прямоугольник 7"/>
            <p:cNvSpPr/>
            <p:nvPr/>
          </p:nvSpPr>
          <p:spPr>
            <a:xfrm>
              <a:off x="3914640" y="4669746"/>
              <a:ext cx="6728676" cy="73409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spc="1300" dirty="0" smtClean="0"/>
                <a:t>ПОВТОР</a:t>
              </a:r>
              <a:r>
                <a:rPr lang="ru-RU" sz="3600" b="1" spc="1300" dirty="0" smtClean="0">
                  <a:solidFill>
                    <a:schemeClr val="bg1"/>
                  </a:solidFill>
                </a:rPr>
                <a:t>Е</a:t>
              </a:r>
              <a:r>
                <a:rPr lang="ru-RU" sz="3600" b="1" spc="1300" dirty="0" smtClean="0"/>
                <a:t>НИЕ</a:t>
              </a:r>
              <a:endParaRPr lang="ru-RU" sz="3600" b="1" spc="1300" dirty="0"/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5035425" y="3991920"/>
              <a:ext cx="5610503" cy="73409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 sz="3200" dirty="0">
                <a:solidFill>
                  <a:schemeClr val="bg1"/>
                </a:solidFill>
              </a:endParaRPr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5875986" y="3373642"/>
              <a:ext cx="4767330" cy="73409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 b="1" dirty="0"/>
            </a:p>
          </p:txBody>
        </p:sp>
        <p:sp>
          <p:nvSpPr>
            <p:cNvPr id="11" name="Скругленный прямоугольник 10"/>
            <p:cNvSpPr/>
            <p:nvPr/>
          </p:nvSpPr>
          <p:spPr>
            <a:xfrm>
              <a:off x="6836535" y="2725825"/>
              <a:ext cx="3838977" cy="73409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 b="1" spc="700" dirty="0"/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>
              <a:off x="7767463" y="2047058"/>
              <a:ext cx="2961497" cy="73409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2300" b="1" spc="-150" dirty="0" smtClean="0"/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3641833" y="4003706"/>
            <a:ext cx="600666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b="1" dirty="0" smtClean="0">
                <a:solidFill>
                  <a:schemeClr val="bg1"/>
                </a:solidFill>
              </a:rPr>
              <a:t>НОД и НОК    </a:t>
            </a:r>
            <a:r>
              <a:rPr lang="ru-RU" sz="2800" b="1" dirty="0" smtClean="0">
                <a:solidFill>
                  <a:schemeClr val="bg1"/>
                </a:solidFill>
              </a:rPr>
              <a:t>РЯДОМ С НАМИ</a:t>
            </a:r>
            <a:endParaRPr lang="ru-RU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Bookman Old Style"/>
        <a:ea typeface=""/>
        <a:cs typeface=""/>
      </a:majorFont>
      <a:minorFont>
        <a:latin typeface="Bookman Old Style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1192</TotalTime>
  <Words>917</Words>
  <Application>Microsoft Office PowerPoint</Application>
  <PresentationFormat>Произвольный</PresentationFormat>
  <Paragraphs>184</Paragraphs>
  <Slides>28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Путь к успеху комбинированный урок по теме: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 Спустя почти 200 лет …</vt:lpstr>
      <vt:lpstr> По следам доказательства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Путь к успеху</dc:title>
  <dc:creator>Rodion Rodionov</dc:creator>
  <cp:lastModifiedBy>212</cp:lastModifiedBy>
  <cp:revision>95</cp:revision>
  <dcterms:created xsi:type="dcterms:W3CDTF">2017-09-20T07:04:50Z</dcterms:created>
  <dcterms:modified xsi:type="dcterms:W3CDTF">2025-10-23T10:00:04Z</dcterms:modified>
</cp:coreProperties>
</file>