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6" r:id="rId3"/>
    <p:sldId id="258" r:id="rId4"/>
    <p:sldId id="257" r:id="rId5"/>
    <p:sldId id="259" r:id="rId6"/>
    <p:sldId id="260" r:id="rId7"/>
    <p:sldId id="261" r:id="rId8"/>
    <p:sldId id="262" r:id="rId9"/>
    <p:sldId id="265"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8" r:id="rId25"/>
    <p:sldId id="279" r:id="rId26"/>
    <p:sldId id="280" r:id="rId27"/>
    <p:sldId id="281" r:id="rId28"/>
    <p:sldId id="282" r:id="rId29"/>
    <p:sldId id="285" r:id="rId30"/>
    <p:sldId id="283" r:id="rId31"/>
    <p:sldId id="284"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84430-193B-4E05-AFB9-6C3B279444AD}" type="datetimeFigureOut">
              <a:rPr lang="ru-RU" smtClean="0"/>
              <a:t>01.10.2025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5B2F5-E852-426C-BA24-96FA14CAA7B3}" type="slidenum">
              <a:rPr lang="ru-RU" smtClean="0"/>
              <a:t>‹#›</a:t>
            </a:fld>
            <a:endParaRPr lang="ru-RU"/>
          </a:p>
        </p:txBody>
      </p:sp>
    </p:spTree>
    <p:extLst>
      <p:ext uri="{BB962C8B-B14F-4D97-AF65-F5344CB8AC3E}">
        <p14:creationId xmlns:p14="http://schemas.microsoft.com/office/powerpoint/2010/main" val="404201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D5B2F5-E852-426C-BA24-96FA14CAA7B3}" type="slidenum">
              <a:rPr lang="ru-RU" smtClean="0"/>
              <a:t>6</a:t>
            </a:fld>
            <a:endParaRPr lang="ru-RU"/>
          </a:p>
        </p:txBody>
      </p:sp>
    </p:spTree>
    <p:extLst>
      <p:ext uri="{BB962C8B-B14F-4D97-AF65-F5344CB8AC3E}">
        <p14:creationId xmlns:p14="http://schemas.microsoft.com/office/powerpoint/2010/main" val="2065856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808147D-69E2-4AED-9E7C-9FB780B7A843}" type="datetimeFigureOut">
              <a:rPr lang="ru-RU" smtClean="0"/>
              <a:t>01.10.2025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2866759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08147D-69E2-4AED-9E7C-9FB780B7A843}" type="datetimeFigureOut">
              <a:rPr lang="ru-RU" smtClean="0"/>
              <a:t>01.10.2025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321335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08147D-69E2-4AED-9E7C-9FB780B7A843}" type="datetimeFigureOut">
              <a:rPr lang="ru-RU" smtClean="0"/>
              <a:t>01.10.2025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226684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08147D-69E2-4AED-9E7C-9FB780B7A843}" type="datetimeFigureOut">
              <a:rPr lang="ru-RU" smtClean="0"/>
              <a:t>01.10.2025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73285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808147D-69E2-4AED-9E7C-9FB780B7A843}" type="datetimeFigureOut">
              <a:rPr lang="ru-RU" smtClean="0"/>
              <a:t>01.10.2025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359850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808147D-69E2-4AED-9E7C-9FB780B7A843}" type="datetimeFigureOut">
              <a:rPr lang="ru-RU" smtClean="0"/>
              <a:t>01.10.2025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426782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808147D-69E2-4AED-9E7C-9FB780B7A843}" type="datetimeFigureOut">
              <a:rPr lang="ru-RU" smtClean="0"/>
              <a:t>01.10.2025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331978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808147D-69E2-4AED-9E7C-9FB780B7A843}" type="datetimeFigureOut">
              <a:rPr lang="ru-RU" smtClean="0"/>
              <a:t>01.10.2025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225216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08147D-69E2-4AED-9E7C-9FB780B7A843}" type="datetimeFigureOut">
              <a:rPr lang="ru-RU" smtClean="0"/>
              <a:t>01.10.2025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298385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808147D-69E2-4AED-9E7C-9FB780B7A843}" type="datetimeFigureOut">
              <a:rPr lang="ru-RU" smtClean="0"/>
              <a:t>01.10.2025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364240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808147D-69E2-4AED-9E7C-9FB780B7A843}" type="datetimeFigureOut">
              <a:rPr lang="ru-RU" smtClean="0"/>
              <a:t>01.10.2025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B3B1169-2ED9-4F00-A6C9-E0BD1853FFD0}" type="slidenum">
              <a:rPr lang="ru-RU" smtClean="0"/>
              <a:t>‹#›</a:t>
            </a:fld>
            <a:endParaRPr lang="ru-RU"/>
          </a:p>
        </p:txBody>
      </p:sp>
    </p:spTree>
    <p:extLst>
      <p:ext uri="{BB962C8B-B14F-4D97-AF65-F5344CB8AC3E}">
        <p14:creationId xmlns:p14="http://schemas.microsoft.com/office/powerpoint/2010/main" val="941628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8147D-69E2-4AED-9E7C-9FB780B7A843}" type="datetimeFigureOut">
              <a:rPr lang="ru-RU" smtClean="0"/>
              <a:t>01.10.2025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B1169-2ED9-4F00-A6C9-E0BD1853FFD0}" type="slidenum">
              <a:rPr lang="ru-RU" smtClean="0"/>
              <a:t>‹#›</a:t>
            </a:fld>
            <a:endParaRPr lang="ru-RU"/>
          </a:p>
        </p:txBody>
      </p:sp>
    </p:spTree>
    <p:extLst>
      <p:ext uri="{BB962C8B-B14F-4D97-AF65-F5344CB8AC3E}">
        <p14:creationId xmlns:p14="http://schemas.microsoft.com/office/powerpoint/2010/main" val="207669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mishka-knizhka.ru/rasskazy-astafeva-v-p/"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mishka-knizhka.ru/rasskazy-i-povesti-andreeva-l-n/"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ishka-knizhka.ru/rasskazy-gajdara/"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subTitle" idx="1"/>
          </p:nvPr>
        </p:nvSpPr>
        <p:spPr>
          <a:xfrm>
            <a:off x="1488376" y="1963242"/>
            <a:ext cx="9144000" cy="1655762"/>
          </a:xfrm>
        </p:spPr>
        <p:txBody>
          <a:bodyPr/>
          <a:lstStyle/>
          <a:p>
            <a:r>
              <a:rPr lang="ru-RU" b="1" dirty="0"/>
              <a:t>Подборка художественных произведений для формирования </a:t>
            </a:r>
            <a:endParaRPr lang="ru-RU" b="1" dirty="0" smtClean="0"/>
          </a:p>
          <a:p>
            <a:r>
              <a:rPr lang="ru-RU" b="1" dirty="0" smtClean="0"/>
              <a:t>толерантности</a:t>
            </a:r>
            <a:r>
              <a:rPr lang="ru-RU" b="1" dirty="0"/>
              <a:t> у </a:t>
            </a:r>
            <a:r>
              <a:rPr lang="ru-RU" b="1" dirty="0" smtClean="0"/>
              <a:t>детей дошкольного возраста</a:t>
            </a:r>
            <a:endParaRPr lang="ru-RU" dirty="0"/>
          </a:p>
        </p:txBody>
      </p:sp>
    </p:spTree>
    <p:extLst>
      <p:ext uri="{BB962C8B-B14F-4D97-AF65-F5344CB8AC3E}">
        <p14:creationId xmlns:p14="http://schemas.microsoft.com/office/powerpoint/2010/main" val="1659078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891628" y="528256"/>
            <a:ext cx="3932237" cy="3811588"/>
          </a:xfrm>
        </p:spPr>
        <p:txBody>
          <a:bodyPr/>
          <a:lstStyle/>
          <a:p>
            <a:endParaRPr lang="ru-RU" b="1" dirty="0" smtClean="0"/>
          </a:p>
          <a:p>
            <a:r>
              <a:rPr lang="ru-RU" sz="2000" b="1" dirty="0">
                <a:latin typeface="+mj-lt"/>
              </a:rPr>
              <a:t>Ангел-хранитель</a:t>
            </a:r>
          </a:p>
          <a:p>
            <a:r>
              <a:rPr lang="ru-RU" b="1" dirty="0" smtClean="0"/>
              <a:t>Автор: </a:t>
            </a:r>
            <a:r>
              <a:rPr lang="ru-RU" dirty="0" smtClean="0"/>
              <a:t>Астафьев В.П</a:t>
            </a:r>
            <a:r>
              <a:rPr lang="ru-RU" dirty="0" smtClean="0">
                <a:hlinkClick r:id="rId2"/>
              </a:rPr>
              <a:t>.</a:t>
            </a:r>
            <a:endParaRPr lang="ru-RU" dirty="0"/>
          </a:p>
          <a:p>
            <a:r>
              <a:rPr lang="ru-RU" b="1" dirty="0" smtClean="0"/>
              <a:t>О книге: </a:t>
            </a:r>
          </a:p>
          <a:p>
            <a:pPr algn="just"/>
            <a:r>
              <a:rPr lang="ru-RU" dirty="0"/>
              <a:t>История про одну семью, тяжело проживавшую трудные годы. В тридцать третьем году в деревне был страшный голод, особенно зимой. Люди выживали с трудом, но не теряли человеческого сострадания.</a:t>
            </a:r>
          </a:p>
          <a:p>
            <a:endParaRPr lang="ru-RU" dirty="0"/>
          </a:p>
        </p:txBody>
      </p:sp>
      <p:pic>
        <p:nvPicPr>
          <p:cNvPr id="2" name="Рисунок 1"/>
          <p:cNvPicPr>
            <a:picLocks noChangeAspect="1"/>
          </p:cNvPicPr>
          <p:nvPr/>
        </p:nvPicPr>
        <p:blipFill>
          <a:blip r:embed="rId3"/>
          <a:stretch>
            <a:fillRect/>
          </a:stretch>
        </p:blipFill>
        <p:spPr>
          <a:xfrm>
            <a:off x="723776" y="528256"/>
            <a:ext cx="6464567" cy="5958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6703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7452" y="496908"/>
            <a:ext cx="3932237" cy="3811588"/>
          </a:xfrm>
        </p:spPr>
        <p:txBody>
          <a:bodyPr/>
          <a:lstStyle/>
          <a:p>
            <a:endParaRPr lang="ru-RU" b="1" dirty="0" smtClean="0"/>
          </a:p>
          <a:p>
            <a:r>
              <a:rPr lang="ru-RU" sz="2000" b="1" dirty="0">
                <a:latin typeface="+mj-lt"/>
              </a:rPr>
              <a:t>Независимый Горбушка </a:t>
            </a:r>
          </a:p>
          <a:p>
            <a:r>
              <a:rPr lang="ru-RU" b="1" dirty="0" smtClean="0"/>
              <a:t>Автор: </a:t>
            </a:r>
            <a:r>
              <a:rPr lang="ru-RU" dirty="0"/>
              <a:t>Драгунский В.Ю.</a:t>
            </a:r>
            <a:endParaRPr lang="ru-RU" b="1" dirty="0" smtClean="0"/>
          </a:p>
          <a:p>
            <a:r>
              <a:rPr lang="ru-RU" b="1" dirty="0" smtClean="0"/>
              <a:t>О книге: </a:t>
            </a:r>
          </a:p>
          <a:p>
            <a:pPr algn="just"/>
            <a:r>
              <a:rPr lang="ru-RU" dirty="0"/>
              <a:t>Как-то раз у школьников была встреча со знаменитым писателем. Они долго готовились к встрече. В их классе был мальчик Петя </a:t>
            </a:r>
            <a:r>
              <a:rPr lang="ru-RU" dirty="0" err="1"/>
              <a:t>Горбушкин</a:t>
            </a:r>
            <a:r>
              <a:rPr lang="ru-RU" dirty="0"/>
              <a:t>, который сильно заикался.</a:t>
            </a:r>
          </a:p>
          <a:p>
            <a:endParaRPr lang="ru-RU" dirty="0"/>
          </a:p>
        </p:txBody>
      </p:sp>
      <p:pic>
        <p:nvPicPr>
          <p:cNvPr id="2" name="Рисунок 1"/>
          <p:cNvPicPr>
            <a:picLocks noChangeAspect="1"/>
          </p:cNvPicPr>
          <p:nvPr/>
        </p:nvPicPr>
        <p:blipFill>
          <a:blip r:embed="rId2"/>
          <a:stretch>
            <a:fillRect/>
          </a:stretch>
        </p:blipFill>
        <p:spPr>
          <a:xfrm>
            <a:off x="982003" y="496908"/>
            <a:ext cx="5200587" cy="5975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3134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84974" y="544399"/>
            <a:ext cx="3932237" cy="3811588"/>
          </a:xfrm>
        </p:spPr>
        <p:txBody>
          <a:bodyPr>
            <a:normAutofit lnSpcReduction="10000"/>
          </a:bodyPr>
          <a:lstStyle/>
          <a:p>
            <a:endParaRPr lang="ru-RU" b="1" dirty="0" smtClean="0"/>
          </a:p>
          <a:p>
            <a:r>
              <a:rPr lang="ru-RU" sz="2000" b="1" dirty="0">
                <a:latin typeface="+mj-lt"/>
              </a:rPr>
              <a:t>Гостинец</a:t>
            </a:r>
          </a:p>
          <a:p>
            <a:r>
              <a:rPr lang="ru-RU" b="1" dirty="0" smtClean="0"/>
              <a:t>Автор: </a:t>
            </a:r>
            <a:r>
              <a:rPr lang="ru-RU" u="sng" dirty="0"/>
              <a:t>Андреев Л.Н</a:t>
            </a:r>
            <a:r>
              <a:rPr lang="ru-RU" u="sng" dirty="0">
                <a:hlinkClick r:id="rId2"/>
              </a:rPr>
              <a:t>.</a:t>
            </a:r>
            <a:endParaRPr lang="ru-RU" dirty="0"/>
          </a:p>
          <a:p>
            <a:r>
              <a:rPr lang="ru-RU" b="1" dirty="0" smtClean="0"/>
              <a:t>О книге: </a:t>
            </a:r>
          </a:p>
          <a:p>
            <a:pPr algn="just"/>
            <a:r>
              <a:rPr lang="ru-RU" dirty="0"/>
              <a:t>Грустный рассказ о милосердии, ответственности и таинственной русской ментальности. Юный подмастерье Семён, по прозвищу </a:t>
            </a:r>
            <a:r>
              <a:rPr lang="ru-RU" dirty="0" err="1"/>
              <a:t>Сениста</a:t>
            </a:r>
            <a:r>
              <a:rPr lang="ru-RU" dirty="0"/>
              <a:t>, лежит в больничной палате и надеется на приход мастера </a:t>
            </a:r>
            <a:r>
              <a:rPr lang="ru-RU" dirty="0" err="1"/>
              <a:t>Сазонки</a:t>
            </a:r>
            <a:r>
              <a:rPr lang="ru-RU" dirty="0"/>
              <a:t>. Тот клялся не бросать мальчика и даже принести ему угощение. Однако на Пасху </a:t>
            </a:r>
            <a:r>
              <a:rPr lang="ru-RU" dirty="0" err="1"/>
              <a:t>Сазонка</a:t>
            </a:r>
            <a:r>
              <a:rPr lang="ru-RU" dirty="0"/>
              <a:t> загулял и забыл своё обещание. Ребёнок остался одиноким и забытым, лишённым столь необходимой ему заботы и участия.</a:t>
            </a:r>
          </a:p>
          <a:p>
            <a:endParaRPr lang="ru-RU" dirty="0"/>
          </a:p>
        </p:txBody>
      </p:sp>
      <p:pic>
        <p:nvPicPr>
          <p:cNvPr id="2" name="Рисунок 1"/>
          <p:cNvPicPr>
            <a:picLocks noChangeAspect="1"/>
          </p:cNvPicPr>
          <p:nvPr/>
        </p:nvPicPr>
        <p:blipFill>
          <a:blip r:embed="rId3"/>
          <a:stretch>
            <a:fillRect/>
          </a:stretch>
        </p:blipFill>
        <p:spPr>
          <a:xfrm>
            <a:off x="1032533" y="544399"/>
            <a:ext cx="5783467" cy="4846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8144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005556" y="574953"/>
            <a:ext cx="3932237" cy="3811588"/>
          </a:xfrm>
        </p:spPr>
        <p:txBody>
          <a:bodyPr/>
          <a:lstStyle/>
          <a:p>
            <a:endParaRPr lang="ru-RU" b="1" dirty="0" smtClean="0"/>
          </a:p>
          <a:p>
            <a:r>
              <a:rPr lang="ru-RU" sz="2000" b="1" dirty="0">
                <a:latin typeface="+mj-lt"/>
              </a:rPr>
              <a:t>В Сабурове</a:t>
            </a:r>
          </a:p>
          <a:p>
            <a:r>
              <a:rPr lang="ru-RU" b="1" dirty="0" smtClean="0"/>
              <a:t>Автор: </a:t>
            </a:r>
            <a:r>
              <a:rPr lang="ru-RU" dirty="0"/>
              <a:t>Андреев </a:t>
            </a:r>
            <a:r>
              <a:rPr lang="ru-RU" dirty="0" smtClean="0"/>
              <a:t>Л.Н</a:t>
            </a:r>
          </a:p>
          <a:p>
            <a:r>
              <a:rPr lang="ru-RU" b="1" dirty="0" smtClean="0"/>
              <a:t>О книге: </a:t>
            </a:r>
          </a:p>
          <a:p>
            <a:pPr algn="just"/>
            <a:r>
              <a:rPr lang="ru-RU" dirty="0"/>
              <a:t>История тяжёлой судьбы крестьянского труженика </a:t>
            </a:r>
            <a:r>
              <a:rPr lang="ru-RU" dirty="0" err="1"/>
              <a:t>Пармена</a:t>
            </a:r>
            <a:r>
              <a:rPr lang="ru-RU" dirty="0"/>
              <a:t>, чьё лицо изуродовано волчанкой. Болезнь переворачивает всю его жизнь. Даже его трудолюбие, кроткий нрав и душевная доброта ничего не значат для тех, кто его окружает.</a:t>
            </a:r>
          </a:p>
          <a:p>
            <a:endParaRPr lang="ru-RU" dirty="0"/>
          </a:p>
        </p:txBody>
      </p:sp>
      <p:pic>
        <p:nvPicPr>
          <p:cNvPr id="2" name="Рисунок 1"/>
          <p:cNvPicPr>
            <a:picLocks noChangeAspect="1"/>
          </p:cNvPicPr>
          <p:nvPr/>
        </p:nvPicPr>
        <p:blipFill>
          <a:blip r:embed="rId2"/>
          <a:stretch>
            <a:fillRect/>
          </a:stretch>
        </p:blipFill>
        <p:spPr>
          <a:xfrm>
            <a:off x="1063521" y="574953"/>
            <a:ext cx="4351627" cy="5991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3291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13077" y="539585"/>
            <a:ext cx="3932237" cy="3811588"/>
          </a:xfrm>
        </p:spPr>
        <p:txBody>
          <a:bodyPr/>
          <a:lstStyle/>
          <a:p>
            <a:endParaRPr lang="ru-RU" dirty="0" smtClean="0"/>
          </a:p>
          <a:p>
            <a:r>
              <a:rPr lang="ru-RU" sz="2000" b="1" dirty="0" smtClean="0">
                <a:latin typeface="+mj-lt"/>
              </a:rPr>
              <a:t>Урок </a:t>
            </a:r>
            <a:r>
              <a:rPr lang="ru-RU" sz="2000" b="1" dirty="0">
                <a:latin typeface="+mj-lt"/>
              </a:rPr>
              <a:t>географии </a:t>
            </a:r>
            <a:endParaRPr lang="ru-RU" sz="2000" b="1" dirty="0" smtClean="0">
              <a:latin typeface="+mj-lt"/>
            </a:endParaRPr>
          </a:p>
          <a:p>
            <a:r>
              <a:rPr lang="ru-RU" b="1" dirty="0" smtClean="0"/>
              <a:t>Автор: </a:t>
            </a:r>
            <a:r>
              <a:rPr lang="ru-RU" dirty="0"/>
              <a:t>Житков Б.С.</a:t>
            </a:r>
            <a:endParaRPr lang="ru-RU" b="1" dirty="0" smtClean="0"/>
          </a:p>
          <a:p>
            <a:r>
              <a:rPr lang="ru-RU" b="1" dirty="0" smtClean="0"/>
              <a:t>О книге: </a:t>
            </a:r>
          </a:p>
          <a:p>
            <a:pPr algn="just"/>
            <a:r>
              <a:rPr lang="ru-RU" dirty="0"/>
              <a:t>Рассказ о тяжелой жизни сингалезов, малайцев и китайцев, угнетённых английскими колонистами в трех английских колониях: городе Коломбо на острове Цейлон, Сингапуре и Гонконге. Писатель призывает людей быть справедливыми, порядочными и гуманными.</a:t>
            </a:r>
          </a:p>
          <a:p>
            <a:endParaRPr lang="ru-RU" dirty="0"/>
          </a:p>
        </p:txBody>
      </p:sp>
      <p:pic>
        <p:nvPicPr>
          <p:cNvPr id="2" name="Рисунок 1"/>
          <p:cNvPicPr>
            <a:picLocks noChangeAspect="1"/>
          </p:cNvPicPr>
          <p:nvPr/>
        </p:nvPicPr>
        <p:blipFill>
          <a:blip r:embed="rId2"/>
          <a:stretch>
            <a:fillRect/>
          </a:stretch>
        </p:blipFill>
        <p:spPr>
          <a:xfrm>
            <a:off x="367330" y="539585"/>
            <a:ext cx="5784533" cy="450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3519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61223" y="584860"/>
            <a:ext cx="3932237" cy="3811588"/>
          </a:xfrm>
        </p:spPr>
        <p:txBody>
          <a:bodyPr/>
          <a:lstStyle/>
          <a:p>
            <a:endParaRPr lang="ru-RU" b="1" dirty="0" smtClean="0"/>
          </a:p>
          <a:p>
            <a:r>
              <a:rPr lang="ru-RU" sz="2000" b="1" dirty="0">
                <a:latin typeface="+mj-lt"/>
              </a:rPr>
              <a:t>Кишата </a:t>
            </a:r>
          </a:p>
          <a:p>
            <a:r>
              <a:rPr lang="ru-RU" b="1" dirty="0" smtClean="0"/>
              <a:t>Автор: </a:t>
            </a:r>
            <a:r>
              <a:rPr lang="ru-RU" dirty="0"/>
              <a:t>Паустовский К.Г.</a:t>
            </a:r>
            <a:endParaRPr lang="ru-RU" b="1" dirty="0" smtClean="0"/>
          </a:p>
          <a:p>
            <a:r>
              <a:rPr lang="ru-RU" b="1" dirty="0" smtClean="0"/>
              <a:t>О книге: </a:t>
            </a:r>
          </a:p>
          <a:p>
            <a:pPr algn="just"/>
            <a:r>
              <a:rPr lang="ru-RU" dirty="0"/>
              <a:t>В рассказе автор повествует о далеких днях своего детства, когда он со страхом пришел учиться в гимназию. Было трудно привыкнуть: учителя попались строгие, а старшеклассники не упускали случая предательски подшутить над маленькими...</a:t>
            </a:r>
          </a:p>
          <a:p>
            <a:endParaRPr lang="ru-RU" dirty="0"/>
          </a:p>
        </p:txBody>
      </p:sp>
      <p:pic>
        <p:nvPicPr>
          <p:cNvPr id="2" name="Рисунок 1"/>
          <p:cNvPicPr>
            <a:picLocks noChangeAspect="1"/>
          </p:cNvPicPr>
          <p:nvPr/>
        </p:nvPicPr>
        <p:blipFill>
          <a:blip r:embed="rId2"/>
          <a:stretch>
            <a:fillRect/>
          </a:stretch>
        </p:blipFill>
        <p:spPr>
          <a:xfrm>
            <a:off x="604466" y="475631"/>
            <a:ext cx="6357591" cy="4381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5184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13077" y="576510"/>
            <a:ext cx="3932237" cy="3811588"/>
          </a:xfrm>
        </p:spPr>
        <p:txBody>
          <a:bodyPr/>
          <a:lstStyle/>
          <a:p>
            <a:endParaRPr lang="ru-RU" b="1" dirty="0" smtClean="0"/>
          </a:p>
          <a:p>
            <a:r>
              <a:rPr lang="ru-RU" sz="2000" b="1" dirty="0">
                <a:latin typeface="+mj-lt"/>
              </a:rPr>
              <a:t>Мама и мы </a:t>
            </a:r>
          </a:p>
          <a:p>
            <a:r>
              <a:rPr lang="ru-RU" b="1" dirty="0" smtClean="0"/>
              <a:t>Автор: </a:t>
            </a:r>
            <a:r>
              <a:rPr lang="ru-RU" dirty="0"/>
              <a:t>Пермяк Е.А.</a:t>
            </a:r>
          </a:p>
          <a:p>
            <a:r>
              <a:rPr lang="ru-RU" b="1" dirty="0" smtClean="0"/>
              <a:t>О книге: </a:t>
            </a:r>
          </a:p>
          <a:p>
            <a:pPr algn="just"/>
            <a:r>
              <a:rPr lang="ru-RU" dirty="0" smtClean="0"/>
              <a:t>Рассказ </a:t>
            </a:r>
            <a:r>
              <a:rPr lang="ru-RU" dirty="0"/>
              <a:t>про семейные отношения и родительское воспитание. Подросток и его младший брат с друзьями попали в снежную бурю по дороге из школы. Осознав, что не дойдут до дома, он предложил закопаться в снег и переждать. Это спасло всех. Дома мать встретила его холодно, но бабушка объяснила внуку, как мама переживала всю ночь.  </a:t>
            </a:r>
          </a:p>
          <a:p>
            <a:endParaRPr lang="ru-RU" b="1" dirty="0" smtClean="0"/>
          </a:p>
          <a:p>
            <a:endParaRPr lang="ru-RU" dirty="0"/>
          </a:p>
        </p:txBody>
      </p:sp>
      <p:pic>
        <p:nvPicPr>
          <p:cNvPr id="5" name="Рисунок 4"/>
          <p:cNvPicPr>
            <a:picLocks noChangeAspect="1"/>
          </p:cNvPicPr>
          <p:nvPr/>
        </p:nvPicPr>
        <p:blipFill>
          <a:blip r:embed="rId2"/>
          <a:stretch>
            <a:fillRect/>
          </a:stretch>
        </p:blipFill>
        <p:spPr>
          <a:xfrm>
            <a:off x="606692" y="576510"/>
            <a:ext cx="5600811" cy="5076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444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36184" y="583868"/>
            <a:ext cx="3932237" cy="3811588"/>
          </a:xfrm>
        </p:spPr>
        <p:txBody>
          <a:bodyPr/>
          <a:lstStyle/>
          <a:p>
            <a:endParaRPr lang="ru-RU" b="1" dirty="0" smtClean="0"/>
          </a:p>
          <a:p>
            <a:r>
              <a:rPr lang="ru-RU" sz="2000" b="1" dirty="0">
                <a:latin typeface="+mj-lt"/>
              </a:rPr>
              <a:t>Любимое занятие </a:t>
            </a:r>
          </a:p>
          <a:p>
            <a:r>
              <a:rPr lang="ru-RU" b="1" dirty="0" smtClean="0"/>
              <a:t>Автор: </a:t>
            </a:r>
            <a:r>
              <a:rPr lang="ru-RU" dirty="0"/>
              <a:t>Зощенко М.М.</a:t>
            </a:r>
          </a:p>
          <a:p>
            <a:r>
              <a:rPr lang="ru-RU" b="1" dirty="0" smtClean="0"/>
              <a:t>О книге: </a:t>
            </a:r>
          </a:p>
          <a:p>
            <a:pPr algn="just"/>
            <a:r>
              <a:rPr lang="ru-RU" dirty="0"/>
              <a:t>Поучительный рассказ о том, что что не следует стесняться своего любимого занятия, если оно является полезным делом. Павлик стеснялся того, что он любит шить, но учительница привела всему классу пример, когда мужчины, занимающиеся шитьем, становились знаменитыми.</a:t>
            </a:r>
          </a:p>
          <a:p>
            <a:endParaRPr lang="ru-RU" dirty="0"/>
          </a:p>
        </p:txBody>
      </p:sp>
      <p:pic>
        <p:nvPicPr>
          <p:cNvPr id="3" name="Рисунок 2"/>
          <p:cNvPicPr>
            <a:picLocks noChangeAspect="1"/>
          </p:cNvPicPr>
          <p:nvPr/>
        </p:nvPicPr>
        <p:blipFill>
          <a:blip r:embed="rId2"/>
          <a:stretch>
            <a:fillRect/>
          </a:stretch>
        </p:blipFill>
        <p:spPr>
          <a:xfrm>
            <a:off x="1105704" y="541316"/>
            <a:ext cx="3876675" cy="566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856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489971" y="537358"/>
            <a:ext cx="3932237" cy="3811588"/>
          </a:xfrm>
        </p:spPr>
        <p:txBody>
          <a:bodyPr>
            <a:normAutofit lnSpcReduction="10000"/>
          </a:bodyPr>
          <a:lstStyle/>
          <a:p>
            <a:endParaRPr lang="ru-RU" b="1" dirty="0" smtClean="0"/>
          </a:p>
          <a:p>
            <a:r>
              <a:rPr lang="ru-RU" sz="2000" b="1" dirty="0">
                <a:latin typeface="+mj-lt"/>
              </a:rPr>
              <a:t>Шесть Иванов — шесть капитанов</a:t>
            </a:r>
          </a:p>
          <a:p>
            <a:r>
              <a:rPr lang="ru-RU" b="1" dirty="0" smtClean="0"/>
              <a:t>Автор: </a:t>
            </a:r>
            <a:r>
              <a:rPr lang="ru-RU" dirty="0"/>
              <a:t>Митяев А.В.</a:t>
            </a:r>
          </a:p>
          <a:p>
            <a:r>
              <a:rPr lang="ru-RU" b="1" dirty="0" smtClean="0"/>
              <a:t>О книге: </a:t>
            </a:r>
          </a:p>
          <a:p>
            <a:pPr algn="just"/>
            <a:r>
              <a:rPr lang="ru-RU" dirty="0"/>
              <a:t>Добрая история о моряках из разных уголков мира, которые сплотились, чтобы помочь юной художнице. Когда у маленькой Лены закончились краски, она по неосторожности отправила сигнал о помощи. Каково же было её удивление, когда перед ней неожиданно появилась целая команда мальчишек в полосатых тельняшках! Чтобы спасти будущий шедевр, отважные юнги отправились в путешествие по разноцветным морям и рекам в поисках волшебной акварели.  </a:t>
            </a:r>
          </a:p>
          <a:p>
            <a:endParaRPr lang="ru-RU" dirty="0"/>
          </a:p>
        </p:txBody>
      </p:sp>
      <p:pic>
        <p:nvPicPr>
          <p:cNvPr id="3" name="Рисунок 2"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513215" y="537358"/>
            <a:ext cx="6279471" cy="5364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4331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36828" y="524493"/>
            <a:ext cx="3932237" cy="3811588"/>
          </a:xfrm>
        </p:spPr>
        <p:txBody>
          <a:bodyPr/>
          <a:lstStyle/>
          <a:p>
            <a:endParaRPr lang="ru-RU" b="1" dirty="0" smtClean="0"/>
          </a:p>
          <a:p>
            <a:r>
              <a:rPr lang="ru-RU" sz="2000" b="1" dirty="0">
                <a:latin typeface="+mj-lt"/>
              </a:rPr>
              <a:t>Бедный Федя </a:t>
            </a:r>
          </a:p>
          <a:p>
            <a:r>
              <a:rPr lang="ru-RU" b="1" dirty="0" smtClean="0"/>
              <a:t>Автор: </a:t>
            </a:r>
            <a:r>
              <a:rPr lang="ru-RU" dirty="0"/>
              <a:t>Зощенко М.М.</a:t>
            </a:r>
          </a:p>
          <a:p>
            <a:r>
              <a:rPr lang="ru-RU" b="1" dirty="0" smtClean="0"/>
              <a:t>О книге: </a:t>
            </a:r>
          </a:p>
          <a:p>
            <a:pPr algn="just"/>
            <a:r>
              <a:rPr lang="ru-RU" dirty="0"/>
              <a:t>Рассказ о том, как важна семья для детей, им необходима любовь и забота близких. Детдомовский мальчик Федя оставался грустным до тех пор, пока он не начал ходить в гости к Грише и его маме.</a:t>
            </a:r>
          </a:p>
          <a:p>
            <a:endParaRPr lang="ru-RU" dirty="0"/>
          </a:p>
        </p:txBody>
      </p:sp>
      <p:pic>
        <p:nvPicPr>
          <p:cNvPr id="2" name="Рисунок 1"/>
          <p:cNvPicPr>
            <a:picLocks noChangeAspect="1"/>
          </p:cNvPicPr>
          <p:nvPr/>
        </p:nvPicPr>
        <p:blipFill>
          <a:blip r:embed="rId2"/>
          <a:stretch>
            <a:fillRect/>
          </a:stretch>
        </p:blipFill>
        <p:spPr>
          <a:xfrm>
            <a:off x="1077624" y="524493"/>
            <a:ext cx="5053397" cy="498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4889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6948" y="1710047"/>
            <a:ext cx="10515600" cy="3538847"/>
          </a:xfrm>
        </p:spPr>
        <p:txBody>
          <a:bodyPr/>
          <a:lstStyle/>
          <a:p>
            <a:pPr marL="0" indent="0" algn="just">
              <a:lnSpc>
                <a:spcPct val="100000"/>
              </a:lnSpc>
              <a:spcBef>
                <a:spcPts val="0"/>
              </a:spcBef>
              <a:buNone/>
            </a:pPr>
            <a:r>
              <a:rPr lang="ru-RU" sz="2000" dirty="0"/>
              <a:t>Толерантность просто необходима! Каждый человек — это отдельный мир, со своими эмоциями и чувствами, взлетами и падениями. Было бы очень здорово, если бы все люди относились друг к другу терпимее, не наносили боль и вред другим.</a:t>
            </a:r>
          </a:p>
          <a:p>
            <a:pPr marL="0" indent="0" algn="just">
              <a:lnSpc>
                <a:spcPct val="100000"/>
              </a:lnSpc>
              <a:spcBef>
                <a:spcPts val="0"/>
              </a:spcBef>
              <a:buNone/>
            </a:pPr>
            <a:r>
              <a:rPr lang="ru-RU" sz="2000" dirty="0"/>
              <a:t>Чтобы лучше понять суть толерантности, стоит познакомиться с художественной литературой, где описаны разные жизненные ситуации, в которых на примере главных героев можно проследить аспекты толерантности в реальной жизни. Эти книги, а также другие произведения на эту тему в первую очередь учат нас толерантному отношению к другим людям, призывают уважать их, невзирая на различия, быть внимательным к ним и обращать внимание на то, что нас сближает. Ведь все мы разные и все мы равные</a:t>
            </a:r>
            <a:r>
              <a:rPr lang="ru-RU" dirty="0"/>
              <a:t>.</a:t>
            </a:r>
          </a:p>
          <a:p>
            <a:pPr marL="0" indent="0">
              <a:buNone/>
            </a:pPr>
            <a:endParaRPr lang="ru-RU" dirty="0"/>
          </a:p>
        </p:txBody>
      </p:sp>
    </p:spTree>
    <p:extLst>
      <p:ext uri="{BB962C8B-B14F-4D97-AF65-F5344CB8AC3E}">
        <p14:creationId xmlns:p14="http://schemas.microsoft.com/office/powerpoint/2010/main" val="4180765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84973" y="609085"/>
            <a:ext cx="3932237" cy="3811588"/>
          </a:xfrm>
        </p:spPr>
        <p:txBody>
          <a:bodyPr>
            <a:normAutofit fontScale="92500" lnSpcReduction="10000"/>
          </a:bodyPr>
          <a:lstStyle/>
          <a:p>
            <a:endParaRPr lang="ru-RU" b="1" dirty="0" smtClean="0"/>
          </a:p>
          <a:p>
            <a:r>
              <a:rPr lang="ru-RU" sz="2000" b="1" dirty="0">
                <a:latin typeface="+mj-lt"/>
              </a:rPr>
              <a:t>Необычная пятница </a:t>
            </a:r>
          </a:p>
          <a:p>
            <a:r>
              <a:rPr lang="ru-RU" b="1" dirty="0" smtClean="0"/>
              <a:t>Автор: </a:t>
            </a:r>
            <a:r>
              <a:rPr lang="ru-RU" dirty="0"/>
              <a:t>Пермяк Е.А.</a:t>
            </a:r>
          </a:p>
          <a:p>
            <a:r>
              <a:rPr lang="ru-RU" b="1" dirty="0" smtClean="0"/>
              <a:t>О книге: </a:t>
            </a:r>
          </a:p>
          <a:p>
            <a:pPr algn="just"/>
            <a:r>
              <a:rPr lang="ru-RU" dirty="0"/>
              <a:t>Трогательный рассказ о том, что день первой получки повзрослевших детей всегда большой праздник для семьи. Володя - старший брат Гриши, получил свою первую получку  и принёс подарки: матери — гребень, отцу — набор инструментов, бабушке — тапочки, а деду — трубку и табак. Для Гриши Володя достаёт подарок — резиновые сапоги с сюрпризом: в них сидят кролики, белый и серый. Ночью Грише приснился сон, где он сам, уже повзрослевший, в радостный день своей первой зарплаты дарит близким подарки.  </a:t>
            </a:r>
          </a:p>
          <a:p>
            <a:endParaRPr lang="ru-RU" dirty="0"/>
          </a:p>
        </p:txBody>
      </p:sp>
      <p:pic>
        <p:nvPicPr>
          <p:cNvPr id="2" name="Рисунок 1"/>
          <p:cNvPicPr>
            <a:picLocks noChangeAspect="1"/>
          </p:cNvPicPr>
          <p:nvPr/>
        </p:nvPicPr>
        <p:blipFill>
          <a:blip r:embed="rId2"/>
          <a:stretch>
            <a:fillRect/>
          </a:stretch>
        </p:blipFill>
        <p:spPr>
          <a:xfrm>
            <a:off x="1073788" y="525958"/>
            <a:ext cx="5918704" cy="5364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9019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36828" y="497959"/>
            <a:ext cx="3932237" cy="3811588"/>
          </a:xfrm>
        </p:spPr>
        <p:txBody>
          <a:bodyPr/>
          <a:lstStyle/>
          <a:p>
            <a:endParaRPr lang="ru-RU" dirty="0" smtClean="0"/>
          </a:p>
          <a:p>
            <a:r>
              <a:rPr lang="ru-RU" sz="2000" b="1" dirty="0" smtClean="0">
                <a:latin typeface="+mj-lt"/>
              </a:rPr>
              <a:t>Бабка </a:t>
            </a:r>
          </a:p>
          <a:p>
            <a:r>
              <a:rPr lang="ru-RU" b="1" dirty="0" smtClean="0"/>
              <a:t>Автор: </a:t>
            </a:r>
            <a:r>
              <a:rPr lang="ru-RU" dirty="0"/>
              <a:t>Осеева В.А.</a:t>
            </a:r>
            <a:endParaRPr lang="ru-RU" b="1" dirty="0" smtClean="0"/>
          </a:p>
          <a:p>
            <a:r>
              <a:rPr lang="ru-RU" b="1" dirty="0" smtClean="0"/>
              <a:t>О книге: </a:t>
            </a:r>
          </a:p>
          <a:p>
            <a:pPr algn="just"/>
            <a:r>
              <a:rPr lang="ru-RU" dirty="0" smtClean="0"/>
              <a:t>Поучительный </a:t>
            </a:r>
            <a:r>
              <a:rPr lang="ru-RU" dirty="0"/>
              <a:t>и трогательный рассказ о том, как обычная семья - муж, жена, сын приютили у себя бабушку, маму жены. Супруг и сын Боря относятся к бабушке с пренебрежением.  Какое событие изменит отношение мальчика к бабушке вы узнаете, прочитав это рассказ.</a:t>
            </a:r>
          </a:p>
          <a:p>
            <a:endParaRPr lang="ru-RU" b="1" dirty="0" smtClean="0"/>
          </a:p>
          <a:p>
            <a:endParaRPr lang="ru-RU" dirty="0"/>
          </a:p>
        </p:txBody>
      </p:sp>
      <p:pic>
        <p:nvPicPr>
          <p:cNvPr id="2" name="Рисунок 1"/>
          <p:cNvPicPr>
            <a:picLocks noChangeAspect="1"/>
          </p:cNvPicPr>
          <p:nvPr/>
        </p:nvPicPr>
        <p:blipFill>
          <a:blip r:embed="rId2"/>
          <a:stretch>
            <a:fillRect/>
          </a:stretch>
        </p:blipFill>
        <p:spPr>
          <a:xfrm>
            <a:off x="625804" y="497959"/>
            <a:ext cx="5521769" cy="5297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989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96849" y="565934"/>
            <a:ext cx="3932237" cy="3811588"/>
          </a:xfrm>
        </p:spPr>
        <p:txBody>
          <a:bodyPr/>
          <a:lstStyle/>
          <a:p>
            <a:endParaRPr lang="ru-RU" b="1" dirty="0" smtClean="0"/>
          </a:p>
          <a:p>
            <a:r>
              <a:rPr lang="ru-RU" sz="2000" b="1" dirty="0">
                <a:latin typeface="+mj-lt"/>
              </a:rPr>
              <a:t>Рыжий кот </a:t>
            </a:r>
          </a:p>
          <a:p>
            <a:r>
              <a:rPr lang="ru-RU" b="1" dirty="0" smtClean="0"/>
              <a:t>Автор: </a:t>
            </a:r>
            <a:r>
              <a:rPr lang="ru-RU" dirty="0"/>
              <a:t>Осеева В.А.</a:t>
            </a:r>
            <a:endParaRPr lang="ru-RU" b="1" dirty="0" smtClean="0"/>
          </a:p>
          <a:p>
            <a:r>
              <a:rPr lang="ru-RU" b="1" dirty="0" smtClean="0"/>
              <a:t>О книге: </a:t>
            </a:r>
          </a:p>
          <a:p>
            <a:pPr algn="just"/>
            <a:r>
              <a:rPr lang="ru-RU" dirty="0"/>
              <a:t>Трогательный рассказ про двух мальчишек, которые обиделись на пожилую соседку, похитили у неё кота и отдали его первому встречному прохожему. Оказалось, что соседка не простая, а кот так вообще память о сыне фронтовике. Весь двор стал искать пропавшего кота, мальчишкам стало стыдно, и они тоже подключились к поискам...</a:t>
            </a:r>
          </a:p>
          <a:p>
            <a:endParaRPr lang="ru-RU" dirty="0"/>
          </a:p>
        </p:txBody>
      </p:sp>
      <p:pic>
        <p:nvPicPr>
          <p:cNvPr id="2" name="Рисунок 1"/>
          <p:cNvPicPr>
            <a:picLocks noChangeAspect="1"/>
          </p:cNvPicPr>
          <p:nvPr/>
        </p:nvPicPr>
        <p:blipFill>
          <a:blip r:embed="rId2"/>
          <a:stretch>
            <a:fillRect/>
          </a:stretch>
        </p:blipFill>
        <p:spPr>
          <a:xfrm>
            <a:off x="1091912" y="565933"/>
            <a:ext cx="5693170" cy="4801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4302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818023" y="592901"/>
            <a:ext cx="3932237" cy="3811588"/>
          </a:xfrm>
        </p:spPr>
        <p:txBody>
          <a:bodyPr/>
          <a:lstStyle/>
          <a:p>
            <a:endParaRPr lang="ru-RU" b="1" dirty="0" smtClean="0"/>
          </a:p>
          <a:p>
            <a:r>
              <a:rPr lang="ru-RU" sz="2000" b="1" dirty="0">
                <a:latin typeface="+mj-lt"/>
              </a:rPr>
              <a:t>Ванька </a:t>
            </a:r>
          </a:p>
          <a:p>
            <a:r>
              <a:rPr lang="ru-RU" b="1" dirty="0" smtClean="0"/>
              <a:t>Автор: </a:t>
            </a:r>
            <a:r>
              <a:rPr lang="ru-RU" dirty="0"/>
              <a:t>Чехов А.П.</a:t>
            </a:r>
          </a:p>
          <a:p>
            <a:r>
              <a:rPr lang="ru-RU" b="1" dirty="0" smtClean="0"/>
              <a:t>О книге: </a:t>
            </a:r>
          </a:p>
          <a:p>
            <a:pPr algn="just"/>
            <a:r>
              <a:rPr lang="ru-RU" dirty="0"/>
              <a:t>Рассказ про девятилетнего мальчика-сироту Ваню, которого отдали в ученье к сапожнику в Москву. В ночь под Рождество он пишет письмо своему дедушке, который живет в деревне и служит сторожем. Ваня жалуется на тяжелую жизнь и просит деда забрать его.</a:t>
            </a:r>
          </a:p>
          <a:p>
            <a:endParaRPr lang="ru-RU" dirty="0"/>
          </a:p>
        </p:txBody>
      </p:sp>
      <p:pic>
        <p:nvPicPr>
          <p:cNvPr id="2" name="Рисунок 1"/>
          <p:cNvPicPr>
            <a:picLocks noChangeAspect="1"/>
          </p:cNvPicPr>
          <p:nvPr/>
        </p:nvPicPr>
        <p:blipFill>
          <a:blip r:embed="rId2"/>
          <a:stretch>
            <a:fillRect/>
          </a:stretch>
        </p:blipFill>
        <p:spPr>
          <a:xfrm>
            <a:off x="1049791" y="509773"/>
            <a:ext cx="3038475" cy="569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9407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25597" y="580407"/>
            <a:ext cx="3932237" cy="5079670"/>
          </a:xfrm>
        </p:spPr>
        <p:txBody>
          <a:bodyPr>
            <a:normAutofit lnSpcReduction="10000"/>
          </a:bodyPr>
          <a:lstStyle/>
          <a:p>
            <a:endParaRPr lang="ru-RU" b="1" dirty="0" smtClean="0"/>
          </a:p>
          <a:p>
            <a:r>
              <a:rPr lang="ru-RU" sz="2000" b="1" dirty="0">
                <a:latin typeface="+mj-lt"/>
              </a:rPr>
              <a:t>Когда мы смеёмся </a:t>
            </a:r>
          </a:p>
          <a:p>
            <a:r>
              <a:rPr lang="ru-RU" b="1" dirty="0" smtClean="0"/>
              <a:t>Автор: </a:t>
            </a:r>
            <a:r>
              <a:rPr lang="ru-RU" dirty="0"/>
              <a:t>Носов Н.Н.</a:t>
            </a:r>
            <a:endParaRPr lang="ru-RU" b="1" dirty="0" smtClean="0"/>
          </a:p>
          <a:p>
            <a:r>
              <a:rPr lang="ru-RU" b="1" dirty="0" smtClean="0"/>
              <a:t>О книге: </a:t>
            </a:r>
          </a:p>
          <a:p>
            <a:pPr algn="just"/>
            <a:r>
              <a:rPr lang="ru-RU" dirty="0"/>
              <a:t>А в общем, воробьиный народ мне нравится. Они пичужки очень симпатичные и очень смешные. Я долго думал над тем, почему мы смеёмся над ними, а потом понял, что смешит нас в них то же самое, что и в людях. Мы смеёмся обычно над такими людьми, которые заботятся только о себе и не думают о других; смеёмся над невежами, грубиянами, задирами, драчунами, которые не уважают никого, кроме самих себя, и не умеют ужиться с людьми; смеёмся над жадными и завистливыми, которые стараются захватить всё в свою собственность, над зазнайками, гордецами, которые воображают, что они самые лучшие, а другие совсем ничего не стоят</a:t>
            </a:r>
          </a:p>
          <a:p>
            <a:endParaRPr lang="ru-RU" dirty="0"/>
          </a:p>
        </p:txBody>
      </p:sp>
      <p:pic>
        <p:nvPicPr>
          <p:cNvPr id="3" name="Рисунок 2" descr="https://ar.culture.ru/attachments/attachment/preview/65a53c535218609a1d46da7f-preview.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967" y="889166"/>
            <a:ext cx="6303220" cy="3991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441965" y="5119642"/>
            <a:ext cx="6096000" cy="338554"/>
          </a:xfrm>
          <a:prstGeom prst="rect">
            <a:avLst/>
          </a:prstGeom>
        </p:spPr>
        <p:txBody>
          <a:bodyPr>
            <a:spAutoFit/>
          </a:bodyPr>
          <a:lstStyle/>
          <a:p>
            <a:r>
              <a:rPr lang="ru-RU" sz="1600" b="1" dirty="0" err="1" smtClean="0">
                <a:latin typeface="+mj-lt"/>
              </a:rPr>
              <a:t>Мойсейкин</a:t>
            </a:r>
            <a:r>
              <a:rPr lang="ru-RU" sz="1600" b="1" dirty="0" smtClean="0">
                <a:latin typeface="+mj-lt"/>
              </a:rPr>
              <a:t> Владимир </a:t>
            </a:r>
            <a:r>
              <a:rPr lang="ru-RU" sz="1600" b="1" dirty="0" err="1" smtClean="0">
                <a:latin typeface="+mj-lt"/>
              </a:rPr>
              <a:t>Емельянович</a:t>
            </a:r>
            <a:r>
              <a:rPr lang="ru-RU" sz="1600" b="1" dirty="0" smtClean="0">
                <a:latin typeface="+mj-lt"/>
              </a:rPr>
              <a:t> «Команда» 1963 </a:t>
            </a:r>
            <a:endParaRPr lang="ru-RU" sz="1600" b="1" dirty="0">
              <a:latin typeface="+mj-lt"/>
            </a:endParaRPr>
          </a:p>
        </p:txBody>
      </p:sp>
    </p:spTree>
    <p:extLst>
      <p:ext uri="{BB962C8B-B14F-4D97-AF65-F5344CB8AC3E}">
        <p14:creationId xmlns:p14="http://schemas.microsoft.com/office/powerpoint/2010/main" val="3454083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851177" y="562919"/>
            <a:ext cx="3932237" cy="3811588"/>
          </a:xfrm>
        </p:spPr>
        <p:txBody>
          <a:bodyPr/>
          <a:lstStyle/>
          <a:p>
            <a:endParaRPr lang="ru-RU" b="1" dirty="0" smtClean="0"/>
          </a:p>
          <a:p>
            <a:r>
              <a:rPr lang="ru-RU" sz="2000" b="1" dirty="0">
                <a:latin typeface="+mj-lt"/>
              </a:rPr>
              <a:t>Конь с розовой гривой</a:t>
            </a:r>
          </a:p>
          <a:p>
            <a:r>
              <a:rPr lang="ru-RU" b="1" dirty="0" smtClean="0"/>
              <a:t>Автор: </a:t>
            </a:r>
            <a:r>
              <a:rPr lang="ru-RU" dirty="0"/>
              <a:t>Астафьев В.П.</a:t>
            </a:r>
          </a:p>
          <a:p>
            <a:r>
              <a:rPr lang="ru-RU" b="1" dirty="0" smtClean="0"/>
              <a:t>О книге: </a:t>
            </a:r>
          </a:p>
          <a:p>
            <a:pPr algn="just"/>
            <a:r>
              <a:rPr lang="ru-RU" dirty="0"/>
              <a:t>Добрый и поучительный рассказ про семилетнего мальчика-сироту Витю, которого растила бабушка. Однажды Витя обманул бабушку, но потом сильно раскаивался. Этот свой подлый поступок он помнил всю жизнь.</a:t>
            </a:r>
          </a:p>
          <a:p>
            <a:endParaRPr lang="ru-RU" dirty="0"/>
          </a:p>
        </p:txBody>
      </p:sp>
      <p:pic>
        <p:nvPicPr>
          <p:cNvPr id="2" name="Рисунок 1"/>
          <p:cNvPicPr>
            <a:picLocks noChangeAspect="1"/>
          </p:cNvPicPr>
          <p:nvPr/>
        </p:nvPicPr>
        <p:blipFill>
          <a:blip r:embed="rId2"/>
          <a:stretch>
            <a:fillRect/>
          </a:stretch>
        </p:blipFill>
        <p:spPr>
          <a:xfrm>
            <a:off x="1033771" y="473901"/>
            <a:ext cx="3918239" cy="5673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4401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36184" y="562284"/>
            <a:ext cx="3932237" cy="3811588"/>
          </a:xfrm>
        </p:spPr>
        <p:txBody>
          <a:bodyPr/>
          <a:lstStyle/>
          <a:p>
            <a:endParaRPr lang="ru-RU" b="1" dirty="0"/>
          </a:p>
          <a:p>
            <a:r>
              <a:rPr lang="ru-RU" sz="2000" b="1" dirty="0" smtClean="0">
                <a:latin typeface="+mj-lt"/>
              </a:rPr>
              <a:t>Тимур </a:t>
            </a:r>
            <a:r>
              <a:rPr lang="ru-RU" sz="2000" b="1" dirty="0">
                <a:latin typeface="+mj-lt"/>
              </a:rPr>
              <a:t>и его команда</a:t>
            </a:r>
          </a:p>
          <a:p>
            <a:r>
              <a:rPr lang="ru-RU" b="1" dirty="0" smtClean="0"/>
              <a:t>Автор: </a:t>
            </a:r>
            <a:r>
              <a:rPr lang="ru-RU" dirty="0"/>
              <a:t>Гайдар А.П</a:t>
            </a:r>
            <a:r>
              <a:rPr lang="ru-RU" dirty="0">
                <a:hlinkClick r:id="rId2"/>
              </a:rPr>
              <a:t>.</a:t>
            </a:r>
            <a:endParaRPr lang="ru-RU" dirty="0"/>
          </a:p>
          <a:p>
            <a:r>
              <a:rPr lang="ru-RU" b="1" dirty="0" smtClean="0"/>
              <a:t>О книге: </a:t>
            </a:r>
          </a:p>
          <a:p>
            <a:pPr algn="just"/>
            <a:r>
              <a:rPr lang="ru-RU" dirty="0"/>
              <a:t>Повесть про доброго, справедливого и решительного мальчика Тимура. Он собрал команду мальчишек для помощи людям, попавшим в трудную ситуацию.</a:t>
            </a:r>
          </a:p>
          <a:p>
            <a:pPr algn="just"/>
            <a:endParaRPr lang="ru-RU" dirty="0"/>
          </a:p>
        </p:txBody>
      </p:sp>
      <p:pic>
        <p:nvPicPr>
          <p:cNvPr id="2" name="Рисунок 1"/>
          <p:cNvPicPr>
            <a:picLocks noChangeAspect="1"/>
          </p:cNvPicPr>
          <p:nvPr/>
        </p:nvPicPr>
        <p:blipFill>
          <a:blip r:embed="rId3"/>
          <a:stretch>
            <a:fillRect/>
          </a:stretch>
        </p:blipFill>
        <p:spPr>
          <a:xfrm>
            <a:off x="1070201" y="562284"/>
            <a:ext cx="4036189" cy="5866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266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84974" y="535959"/>
            <a:ext cx="3932237" cy="3811588"/>
          </a:xfrm>
        </p:spPr>
        <p:txBody>
          <a:bodyPr/>
          <a:lstStyle/>
          <a:p>
            <a:endParaRPr lang="ru-RU" b="1" dirty="0" smtClean="0"/>
          </a:p>
          <a:p>
            <a:r>
              <a:rPr lang="ru-RU" sz="2000" b="1" dirty="0">
                <a:latin typeface="+mj-lt"/>
              </a:rPr>
              <a:t>Однажды Катя с </a:t>
            </a:r>
            <a:r>
              <a:rPr lang="ru-RU" sz="2000" b="1" dirty="0" err="1">
                <a:latin typeface="+mj-lt"/>
              </a:rPr>
              <a:t>Манечкой</a:t>
            </a:r>
            <a:endParaRPr lang="ru-RU" sz="2000" b="1" dirty="0">
              <a:latin typeface="+mj-lt"/>
            </a:endParaRPr>
          </a:p>
          <a:p>
            <a:r>
              <a:rPr lang="ru-RU" b="1" dirty="0" smtClean="0"/>
              <a:t>Автор: </a:t>
            </a:r>
            <a:r>
              <a:rPr lang="ru-RU" dirty="0"/>
              <a:t>Пивоварова И.М.</a:t>
            </a:r>
          </a:p>
          <a:p>
            <a:r>
              <a:rPr lang="ru-RU" b="1" dirty="0" smtClean="0"/>
              <a:t>О книге: </a:t>
            </a:r>
          </a:p>
          <a:p>
            <a:pPr algn="just"/>
            <a:r>
              <a:rPr lang="ru-RU" dirty="0"/>
              <a:t>Рассказы про двух родных сестер, которые росли, взрослели и постепенно учились чувствовать чужую боль и обиду, становились добрее и ответственнее.</a:t>
            </a:r>
          </a:p>
          <a:p>
            <a:endParaRPr lang="ru-RU" dirty="0"/>
          </a:p>
        </p:txBody>
      </p:sp>
      <p:pic>
        <p:nvPicPr>
          <p:cNvPr id="3" name="Рисунок 2" descr="https://i.pinimg.com/originals/da/da/05/dada05cb819afbd5697f50d4df2d37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475" y="535959"/>
            <a:ext cx="5940425" cy="4645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869475" y="5500646"/>
            <a:ext cx="3154453" cy="338554"/>
          </a:xfrm>
          <a:prstGeom prst="rect">
            <a:avLst/>
          </a:prstGeom>
        </p:spPr>
        <p:txBody>
          <a:bodyPr wrap="none">
            <a:spAutoFit/>
          </a:bodyPr>
          <a:lstStyle/>
          <a:p>
            <a:r>
              <a:rPr lang="ru-RU" sz="1600" b="1" dirty="0" err="1" smtClean="0">
                <a:latin typeface="+mj-lt"/>
              </a:rPr>
              <a:t>Копнина</a:t>
            </a:r>
            <a:r>
              <a:rPr lang="ru-RU" sz="1600" b="1" dirty="0" smtClean="0">
                <a:latin typeface="+mj-lt"/>
              </a:rPr>
              <a:t> Татьяна «Девочки» 1960 </a:t>
            </a:r>
            <a:endParaRPr lang="ru-RU" sz="1600" b="1" dirty="0">
              <a:latin typeface="+mj-lt"/>
            </a:endParaRPr>
          </a:p>
        </p:txBody>
      </p:sp>
    </p:spTree>
    <p:extLst>
      <p:ext uri="{BB962C8B-B14F-4D97-AF65-F5344CB8AC3E}">
        <p14:creationId xmlns:p14="http://schemas.microsoft.com/office/powerpoint/2010/main" val="3092733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84974" y="572984"/>
            <a:ext cx="3932237" cy="5329052"/>
          </a:xfrm>
        </p:spPr>
        <p:txBody>
          <a:bodyPr>
            <a:normAutofit lnSpcReduction="10000"/>
          </a:bodyPr>
          <a:lstStyle/>
          <a:p>
            <a:endParaRPr lang="ru-RU" b="1" dirty="0" smtClean="0"/>
          </a:p>
          <a:p>
            <a:r>
              <a:rPr lang="ru-RU" sz="2000" b="1" dirty="0">
                <a:latin typeface="+mj-lt"/>
              </a:rPr>
              <a:t>Дети подземелья</a:t>
            </a:r>
          </a:p>
          <a:p>
            <a:r>
              <a:rPr lang="ru-RU" b="1" dirty="0" smtClean="0"/>
              <a:t>Автор</a:t>
            </a:r>
            <a:r>
              <a:rPr lang="ru-RU" dirty="0" smtClean="0"/>
              <a:t>: </a:t>
            </a:r>
            <a:r>
              <a:rPr lang="ru-RU" dirty="0"/>
              <a:t>Короленко, В.Г. </a:t>
            </a:r>
            <a:endParaRPr lang="ru-RU" dirty="0" smtClean="0"/>
          </a:p>
          <a:p>
            <a:r>
              <a:rPr lang="ru-RU" b="1" dirty="0" smtClean="0"/>
              <a:t>О книге: </a:t>
            </a:r>
          </a:p>
          <a:p>
            <a:pPr algn="just"/>
            <a:r>
              <a:rPr lang="ru-RU" dirty="0" smtClean="0"/>
              <a:t>«</a:t>
            </a:r>
            <a:r>
              <a:rPr lang="ru-RU" dirty="0"/>
              <a:t>Дети подземелья— повесть о детской дружбе, о жизни бедняков в царской России. Нельзя  без волнения читать эту незабываемую повесть. Она написана так правдиво, с таким горячим сочувствием и любовью к несчастным людям! Автор повести, русский писатель Владимир </a:t>
            </a:r>
            <a:r>
              <a:rPr lang="ru-RU" dirty="0" err="1"/>
              <a:t>Галактионович</a:t>
            </a:r>
            <a:r>
              <a:rPr lang="ru-RU" dirty="0"/>
              <a:t> Короленко, вырос на Украине, в небогатой, трудовой семье. В своих произведениях он всегда боролся за правду. Короленко не мог равнодушно смотреть на страдания простого народа, горячо ненавидел всякое зло, насилие, несправедливость в общественной жизни. Нужно бороться за лучшую долю для всех честных тружеников на земле, потому что «человек создан для счастья, как птица для полета».</a:t>
            </a:r>
          </a:p>
          <a:p>
            <a:endParaRPr lang="ru-RU" dirty="0"/>
          </a:p>
        </p:txBody>
      </p:sp>
      <p:pic>
        <p:nvPicPr>
          <p:cNvPr id="3" name="Рисунок 2" descr="https://radiovera.ru/wp-content/uploads/2022/09/Irina-Shevandronova.-V-selskoj-biblioteke-1954-god.jpg"/>
          <p:cNvPicPr/>
          <p:nvPr/>
        </p:nvPicPr>
        <p:blipFill>
          <a:blip r:embed="rId2">
            <a:extLst>
              <a:ext uri="{28A0092B-C50C-407E-A947-70E740481C1C}">
                <a14:useLocalDpi xmlns:a14="http://schemas.microsoft.com/office/drawing/2010/main" val="0"/>
              </a:ext>
            </a:extLst>
          </a:blip>
          <a:srcRect/>
          <a:stretch>
            <a:fillRect/>
          </a:stretch>
        </p:blipFill>
        <p:spPr bwMode="auto">
          <a:xfrm>
            <a:off x="641268" y="572983"/>
            <a:ext cx="6139542" cy="4949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2887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84329" y="549233"/>
            <a:ext cx="3932237" cy="5281551"/>
          </a:xfrm>
        </p:spPr>
        <p:txBody>
          <a:bodyPr/>
          <a:lstStyle/>
          <a:p>
            <a:endParaRPr lang="ru-RU" b="1" dirty="0" smtClean="0"/>
          </a:p>
          <a:p>
            <a:r>
              <a:rPr lang="ru-RU" sz="2000" b="1" dirty="0">
                <a:latin typeface="+mj-lt"/>
              </a:rPr>
              <a:t>Радуга для друга</a:t>
            </a:r>
            <a:endParaRPr lang="ru-RU" sz="2000" b="1" dirty="0" smtClean="0">
              <a:latin typeface="+mj-lt"/>
            </a:endParaRPr>
          </a:p>
          <a:p>
            <a:r>
              <a:rPr lang="ru-RU" b="1" dirty="0" smtClean="0"/>
              <a:t>Автор: </a:t>
            </a:r>
            <a:r>
              <a:rPr lang="ru-RU" dirty="0" smtClean="0"/>
              <a:t>Самарский М.</a:t>
            </a:r>
          </a:p>
          <a:p>
            <a:r>
              <a:rPr lang="ru-RU" b="1" dirty="0" smtClean="0"/>
              <a:t>О книге: </a:t>
            </a:r>
          </a:p>
          <a:p>
            <a:pPr algn="just"/>
            <a:r>
              <a:rPr lang="ru-RU" dirty="0"/>
              <a:t>Сашка – новый подопечный лабрадора </a:t>
            </a:r>
            <a:r>
              <a:rPr lang="ru-RU" dirty="0" err="1"/>
              <a:t>Трисона</a:t>
            </a:r>
            <a:r>
              <a:rPr lang="ru-RU" dirty="0"/>
              <a:t>. Да-да, подопечный, именно так пес называет людей, которым помогает. А помощь Сашке нужна: он потерял зрение в автокатастрофе, и теперь собака-поводырь стала его лучшим другом. Благодаря искренней любви этой умной и преданной собаки, мальчик смог снова радоваться жизни. Однако приобретенный в специальной школе навык – не нападать на людей – сыграл с псом злую шутку. Его похитили! Но верный друг не будет сидеть, сложа лапы, он будет бороться, потому что нужен Сашке! </a:t>
            </a:r>
            <a:r>
              <a:rPr lang="ru-RU" dirty="0" err="1"/>
              <a:t>Трисон</a:t>
            </a:r>
            <a:r>
              <a:rPr lang="ru-RU" dirty="0"/>
              <a:t> должен вернуться к нему.</a:t>
            </a:r>
          </a:p>
          <a:p>
            <a:endParaRPr lang="ru-RU" dirty="0"/>
          </a:p>
        </p:txBody>
      </p:sp>
      <p:pic>
        <p:nvPicPr>
          <p:cNvPr id="2" name="Рисунок 1"/>
          <p:cNvPicPr>
            <a:picLocks noChangeAspect="1"/>
          </p:cNvPicPr>
          <p:nvPr/>
        </p:nvPicPr>
        <p:blipFill>
          <a:blip r:embed="rId2"/>
          <a:stretch>
            <a:fillRect/>
          </a:stretch>
        </p:blipFill>
        <p:spPr>
          <a:xfrm>
            <a:off x="1068532" y="549233"/>
            <a:ext cx="5067300" cy="481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5491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24308" y="521213"/>
            <a:ext cx="3932237" cy="3811588"/>
          </a:xfrm>
        </p:spPr>
        <p:txBody>
          <a:bodyPr/>
          <a:lstStyle/>
          <a:p>
            <a:r>
              <a:rPr lang="ru-RU" sz="2000" b="1" dirty="0"/>
              <a:t>Через тридцать лет </a:t>
            </a:r>
          </a:p>
          <a:p>
            <a:r>
              <a:rPr lang="ru-RU" b="1" dirty="0" smtClean="0"/>
              <a:t>Автор: </a:t>
            </a:r>
            <a:r>
              <a:rPr lang="ru-RU" dirty="0" smtClean="0"/>
              <a:t>Зощенко М.М</a:t>
            </a:r>
          </a:p>
          <a:p>
            <a:r>
              <a:rPr lang="ru-RU" b="1" dirty="0" smtClean="0"/>
              <a:t>О книге: </a:t>
            </a:r>
          </a:p>
          <a:p>
            <a:pPr algn="just"/>
            <a:r>
              <a:rPr lang="ru-RU" dirty="0" smtClean="0"/>
              <a:t>Трогательная история о брате и сестре, о любви и заботе. Автор рассказывает, что важно радовать родных своим вниманием, которое дороже любых подарков</a:t>
            </a:r>
          </a:p>
          <a:p>
            <a:endParaRPr lang="ru-RU" dirty="0"/>
          </a:p>
        </p:txBody>
      </p:sp>
      <p:pic>
        <p:nvPicPr>
          <p:cNvPr id="2" name="Рисунок 1"/>
          <p:cNvPicPr>
            <a:picLocks noChangeAspect="1"/>
          </p:cNvPicPr>
          <p:nvPr/>
        </p:nvPicPr>
        <p:blipFill>
          <a:blip r:embed="rId2"/>
          <a:stretch>
            <a:fillRect/>
          </a:stretch>
        </p:blipFill>
        <p:spPr>
          <a:xfrm>
            <a:off x="1042430" y="521213"/>
            <a:ext cx="4378925" cy="5713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4002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36828" y="537357"/>
            <a:ext cx="3932237" cy="5602185"/>
          </a:xfrm>
        </p:spPr>
        <p:txBody>
          <a:bodyPr>
            <a:normAutofit lnSpcReduction="10000"/>
          </a:bodyPr>
          <a:lstStyle/>
          <a:p>
            <a:endParaRPr lang="ru-RU" b="1" dirty="0" smtClean="0"/>
          </a:p>
          <a:p>
            <a:r>
              <a:rPr lang="ru-RU" sz="2000" b="1" dirty="0">
                <a:latin typeface="+mj-lt"/>
              </a:rPr>
              <a:t>Мальчик у Христа на ёлке</a:t>
            </a:r>
          </a:p>
          <a:p>
            <a:r>
              <a:rPr lang="ru-RU" b="1" dirty="0" smtClean="0"/>
              <a:t>Автор: </a:t>
            </a:r>
            <a:r>
              <a:rPr lang="ru-RU" dirty="0"/>
              <a:t>Достоевский, Ф.М</a:t>
            </a:r>
            <a:endParaRPr lang="ru-RU" dirty="0" smtClean="0"/>
          </a:p>
          <a:p>
            <a:r>
              <a:rPr lang="ru-RU" b="1" dirty="0" smtClean="0"/>
              <a:t>О книге: </a:t>
            </a:r>
          </a:p>
          <a:p>
            <a:pPr algn="just"/>
            <a:r>
              <a:rPr lang="ru-RU" dirty="0"/>
              <a:t>Основу сюжета рассказа составил образ маленького нищего мальчика (шести лет или младше), очарованного видом новогодней ёлки за окном богатого дома, где много света, много игрушек, много вкусной еды, много нарядных и чистых детей танцуют и веселятся под звуки музыки, а он вынужден замерзать на людных петербургских улицах, голодный, брошенный на произвол судьбы своими горемычными родителями, давно не евший досыта и не видевший ничего, кроме пьянства, нищеты, грубости, разврата и равнодушия петербургских трущоб. На какой-то момент мечты мальчика о счастливом детстве сбываются, и он оказывается на новогоднем празднике среди таких же, как и он, детей, увлечённый туда неведомым тихим голосом, — он попал на «Христову ёлку».</a:t>
            </a:r>
          </a:p>
          <a:p>
            <a:pPr algn="just"/>
            <a:endParaRPr lang="ru-RU" dirty="0"/>
          </a:p>
        </p:txBody>
      </p:sp>
      <p:pic>
        <p:nvPicPr>
          <p:cNvPr id="3" name="Рисунок 2"/>
          <p:cNvPicPr>
            <a:picLocks noChangeAspect="1"/>
          </p:cNvPicPr>
          <p:nvPr/>
        </p:nvPicPr>
        <p:blipFill>
          <a:blip r:embed="rId2"/>
          <a:stretch>
            <a:fillRect/>
          </a:stretch>
        </p:blipFill>
        <p:spPr>
          <a:xfrm>
            <a:off x="1025051" y="555666"/>
            <a:ext cx="5181892" cy="4467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8833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48059" y="527328"/>
            <a:ext cx="3932237" cy="3811588"/>
          </a:xfrm>
        </p:spPr>
        <p:txBody>
          <a:bodyPr/>
          <a:lstStyle/>
          <a:p>
            <a:endParaRPr lang="ru-RU" b="1" dirty="0" smtClean="0"/>
          </a:p>
          <a:p>
            <a:r>
              <a:rPr lang="ru-RU" sz="2000" b="1" dirty="0">
                <a:latin typeface="+mj-lt"/>
              </a:rPr>
              <a:t>Та сторона, где </a:t>
            </a:r>
            <a:r>
              <a:rPr lang="ru-RU" sz="2000" b="1" dirty="0" smtClean="0">
                <a:latin typeface="+mj-lt"/>
              </a:rPr>
              <a:t>ветер.</a:t>
            </a:r>
            <a:endParaRPr lang="ru-RU" sz="2000" b="1" dirty="0">
              <a:latin typeface="+mj-lt"/>
            </a:endParaRPr>
          </a:p>
          <a:p>
            <a:r>
              <a:rPr lang="ru-RU" b="1" dirty="0" smtClean="0"/>
              <a:t>Автор: </a:t>
            </a:r>
            <a:r>
              <a:rPr lang="ru-RU" dirty="0" smtClean="0"/>
              <a:t>Крапивин В.</a:t>
            </a:r>
            <a:r>
              <a:rPr lang="ru-RU" b="1" dirty="0"/>
              <a:t> </a:t>
            </a:r>
            <a:endParaRPr lang="ru-RU" b="1" dirty="0" smtClean="0"/>
          </a:p>
          <a:p>
            <a:r>
              <a:rPr lang="ru-RU" b="1" dirty="0" smtClean="0"/>
              <a:t>О книге: </a:t>
            </a:r>
          </a:p>
          <a:p>
            <a:pPr algn="just"/>
            <a:r>
              <a:rPr lang="ru-RU" dirty="0"/>
              <a:t>Генка и Илька – друзья, которые любят запускать воздушных змеев. Однажды за этим занятием они познакомились с Владькой – слепым мальчиком. Он умеет делать и запускать воздушных змеев очень высоко, чтобы вызвать грозу. Владька верит, что гроза вернёт ему зрение. Мальчики крепко подружились.</a:t>
            </a:r>
          </a:p>
        </p:txBody>
      </p:sp>
      <p:pic>
        <p:nvPicPr>
          <p:cNvPr id="2" name="Рисунок 1"/>
          <p:cNvPicPr>
            <a:picLocks noChangeAspect="1"/>
          </p:cNvPicPr>
          <p:nvPr/>
        </p:nvPicPr>
        <p:blipFill>
          <a:blip r:embed="rId2"/>
          <a:stretch>
            <a:fillRect/>
          </a:stretch>
        </p:blipFill>
        <p:spPr>
          <a:xfrm>
            <a:off x="1070387" y="527328"/>
            <a:ext cx="4380640" cy="5814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1342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48059" y="578488"/>
            <a:ext cx="3932237" cy="3811588"/>
          </a:xfrm>
        </p:spPr>
        <p:txBody>
          <a:bodyPr>
            <a:normAutofit/>
          </a:bodyPr>
          <a:lstStyle/>
          <a:p>
            <a:endParaRPr lang="ru-RU" b="1" dirty="0" smtClean="0"/>
          </a:p>
          <a:p>
            <a:r>
              <a:rPr lang="ru-RU" sz="2000" b="1" dirty="0" smtClean="0">
                <a:latin typeface="+mj-lt"/>
              </a:rPr>
              <a:t>В классе</a:t>
            </a:r>
            <a:endParaRPr lang="ru-RU" sz="2000" b="1" dirty="0">
              <a:latin typeface="+mj-lt"/>
            </a:endParaRPr>
          </a:p>
          <a:p>
            <a:r>
              <a:rPr lang="ru-RU" b="1" dirty="0" smtClean="0"/>
              <a:t>Автор: </a:t>
            </a:r>
            <a:r>
              <a:rPr lang="ru-RU" dirty="0" smtClean="0"/>
              <a:t>Осеева В.А</a:t>
            </a:r>
            <a:endParaRPr lang="ru-RU" b="1" dirty="0" smtClean="0"/>
          </a:p>
          <a:p>
            <a:r>
              <a:rPr lang="ru-RU" b="1" dirty="0" smtClean="0"/>
              <a:t>О книге: </a:t>
            </a:r>
          </a:p>
          <a:p>
            <a:pPr algn="just"/>
            <a:r>
              <a:rPr lang="ru-RU" dirty="0" smtClean="0"/>
              <a:t>Рассказ о том, что гордость и желание выделиться могут привести к одиночеству и ухудшению отношений с окружающими. Мальчик Петя Набатов переехал в Москву и попал в очень дружный класс. Его приняли хорошо, но постепенно стремление Пети выделяться и указывать на ошибки других привело к изменению отношения…</a:t>
            </a:r>
          </a:p>
          <a:p>
            <a:endParaRPr lang="ru-RU" dirty="0"/>
          </a:p>
        </p:txBody>
      </p:sp>
      <p:pic>
        <p:nvPicPr>
          <p:cNvPr id="6" name="Рисунок 5"/>
          <p:cNvPicPr>
            <a:picLocks noChangeAspect="1"/>
          </p:cNvPicPr>
          <p:nvPr/>
        </p:nvPicPr>
        <p:blipFill>
          <a:blip r:embed="rId2"/>
          <a:stretch>
            <a:fillRect/>
          </a:stretch>
        </p:blipFill>
        <p:spPr>
          <a:xfrm>
            <a:off x="1476313" y="578488"/>
            <a:ext cx="3639278" cy="5572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0617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24952" y="505506"/>
            <a:ext cx="3932237" cy="3811588"/>
          </a:xfrm>
        </p:spPr>
        <p:txBody>
          <a:bodyPr/>
          <a:lstStyle/>
          <a:p>
            <a:endParaRPr lang="ru-RU" b="1" dirty="0" smtClean="0"/>
          </a:p>
          <a:p>
            <a:r>
              <a:rPr lang="ru-RU" sz="2000" b="1" dirty="0">
                <a:latin typeface="+mj-lt"/>
              </a:rPr>
              <a:t>Маринка</a:t>
            </a:r>
          </a:p>
          <a:p>
            <a:r>
              <a:rPr lang="ru-RU" b="1" dirty="0" smtClean="0"/>
              <a:t>Автор: </a:t>
            </a:r>
            <a:r>
              <a:rPr lang="ru-RU" dirty="0"/>
              <a:t>Артюхова Н.М.</a:t>
            </a:r>
            <a:endParaRPr lang="ru-RU" b="1" dirty="0" smtClean="0"/>
          </a:p>
          <a:p>
            <a:r>
              <a:rPr lang="ru-RU" b="1" dirty="0" smtClean="0"/>
              <a:t>О книге:</a:t>
            </a:r>
          </a:p>
          <a:p>
            <a:pPr algn="just"/>
            <a:r>
              <a:rPr lang="ru-RU" dirty="0" smtClean="0"/>
              <a:t>Однажды </a:t>
            </a:r>
            <a:r>
              <a:rPr lang="ru-RU" dirty="0"/>
              <a:t>в классе появился новенький - Морозов Саша. У него из кармана выпала маленькая шапочка розового цвета. Одноклассник Юра решил, что это кукольная шапка и стал смеяться над Сашей. Они подрались...</a:t>
            </a:r>
          </a:p>
          <a:p>
            <a:endParaRPr lang="ru-RU" b="1" dirty="0" smtClean="0"/>
          </a:p>
          <a:p>
            <a:endParaRPr lang="ru-RU" dirty="0"/>
          </a:p>
        </p:txBody>
      </p:sp>
      <p:pic>
        <p:nvPicPr>
          <p:cNvPr id="2" name="Рисунок 1"/>
          <p:cNvPicPr>
            <a:picLocks noChangeAspect="1"/>
          </p:cNvPicPr>
          <p:nvPr/>
        </p:nvPicPr>
        <p:blipFill>
          <a:blip r:embed="rId2"/>
          <a:stretch>
            <a:fillRect/>
          </a:stretch>
        </p:blipFill>
        <p:spPr>
          <a:xfrm>
            <a:off x="994867" y="505506"/>
            <a:ext cx="5187908" cy="5550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3003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37473" y="545398"/>
            <a:ext cx="3932237" cy="3811588"/>
          </a:xfrm>
        </p:spPr>
        <p:txBody>
          <a:bodyPr/>
          <a:lstStyle/>
          <a:p>
            <a:endParaRPr lang="ru-RU" b="1" dirty="0" smtClean="0"/>
          </a:p>
          <a:p>
            <a:r>
              <a:rPr lang="ru-RU" sz="2000" b="1" dirty="0">
                <a:latin typeface="+mj-lt"/>
              </a:rPr>
              <a:t>Анна, не грусти! </a:t>
            </a:r>
          </a:p>
          <a:p>
            <a:r>
              <a:rPr lang="ru-RU" b="1" dirty="0" smtClean="0"/>
              <a:t>Автор: </a:t>
            </a:r>
            <a:r>
              <a:rPr lang="ru-RU" dirty="0"/>
              <a:t>Булгаков Н.</a:t>
            </a:r>
            <a:endParaRPr lang="ru-RU" b="1" dirty="0" smtClean="0"/>
          </a:p>
          <a:p>
            <a:r>
              <a:rPr lang="ru-RU" b="1" dirty="0" smtClean="0"/>
              <a:t>О книге: </a:t>
            </a:r>
          </a:p>
          <a:p>
            <a:pPr algn="just"/>
            <a:r>
              <a:rPr lang="ru-RU" dirty="0"/>
              <a:t>Один раз зимой, когда Аня и Катя катались с горки, Катя упала и сломала ногу. Её увезли в больницу и ей там было очень грустно. </a:t>
            </a:r>
          </a:p>
          <a:p>
            <a:endParaRPr lang="ru-RU" dirty="0"/>
          </a:p>
        </p:txBody>
      </p:sp>
      <p:pic>
        <p:nvPicPr>
          <p:cNvPr id="2" name="Рисунок 1"/>
          <p:cNvPicPr>
            <a:picLocks noChangeAspect="1"/>
          </p:cNvPicPr>
          <p:nvPr/>
        </p:nvPicPr>
        <p:blipFill>
          <a:blip r:embed="rId3"/>
          <a:stretch>
            <a:fillRect/>
          </a:stretch>
        </p:blipFill>
        <p:spPr>
          <a:xfrm>
            <a:off x="1035253" y="545398"/>
            <a:ext cx="5801575" cy="5142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8655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48059" y="526083"/>
            <a:ext cx="3932237" cy="3811588"/>
          </a:xfrm>
        </p:spPr>
        <p:txBody>
          <a:bodyPr/>
          <a:lstStyle/>
          <a:p>
            <a:endParaRPr lang="ru-RU" b="1" dirty="0" smtClean="0"/>
          </a:p>
          <a:p>
            <a:r>
              <a:rPr lang="ru-RU" sz="2000" b="1" dirty="0">
                <a:latin typeface="+mj-lt"/>
              </a:rPr>
              <a:t>Дядя Павел истопник </a:t>
            </a:r>
          </a:p>
          <a:p>
            <a:r>
              <a:rPr lang="ru-RU" b="1" dirty="0" smtClean="0"/>
              <a:t>Автор: </a:t>
            </a:r>
            <a:r>
              <a:rPr lang="ru-RU" dirty="0" smtClean="0"/>
              <a:t>Драгунский В.Ю</a:t>
            </a:r>
            <a:endParaRPr lang="ru-RU" b="1" dirty="0" smtClean="0"/>
          </a:p>
          <a:p>
            <a:r>
              <a:rPr lang="ru-RU" b="1" dirty="0" smtClean="0"/>
              <a:t>О книге: </a:t>
            </a:r>
          </a:p>
          <a:p>
            <a:pPr algn="just"/>
            <a:r>
              <a:rPr lang="ru-RU" dirty="0"/>
              <a:t>Рассказ о том, что надо спокойно принимать перемены в жизни и с уважением относиться к людям всех возрастов</a:t>
            </a:r>
            <a:endParaRPr lang="ru-RU" b="1" dirty="0" smtClean="0"/>
          </a:p>
          <a:p>
            <a:endParaRPr lang="ru-RU" dirty="0"/>
          </a:p>
        </p:txBody>
      </p:sp>
      <p:pic>
        <p:nvPicPr>
          <p:cNvPr id="2" name="Рисунок 1"/>
          <p:cNvPicPr>
            <a:picLocks noChangeAspect="1"/>
          </p:cNvPicPr>
          <p:nvPr/>
        </p:nvPicPr>
        <p:blipFill>
          <a:blip r:embed="rId2"/>
          <a:stretch>
            <a:fillRect/>
          </a:stretch>
        </p:blipFill>
        <p:spPr>
          <a:xfrm>
            <a:off x="1087705" y="526083"/>
            <a:ext cx="4196814" cy="566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5221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49348" y="562840"/>
            <a:ext cx="3932237" cy="3811588"/>
          </a:xfrm>
        </p:spPr>
        <p:txBody>
          <a:bodyPr/>
          <a:lstStyle/>
          <a:p>
            <a:endParaRPr lang="ru-RU" dirty="0" smtClean="0"/>
          </a:p>
          <a:p>
            <a:r>
              <a:rPr lang="ru-RU" sz="2000" b="1" dirty="0" smtClean="0">
                <a:latin typeface="+mj-lt"/>
              </a:rPr>
              <a:t>Просто </a:t>
            </a:r>
            <a:r>
              <a:rPr lang="ru-RU" sz="2000" b="1" dirty="0">
                <a:latin typeface="+mj-lt"/>
              </a:rPr>
              <a:t>старушка </a:t>
            </a:r>
            <a:endParaRPr lang="ru-RU" sz="2000" b="1" dirty="0" smtClean="0">
              <a:latin typeface="+mj-lt"/>
            </a:endParaRPr>
          </a:p>
          <a:p>
            <a:r>
              <a:rPr lang="ru-RU" b="1" dirty="0" smtClean="0"/>
              <a:t>Автор: </a:t>
            </a:r>
            <a:r>
              <a:rPr lang="ru-RU" dirty="0"/>
              <a:t>Осеева В.А.</a:t>
            </a:r>
          </a:p>
          <a:p>
            <a:r>
              <a:rPr lang="ru-RU" b="1" dirty="0" smtClean="0"/>
              <a:t>О книге: </a:t>
            </a:r>
          </a:p>
          <a:p>
            <a:pPr algn="just"/>
            <a:r>
              <a:rPr lang="ru-RU" dirty="0" smtClean="0"/>
              <a:t>Рассказ </a:t>
            </a:r>
            <a:r>
              <a:rPr lang="ru-RU" dirty="0"/>
              <a:t>про воспитанного мальчика, который помог на улице незнакомой старушке.</a:t>
            </a:r>
          </a:p>
          <a:p>
            <a:endParaRPr lang="ru-RU" b="1" dirty="0" smtClean="0"/>
          </a:p>
          <a:p>
            <a:endParaRPr lang="ru-RU" dirty="0"/>
          </a:p>
        </p:txBody>
      </p:sp>
      <p:pic>
        <p:nvPicPr>
          <p:cNvPr id="2" name="Рисунок 1"/>
          <p:cNvPicPr>
            <a:picLocks noChangeAspect="1"/>
          </p:cNvPicPr>
          <p:nvPr/>
        </p:nvPicPr>
        <p:blipFill>
          <a:blip r:embed="rId2"/>
          <a:stretch>
            <a:fillRect/>
          </a:stretch>
        </p:blipFill>
        <p:spPr>
          <a:xfrm>
            <a:off x="1043668" y="562840"/>
            <a:ext cx="5776290" cy="4567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7901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35369" y="546007"/>
            <a:ext cx="3932237" cy="3811588"/>
          </a:xfrm>
        </p:spPr>
        <p:txBody>
          <a:bodyPr/>
          <a:lstStyle/>
          <a:p>
            <a:endParaRPr lang="ru-RU" b="1" dirty="0" smtClean="0"/>
          </a:p>
          <a:p>
            <a:r>
              <a:rPr lang="ru-RU" sz="2000" b="1" dirty="0">
                <a:latin typeface="+mj-lt"/>
              </a:rPr>
              <a:t>Обидчики</a:t>
            </a:r>
          </a:p>
          <a:p>
            <a:r>
              <a:rPr lang="ru-RU" b="1" dirty="0" smtClean="0"/>
              <a:t>Автор: </a:t>
            </a:r>
            <a:r>
              <a:rPr lang="ru-RU" dirty="0"/>
              <a:t>Осеева В.А.</a:t>
            </a:r>
            <a:endParaRPr lang="ru-RU" b="1" dirty="0" smtClean="0"/>
          </a:p>
          <a:p>
            <a:r>
              <a:rPr lang="ru-RU" b="1" dirty="0" smtClean="0"/>
              <a:t>О книге: </a:t>
            </a:r>
          </a:p>
          <a:p>
            <a:pPr algn="just"/>
            <a:r>
              <a:rPr lang="ru-RU" dirty="0"/>
              <a:t>Рассказ про мальчика Толю, который все время жаловался маме, что его обижают ребята во дворе. Однажды мама посоветовала ему самому лучше относиться к ребятам. Толя попробовал и убедился в маминой правоте.</a:t>
            </a:r>
          </a:p>
          <a:p>
            <a:endParaRPr lang="ru-RU" dirty="0"/>
          </a:p>
        </p:txBody>
      </p:sp>
      <p:pic>
        <p:nvPicPr>
          <p:cNvPr id="2" name="Рисунок 1"/>
          <p:cNvPicPr>
            <a:picLocks noChangeAspect="1"/>
          </p:cNvPicPr>
          <p:nvPr/>
        </p:nvPicPr>
        <p:blipFill>
          <a:blip r:embed="rId2"/>
          <a:stretch>
            <a:fillRect/>
          </a:stretch>
        </p:blipFill>
        <p:spPr>
          <a:xfrm>
            <a:off x="1024619" y="546007"/>
            <a:ext cx="5804124" cy="4560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080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1472</Words>
  <Application>Microsoft Office PowerPoint</Application>
  <PresentationFormat>Широкоэкранный</PresentationFormat>
  <Paragraphs>151</Paragraphs>
  <Slides>31</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Светлана</dc:creator>
  <cp:lastModifiedBy>Светлана</cp:lastModifiedBy>
  <cp:revision>25</cp:revision>
  <dcterms:created xsi:type="dcterms:W3CDTF">2025-10-01T07:53:26Z</dcterms:created>
  <dcterms:modified xsi:type="dcterms:W3CDTF">2025-10-01T16:44:07Z</dcterms:modified>
</cp:coreProperties>
</file>