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0" r:id="rId3"/>
    <p:sldId id="258" r:id="rId4"/>
    <p:sldId id="269" r:id="rId5"/>
    <p:sldId id="267" r:id="rId6"/>
    <p:sldId id="273" r:id="rId7"/>
    <p:sldId id="270" r:id="rId8"/>
    <p:sldId id="271" r:id="rId9"/>
    <p:sldId id="259" r:id="rId10"/>
    <p:sldId id="263" r:id="rId11"/>
    <p:sldId id="272" r:id="rId12"/>
    <p:sldId id="274" r:id="rId13"/>
    <p:sldId id="275" r:id="rId14"/>
    <p:sldId id="262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DBEE"/>
    <a:srgbClr val="95E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42" y="60"/>
      </p:cViewPr>
      <p:guideLst>
        <p:guide orient="horz" pos="21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ly-arrang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25479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222" b="9728"/>
          <a:stretch>
            <a:fillRect/>
          </a:stretch>
        </p:blipFill>
        <p:spPr>
          <a:xfrm>
            <a:off x="-596925" y="5674258"/>
            <a:ext cx="7458921" cy="89071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531" y="1354360"/>
            <a:ext cx="5425762" cy="5298043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85" t="78222" b="9728"/>
          <a:stretch>
            <a:fillRect/>
          </a:stretch>
        </p:blipFill>
        <p:spPr>
          <a:xfrm>
            <a:off x="10855468" y="5674258"/>
            <a:ext cx="1753945" cy="89071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" y="1570320"/>
            <a:ext cx="1099464" cy="998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5E9A76-FCA5-40BC-838D-739BD6FF358A}"/>
              </a:ext>
            </a:extLst>
          </p:cNvPr>
          <p:cNvSpPr txBox="1"/>
          <p:nvPr/>
        </p:nvSpPr>
        <p:spPr>
          <a:xfrm>
            <a:off x="2645278" y="205597"/>
            <a:ext cx="66025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ГБОУ Школа №1568</a:t>
            </a:r>
          </a:p>
          <a:p>
            <a:pPr algn="ctr"/>
            <a:r>
              <a:rPr lang="ru-RU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Дошкольное отделение №5,6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0C1033-2F6B-4DFF-BE6D-D34A16087728}"/>
              </a:ext>
            </a:extLst>
          </p:cNvPr>
          <p:cNvSpPr txBox="1"/>
          <p:nvPr/>
        </p:nvSpPr>
        <p:spPr>
          <a:xfrm>
            <a:off x="1567843" y="1585044"/>
            <a:ext cx="66025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 - творческий проект:</a:t>
            </a:r>
          </a:p>
          <a:p>
            <a:pPr algn="ctr"/>
            <a:r>
              <a:rPr lang="ru-RU" sz="2800" b="1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«Домашние животные»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62BA0A-FB08-429F-9567-DFDB5CDD6C99}"/>
              </a:ext>
            </a:extLst>
          </p:cNvPr>
          <p:cNvSpPr txBox="1"/>
          <p:nvPr/>
        </p:nvSpPr>
        <p:spPr>
          <a:xfrm>
            <a:off x="3115508" y="6469827"/>
            <a:ext cx="66025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Москва, 2024г.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B7F23-CE16-4618-B13B-E66D5750E7C2}"/>
              </a:ext>
            </a:extLst>
          </p:cNvPr>
          <p:cNvSpPr txBox="1"/>
          <p:nvPr/>
        </p:nvSpPr>
        <p:spPr>
          <a:xfrm>
            <a:off x="455934" y="3595974"/>
            <a:ext cx="66025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ГБОУ Школа №1568 Д/О №5,6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Домарева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Людмила Анатольевна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 проекта: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гр.№8 ГБОУ Школа №1568 Д/О №6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Добромыслова Ольга Анатольевна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" y="3626532"/>
            <a:ext cx="3199015" cy="32314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F06BE6-9415-4C92-B5FD-FE1107673AD5}"/>
              </a:ext>
            </a:extLst>
          </p:cNvPr>
          <p:cNvSpPr txBox="1"/>
          <p:nvPr/>
        </p:nvSpPr>
        <p:spPr>
          <a:xfrm>
            <a:off x="106481" y="245640"/>
            <a:ext cx="6098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Приложение №1</a:t>
            </a:r>
          </a:p>
          <a:p>
            <a:endParaRPr lang="ru-RU" b="1" i="1" dirty="0">
              <a:latin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</a:rPr>
              <a:t>ФКЦМ «Домашние животные»</a:t>
            </a:r>
            <a:endParaRPr lang="ru-RU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3ABCA4-9C52-42AD-9BD5-AD52631C5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028700"/>
            <a:ext cx="6790766" cy="50897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9164923" y="3846738"/>
            <a:ext cx="3027077" cy="3027077"/>
          </a:xfrm>
          <a:prstGeom prst="ellipse">
            <a:avLst/>
          </a:prstGeom>
          <a:solidFill>
            <a:srgbClr val="9EDB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115" y="3765922"/>
            <a:ext cx="2277650" cy="31887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32FE5-AF89-4457-B397-5FEAD7660C1B}"/>
              </a:ext>
            </a:extLst>
          </p:cNvPr>
          <p:cNvSpPr txBox="1"/>
          <p:nvPr/>
        </p:nvSpPr>
        <p:spPr>
          <a:xfrm>
            <a:off x="198345" y="144787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Приложение №2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36558D-25CB-4FEF-8581-890FCE7CCAE0}"/>
              </a:ext>
            </a:extLst>
          </p:cNvPr>
          <p:cNvSpPr txBox="1"/>
          <p:nvPr/>
        </p:nvSpPr>
        <p:spPr>
          <a:xfrm>
            <a:off x="149853" y="514119"/>
            <a:ext cx="9048688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Конспект открытого занятия по аппликации</a:t>
            </a:r>
            <a:endParaRPr lang="ru-RU" sz="16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Тема: «Конура для щенка»</a:t>
            </a:r>
            <a:endParaRPr lang="ru-RU" sz="16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Старший воспитатель 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ГБОУ Школа №1568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Дошкольное отделение №5,6</a:t>
            </a:r>
          </a:p>
          <a:p>
            <a:r>
              <a:rPr lang="ru-RU" sz="14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Домарева</a:t>
            </a:r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Людмила Анатольевна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№8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ГБОУ Школа №1568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Дошкольное отделение №6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Добромыслова Ольга Анатольевна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ГБОУ Школа №1568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Дошкольное отделение №6</a:t>
            </a:r>
          </a:p>
          <a:p>
            <a:r>
              <a:rPr lang="ru-RU" sz="14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Иматшоева</a:t>
            </a:r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Татьяна Александровна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умение детей составлять изображение из нескольких частей, соблюдая определенную последовательность.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Учить правильно располагать изображение на листе.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умение пользоваться клеем.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внимание, усидчивость, самостоятельность.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любовь к животным.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9164923" y="3846738"/>
            <a:ext cx="3027077" cy="3027077"/>
          </a:xfrm>
          <a:prstGeom prst="ellipse">
            <a:avLst/>
          </a:prstGeom>
          <a:solidFill>
            <a:srgbClr val="9EDB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115" y="3765922"/>
            <a:ext cx="2277650" cy="31887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E063FE-B4E2-48D3-80E4-20BD1CCB7684}"/>
              </a:ext>
            </a:extLst>
          </p:cNvPr>
          <p:cNvSpPr txBox="1"/>
          <p:nvPr/>
        </p:nvSpPr>
        <p:spPr>
          <a:xfrm>
            <a:off x="116235" y="312740"/>
            <a:ext cx="10399365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Материалы:</a:t>
            </a:r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изображение конуры и щенка, магнитная доска, лист картона, фигуры для составления изображения конуры, клей, салфетка.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Содержание НОД</a:t>
            </a:r>
            <a:endParaRPr lang="ru-RU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Дети сидят на стульчиках, на ковре. Педагог обращает их внимание на магнитную доску, где расположены изображения конуры и щенка.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Читает стихотворение: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 собаки теплый дом</a:t>
            </a:r>
            <a:endParaRPr lang="ru-RU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Хорошо собаке в нем!</a:t>
            </a:r>
            <a:endParaRPr lang="ru-RU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Вот он, в глубине двора,</a:t>
            </a:r>
            <a:endParaRPr lang="ru-RU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Дом собаки – конура!</a:t>
            </a:r>
            <a:endParaRPr lang="ru-RU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Обсуждает с детьми – для чего нужна конура, из каких частей она состоит (крыша, сама конура, вход). Проведем физкультминутку.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b="1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  <a:endParaRPr lang="ru-RU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Во дворе щенок играл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Прыгал, бегал и скакал.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 потом вздохнул и сел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Он устал и присмирел.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41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9164923" y="3846738"/>
            <a:ext cx="3027077" cy="3027077"/>
          </a:xfrm>
          <a:prstGeom prst="ellipse">
            <a:avLst/>
          </a:prstGeom>
          <a:solidFill>
            <a:srgbClr val="9EDB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115" y="3765922"/>
            <a:ext cx="2277650" cy="31887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D4934C-ACD7-4828-B0FE-BBBA7C646B7D}"/>
              </a:ext>
            </a:extLst>
          </p:cNvPr>
          <p:cNvSpPr txBox="1"/>
          <p:nvPr/>
        </p:nvSpPr>
        <p:spPr>
          <a:xfrm>
            <a:off x="116234" y="217569"/>
            <a:ext cx="9175683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 теперь, я вам предлагаю самим сделать конуру для щенка. Садимся на свои места и внимательно слушаем. Обратите внимание – на столе лежит картон желтого цвета, на него мы будем наклеивать детали конуры, а корзиночке – эти детали.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Дети за педагогом повторяют действия: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Открываем клей, крышечку кладем в корзинку.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Находим в корзинке квадрата красного цвета </a:t>
            </a:r>
            <a:r>
              <a:rPr lang="ru-RU" sz="14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(показывает)</a:t>
            </a:r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кладем на салфетку, красной стороной вниз, намазываем клеем и приклеиваем к картону.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Берем треугольник – это крыша. Также намазываем и приклеиваем наверху квадрата, посмотрите на доску, как правильно надо это сделать.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Осталась одна деталь. Как вы думаете, что это? Правильно, вход в конуру. Намазываем и приклеиваем к самой конуре, посмотрите, как я это буду делать.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Вот мы с вами и построили домик для щенка. 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Итог</a:t>
            </a:r>
            <a:endParaRPr lang="ru-RU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 задает вопросы: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Что мы сегодня делали?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Из каких частей состоит конура?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Вы все молодцы!!!</a:t>
            </a:r>
          </a:p>
          <a:p>
            <a:r>
              <a:rPr lang="ru-RU" sz="1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337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254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5A8400-0CC1-4346-90AB-D0DBE9E0AB69}"/>
              </a:ext>
            </a:extLst>
          </p:cNvPr>
          <p:cNvSpPr txBox="1"/>
          <p:nvPr/>
        </p:nvSpPr>
        <p:spPr>
          <a:xfrm>
            <a:off x="469024" y="572049"/>
            <a:ext cx="6098240" cy="76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Приложение №3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речи: «Томка»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313C06-22E8-4BC4-9B72-1ABB91CB749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4" y="1911809"/>
            <a:ext cx="4362450" cy="322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3EA511-7358-4D0D-B866-BE22AD29A34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8" r="26403" b="3577"/>
          <a:stretch/>
        </p:blipFill>
        <p:spPr bwMode="auto">
          <a:xfrm>
            <a:off x="6567264" y="1664158"/>
            <a:ext cx="4371975" cy="3724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2547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17" y="699391"/>
            <a:ext cx="3554736" cy="5180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3C6552-D442-4D0D-A3CA-C7938BE7CCEA}"/>
              </a:ext>
            </a:extLst>
          </p:cNvPr>
          <p:cNvSpPr txBox="1"/>
          <p:nvPr/>
        </p:nvSpPr>
        <p:spPr>
          <a:xfrm>
            <a:off x="5227545" y="751344"/>
            <a:ext cx="609824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Визитная карточка проекта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</a:t>
            </a:r>
            <a:endParaRPr lang="ru-RU" sz="1200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ГБОУ Школа №1568 Д/О №5,6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Домарева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Людмила Анатольевна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 проекта:</a:t>
            </a:r>
            <a:endParaRPr lang="ru-RU" sz="1200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гр.№8 ГБОУ Школа №1568 Д/О №6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Добромыслова Ольга Анатольевна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Название проекта: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«Домашние животные»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Город: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Москва, СВАО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Познавательно-творческий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Длительность: </a:t>
            </a:r>
            <a:r>
              <a:rPr lang="ru-RU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11.11.2024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– 15.11.2024г.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Возрастная группа: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младший</a:t>
            </a:r>
            <a:r>
              <a:rPr lang="ru-RU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дошкольный возраст (3-4 года)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область: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развитие, речевое развитие, художественно-эстетическое развитие.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90" y="793799"/>
            <a:ext cx="5714286" cy="5714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F9E29-4F52-40D6-B549-542C54861CDE}"/>
              </a:ext>
            </a:extLst>
          </p:cNvPr>
          <p:cNvSpPr txBox="1"/>
          <p:nvPr/>
        </p:nvSpPr>
        <p:spPr>
          <a:xfrm>
            <a:off x="469024" y="1607874"/>
            <a:ext cx="59586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Постановка проблемы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Необходимость в выполнении проекта возникла в связи с тем, что многие дети не знают название домашних животных, а также их детенышей. Этот проект нужен для расширения кругозора дошкольников, обогащения словарного запаса, художественно-эстетического развития. Данный проект может внедрить в свою работу не только педагоги нашего учреждения, а также можно выложить в социальные сети.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7" y="1128527"/>
            <a:ext cx="3950523" cy="4939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E0A01A-7A7D-4994-B8BC-B22560441F77}"/>
              </a:ext>
            </a:extLst>
          </p:cNvPr>
          <p:cNvSpPr txBox="1"/>
          <p:nvPr/>
        </p:nvSpPr>
        <p:spPr>
          <a:xfrm>
            <a:off x="5012392" y="1857979"/>
            <a:ext cx="60982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дать представление детям о домашних животных, их жилищах.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интерес.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Обогащать словарный запас.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способности.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15519" y="868181"/>
            <a:ext cx="8972364" cy="5121638"/>
          </a:xfrm>
          <a:prstGeom prst="rect">
            <a:avLst/>
          </a:prstGeom>
          <a:noFill/>
          <a:ln w="28575">
            <a:solidFill>
              <a:srgbClr val="9ED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6755907" y="1051615"/>
            <a:ext cx="5033639" cy="4678532"/>
            <a:chOff x="1198485" y="1100831"/>
            <a:chExt cx="5033639" cy="4678532"/>
          </a:xfrm>
        </p:grpSpPr>
        <p:sp>
          <p:nvSpPr>
            <p:cNvPr id="8" name="矩形 7"/>
            <p:cNvSpPr/>
            <p:nvPr/>
          </p:nvSpPr>
          <p:spPr>
            <a:xfrm>
              <a:off x="1198485" y="1100831"/>
              <a:ext cx="5033639" cy="4678532"/>
            </a:xfrm>
            <a:prstGeom prst="rect">
              <a:avLst/>
            </a:prstGeom>
            <a:solidFill>
              <a:srgbClr val="9EDBEE"/>
            </a:solidFill>
            <a:ln>
              <a:solidFill>
                <a:srgbClr val="9ED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447060" y="1305017"/>
              <a:ext cx="4572000" cy="4252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17" y="1393404"/>
            <a:ext cx="4260329" cy="39727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37B9C4-A7B6-4E32-80E5-63E59B4D41F6}"/>
              </a:ext>
            </a:extLst>
          </p:cNvPr>
          <p:cNvSpPr txBox="1"/>
          <p:nvPr/>
        </p:nvSpPr>
        <p:spPr>
          <a:xfrm>
            <a:off x="615518" y="1826172"/>
            <a:ext cx="60982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 и формы работы: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еседа, непосредственно-образовательная деятельность, чтение художественной литературы, разучивание стихов.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В ходе реализации проекта, педагоги считают, что основная масса дошкольников усвоит знания и навыки, связанные с такой темой, как «Домашние животные».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0800000">
            <a:off x="1091952" y="1484500"/>
            <a:ext cx="4411021" cy="2226587"/>
            <a:chOff x="1101240" y="3700587"/>
            <a:chExt cx="2876550" cy="2130091"/>
          </a:xfrm>
          <a:solidFill>
            <a:srgbClr val="9EDBEE"/>
          </a:solidFill>
        </p:grpSpPr>
        <p:sp>
          <p:nvSpPr>
            <p:cNvPr id="12" name="矩形 11"/>
            <p:cNvSpPr/>
            <p:nvPr/>
          </p:nvSpPr>
          <p:spPr>
            <a:xfrm>
              <a:off x="1101240" y="3992683"/>
              <a:ext cx="2876550" cy="1837995"/>
            </a:xfrm>
            <a:prstGeom prst="rect">
              <a:avLst/>
            </a:prstGeom>
            <a:grpFill/>
            <a:ln w="2857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>
              <a:off x="2382595" y="3700587"/>
              <a:ext cx="313840" cy="292097"/>
            </a:xfrm>
            <a:prstGeom prst="triangle">
              <a:avLst/>
            </a:prstGeom>
            <a:grpFill/>
            <a:ln w="2857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 rot="10800000">
            <a:off x="6582494" y="1484500"/>
            <a:ext cx="4411021" cy="2226585"/>
            <a:chOff x="1101240" y="3700587"/>
            <a:chExt cx="2876550" cy="2130089"/>
          </a:xfrm>
          <a:solidFill>
            <a:srgbClr val="9EDBEE"/>
          </a:solidFill>
        </p:grpSpPr>
        <p:sp>
          <p:nvSpPr>
            <p:cNvPr id="10" name="矩形 9"/>
            <p:cNvSpPr/>
            <p:nvPr/>
          </p:nvSpPr>
          <p:spPr>
            <a:xfrm>
              <a:off x="1101240" y="3992683"/>
              <a:ext cx="2876550" cy="1837993"/>
            </a:xfrm>
            <a:prstGeom prst="rect">
              <a:avLst/>
            </a:prstGeom>
            <a:grpFill/>
            <a:ln w="2857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2382595" y="3700587"/>
              <a:ext cx="313840" cy="292097"/>
            </a:xfrm>
            <a:prstGeom prst="triangle">
              <a:avLst/>
            </a:prstGeom>
            <a:grpFill/>
            <a:ln w="2857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93" y="4103770"/>
            <a:ext cx="2286005" cy="21549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380" y="4103770"/>
            <a:ext cx="2286005" cy="21549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B12041-F7DF-4952-9E90-2C94BAE496CD}"/>
              </a:ext>
            </a:extLst>
          </p:cNvPr>
          <p:cNvSpPr txBox="1"/>
          <p:nvPr/>
        </p:nvSpPr>
        <p:spPr>
          <a:xfrm>
            <a:off x="0" y="92183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– подготовительный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На этом этапе педагоги изучили литературу и подготовили материал для проведения непосредственно-образовательной деятельности. Был проведен опрос дошкольников, который выявил следующие показатели: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3CDD642-4871-463D-ABB9-7C3D20EDC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833280"/>
              </p:ext>
            </p:extLst>
          </p:nvPr>
        </p:nvGraphicFramePr>
        <p:xfrm>
          <a:off x="1198485" y="1685194"/>
          <a:ext cx="4229277" cy="1528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9277">
                  <a:extLst>
                    <a:ext uri="{9D8B030D-6E8A-4147-A177-3AD203B41FA5}">
                      <a16:colId xmlns:a16="http://schemas.microsoft.com/office/drawing/2014/main" val="511868993"/>
                    </a:ext>
                  </a:extLst>
                </a:gridCol>
              </a:tblGrid>
              <a:tr h="38214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+mj-lt"/>
                        </a:rPr>
                        <a:t>Что я знаю?</a:t>
                      </a:r>
                      <a:endParaRPr lang="ru-RU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1360471"/>
                  </a:ext>
                </a:extLst>
              </a:tr>
              <a:tr h="764288"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Название некоторых домашних животных</a:t>
                      </a:r>
                      <a:endParaRPr lang="ru-RU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9526647"/>
                  </a:ext>
                </a:extLst>
              </a:tr>
              <a:tr h="382143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2.   Где живут?</a:t>
                      </a:r>
                      <a:endParaRPr lang="ru-RU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9562981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FACBFFB-4685-4C20-AB34-DEFBBDA55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400943"/>
              </p:ext>
            </p:extLst>
          </p:nvPr>
        </p:nvGraphicFramePr>
        <p:xfrm>
          <a:off x="6710082" y="1685194"/>
          <a:ext cx="4128247" cy="1528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8247">
                  <a:extLst>
                    <a:ext uri="{9D8B030D-6E8A-4147-A177-3AD203B41FA5}">
                      <a16:colId xmlns:a16="http://schemas.microsoft.com/office/drawing/2014/main" val="3647483533"/>
                    </a:ext>
                  </a:extLst>
                </a:gridCol>
              </a:tblGrid>
              <a:tr h="50952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+mj-lt"/>
                        </a:rPr>
                        <a:t>Что я не знаю?</a:t>
                      </a:r>
                      <a:endParaRPr lang="ru-RU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4933678"/>
                  </a:ext>
                </a:extLst>
              </a:tr>
              <a:tr h="509525"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Название детенышей животных.</a:t>
                      </a:r>
                      <a:endParaRPr lang="ru-RU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79077"/>
                  </a:ext>
                </a:extLst>
              </a:tr>
              <a:tr h="509525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070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029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六边形 5"/>
          <p:cNvSpPr>
            <a:spLocks noChangeAspect="1"/>
          </p:cNvSpPr>
          <p:nvPr/>
        </p:nvSpPr>
        <p:spPr>
          <a:xfrm flipH="1">
            <a:off x="7261577" y="1883331"/>
            <a:ext cx="3868062" cy="3372250"/>
          </a:xfrm>
          <a:prstGeom prst="hexagon">
            <a:avLst/>
          </a:prstGeom>
          <a:noFill/>
          <a:ln w="38100">
            <a:solidFill>
              <a:srgbClr val="9EDBEE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defPPr>
              <a:defRPr lang="zh-CN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iekie jianheiti" panose="02000000000000000000" pitchFamily="2" charset="-128"/>
              <a:ea typeface="iekie jianheiti" panose="02000000000000000000" pitchFamily="2" charset="-128"/>
              <a:sym typeface="iekie jianheiti" panose="02000000000000000000" pitchFamily="2" charset="-128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23" y="1435478"/>
            <a:ext cx="3719493" cy="3631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A4D4EE-2B0D-4E93-B3B5-3C643689B951}"/>
              </a:ext>
            </a:extLst>
          </p:cNvPr>
          <p:cNvSpPr txBox="1"/>
          <p:nvPr/>
        </p:nvSpPr>
        <p:spPr>
          <a:xfrm>
            <a:off x="252133" y="138063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18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 – основной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1CB8552-29AF-42A7-B97F-011772A6C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589224"/>
              </p:ext>
            </p:extLst>
          </p:nvPr>
        </p:nvGraphicFramePr>
        <p:xfrm>
          <a:off x="213008" y="727649"/>
          <a:ext cx="6962146" cy="4915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4121">
                  <a:extLst>
                    <a:ext uri="{9D8B030D-6E8A-4147-A177-3AD203B41FA5}">
                      <a16:colId xmlns:a16="http://schemas.microsoft.com/office/drawing/2014/main" val="2239710475"/>
                    </a:ext>
                  </a:extLst>
                </a:gridCol>
                <a:gridCol w="1680883">
                  <a:extLst>
                    <a:ext uri="{9D8B030D-6E8A-4147-A177-3AD203B41FA5}">
                      <a16:colId xmlns:a16="http://schemas.microsoft.com/office/drawing/2014/main" val="2853107252"/>
                    </a:ext>
                  </a:extLst>
                </a:gridCol>
                <a:gridCol w="1546412">
                  <a:extLst>
                    <a:ext uri="{9D8B030D-6E8A-4147-A177-3AD203B41FA5}">
                      <a16:colId xmlns:a16="http://schemas.microsoft.com/office/drawing/2014/main" val="355599525"/>
                    </a:ext>
                  </a:extLst>
                </a:gridCol>
                <a:gridCol w="2710730">
                  <a:extLst>
                    <a:ext uri="{9D8B030D-6E8A-4147-A177-3AD203B41FA5}">
                      <a16:colId xmlns:a16="http://schemas.microsoft.com/office/drawing/2014/main" val="171185065"/>
                    </a:ext>
                  </a:extLst>
                </a:gridCol>
              </a:tblGrid>
              <a:tr h="2490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Дата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НОД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Название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Цель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2540881071"/>
                  </a:ext>
                </a:extLst>
              </a:tr>
              <a:tr h="987584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11.11.24г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ФЦКМ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«Домашние животные»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Дать представление детям о домашних животных и их детенышах.</a:t>
                      </a:r>
                    </a:p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(Приложение №1)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4113840742"/>
                  </a:ext>
                </a:extLst>
              </a:tr>
              <a:tr h="1245199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12.11.24г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Аппликация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«Конура для щенка»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Формировать умение детей составлять изображение из нескольких частей, соблюдая определенную последовательность.</a:t>
                      </a:r>
                    </a:p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(Приложение №2)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3228266044"/>
                  </a:ext>
                </a:extLst>
              </a:tr>
              <a:tr h="1136912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13.11.24г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Интегрированное занятие ФЭМП + ознакомление с художественной литературой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Произведение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Е.И.Чарушина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«Томка»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Учить слушать произведение и отвечать на вопросы; дать представление о «размере» детенышей.</a:t>
                      </a:r>
                    </a:p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(Приложение №3)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506080056"/>
                  </a:ext>
                </a:extLst>
              </a:tr>
              <a:tr h="498079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14.11.24г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Рисование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«Коврик для котёнка»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Учить аккуратно рисовать линии по представлению.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4210205524"/>
                  </a:ext>
                </a:extLst>
              </a:tr>
              <a:tr h="498079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15.11.24г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Конструирование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«Ферма»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Закреплять названия домашних животных.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35821002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5" y="2944098"/>
            <a:ext cx="5523979" cy="33783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71DABB-E96E-437D-9EA4-C8C218322428}"/>
              </a:ext>
            </a:extLst>
          </p:cNvPr>
          <p:cNvSpPr txBox="1"/>
          <p:nvPr/>
        </p:nvSpPr>
        <p:spPr>
          <a:xfrm>
            <a:off x="5886451" y="713618"/>
            <a:ext cx="53956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18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 – заключительный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На этом этапе было запланировано проведение открытого занятия по аппликации «Конура для щенка», которое было выложено в социальной сети ВКонтакте.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25479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222" b="9728"/>
          <a:stretch>
            <a:fillRect/>
          </a:stretch>
        </p:blipFill>
        <p:spPr>
          <a:xfrm>
            <a:off x="-596925" y="5674258"/>
            <a:ext cx="7458921" cy="89071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531" y="1354360"/>
            <a:ext cx="5425762" cy="5298043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85" t="78222" b="9728"/>
          <a:stretch>
            <a:fillRect/>
          </a:stretch>
        </p:blipFill>
        <p:spPr>
          <a:xfrm>
            <a:off x="10855468" y="5674258"/>
            <a:ext cx="1753945" cy="89071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" y="1570320"/>
            <a:ext cx="1099464" cy="9987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B08631-8433-4FEF-9FD0-3600FCDCD50E}"/>
              </a:ext>
            </a:extLst>
          </p:cNvPr>
          <p:cNvSpPr txBox="1"/>
          <p:nvPr/>
        </p:nvSpPr>
        <p:spPr>
          <a:xfrm>
            <a:off x="259491" y="3123760"/>
            <a:ext cx="54257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Оценка результатов и отчетность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В процессе работы над данным проектом, дети узнали названия домашних животных, а также их детенышей. Сформировалось представление о жилище. Данный проект способствовал обогащению словарного запаса, развитию художественно-эстетических способностей.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960</Words>
  <Application>Microsoft Office PowerPoint</Application>
  <PresentationFormat>Широкоэкранный</PresentationFormat>
  <Paragraphs>168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iekie jianheiti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刘丹</dc:creator>
  <cp:lastModifiedBy>Мария Безлепкина</cp:lastModifiedBy>
  <cp:revision>31</cp:revision>
  <dcterms:created xsi:type="dcterms:W3CDTF">2019-07-03T02:54:00Z</dcterms:created>
  <dcterms:modified xsi:type="dcterms:W3CDTF">2024-11-18T14:37:46Z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1049-12.2.0.13431</vt:lpwstr>
  </property>
  <property fmtid="{D5CDD505-2E9C-101B-9397-08002B2CF9AE}" pid="3" name="ICV">
    <vt:lpwstr>CFD82CD362C64B29B023056397032B52_11</vt:lpwstr>
  </property>
</Properties>
</file>