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9" r:id="rId2"/>
    <p:sldId id="257" r:id="rId3"/>
    <p:sldId id="262" r:id="rId4"/>
    <p:sldId id="261" r:id="rId5"/>
    <p:sldId id="276" r:id="rId6"/>
    <p:sldId id="258" r:id="rId7"/>
    <p:sldId id="260" r:id="rId8"/>
    <p:sldId id="266" r:id="rId9"/>
    <p:sldId id="267" r:id="rId10"/>
    <p:sldId id="285" r:id="rId11"/>
    <p:sldId id="263" r:id="rId12"/>
    <p:sldId id="264" r:id="rId13"/>
    <p:sldId id="286" r:id="rId14"/>
    <p:sldId id="287" r:id="rId15"/>
    <p:sldId id="288" r:id="rId16"/>
    <p:sldId id="283" r:id="rId17"/>
    <p:sldId id="289"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7" autoAdjust="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30.01.2022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869806" y="1889149"/>
            <a:ext cx="5274194"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b="1" dirty="0" smtClean="0">
                <a:solidFill>
                  <a:srgbClr val="7030A0"/>
                </a:solidFill>
                <a:effectLst>
                  <a:outerShdw blurRad="38100" dist="38100" dir="2700000" algn="tl">
                    <a:srgbClr val="000000">
                      <a:alpha val="43137"/>
                    </a:srgbClr>
                  </a:outerShdw>
                </a:effectLst>
                <a:latin typeface="Candara"/>
              </a:rPr>
              <a:t>Консультация </a:t>
            </a:r>
            <a:r>
              <a:rPr lang="ru-RU" sz="2400" b="1" dirty="0">
                <a:solidFill>
                  <a:srgbClr val="7030A0"/>
                </a:solidFill>
                <a:effectLst>
                  <a:outerShdw blurRad="38100" dist="38100" dir="2700000" algn="tl">
                    <a:srgbClr val="000000">
                      <a:alpha val="43137"/>
                    </a:srgbClr>
                  </a:outerShdw>
                </a:effectLst>
                <a:latin typeface="Candara"/>
              </a:rPr>
              <a:t>для педагогов </a:t>
            </a:r>
            <a:r>
              <a:rPr lang="ru-RU" sz="2400" b="1" dirty="0" smtClean="0">
                <a:solidFill>
                  <a:srgbClr val="7030A0"/>
                </a:solidFill>
                <a:effectLst>
                  <a:outerShdw blurRad="38100" dist="38100" dir="2700000" algn="tl">
                    <a:srgbClr val="000000">
                      <a:alpha val="43137"/>
                    </a:srgbClr>
                  </a:outerShdw>
                </a:effectLst>
                <a:latin typeface="Candara"/>
              </a:rPr>
              <a:t>на тему:</a:t>
            </a:r>
          </a:p>
          <a:p>
            <a:pPr lvl="0" algn="ctr"/>
            <a:r>
              <a:rPr lang="ru-RU" sz="2400" b="1" dirty="0" smtClean="0">
                <a:solidFill>
                  <a:srgbClr val="7030A0"/>
                </a:solidFill>
                <a:effectLst>
                  <a:outerShdw blurRad="38100" dist="38100" dir="2700000" algn="tl">
                    <a:srgbClr val="000000">
                      <a:alpha val="43137"/>
                    </a:srgbClr>
                  </a:outerShdw>
                </a:effectLst>
                <a:latin typeface="Candara"/>
              </a:rPr>
              <a:t> </a:t>
            </a:r>
            <a:r>
              <a:rPr lang="ru-RU" sz="2800" b="1" i="1" dirty="0">
                <a:solidFill>
                  <a:srgbClr val="7030A0"/>
                </a:solidFill>
                <a:effectLst>
                  <a:outerShdw blurRad="38100" dist="38100" dir="2700000" algn="tl">
                    <a:srgbClr val="000000">
                      <a:alpha val="43137"/>
                    </a:srgbClr>
                  </a:outerShdw>
                </a:effectLst>
                <a:latin typeface="Candara"/>
              </a:rPr>
              <a:t>«Использование стандартного и нестандартного оборудования для развития мелкой моторики у детей старшего дошкольного возраста с нарушением речи»</a:t>
            </a:r>
            <a:r>
              <a:rPr lang="en-US" sz="2800" b="1" i="1" dirty="0" smtClean="0">
                <a:solidFill>
                  <a:srgbClr val="7030A0"/>
                </a:solidFill>
                <a:effectLst>
                  <a:outerShdw blurRad="38100" dist="38100" dir="2700000" algn="tl">
                    <a:srgbClr val="000000">
                      <a:alpha val="43137"/>
                    </a:srgbClr>
                  </a:outerShdw>
                </a:effectLst>
                <a:latin typeface="Candara"/>
              </a:rPr>
              <a:t>.</a:t>
            </a:r>
            <a:endParaRPr lang="ru-RU" sz="2800" b="1" i="1" dirty="0">
              <a:solidFill>
                <a:srgbClr val="7030A0"/>
              </a:solidFill>
              <a:effectLst>
                <a:outerShdw blurRad="38100" dist="38100" dir="2700000" algn="tl">
                  <a:srgbClr val="000000">
                    <a:alpha val="43137"/>
                  </a:srgbClr>
                </a:outerShdw>
              </a:effectLst>
              <a:latin typeface="Candara"/>
            </a:endParaRPr>
          </a:p>
        </p:txBody>
      </p:sp>
      <p:sp>
        <p:nvSpPr>
          <p:cNvPr id="8" name="Прямоугольник 7"/>
          <p:cNvSpPr/>
          <p:nvPr/>
        </p:nvSpPr>
        <p:spPr>
          <a:xfrm>
            <a:off x="1979712" y="1"/>
            <a:ext cx="5904656" cy="923330"/>
          </a:xfrm>
          <a:prstGeom prst="rect">
            <a:avLst/>
          </a:prstGeom>
        </p:spPr>
        <p:txBody>
          <a:bodyPr wrap="square">
            <a:spAutoFit/>
          </a:bodyPr>
          <a:lstStyle/>
          <a:p>
            <a:pPr algn="ctr"/>
            <a:r>
              <a:rPr lang="ru-RU" b="1" dirty="0" smtClean="0">
                <a:solidFill>
                  <a:srgbClr val="CC3399"/>
                </a:solidFill>
              </a:rPr>
              <a:t>   </a:t>
            </a:r>
            <a:r>
              <a:rPr lang="ru-RU" b="1" dirty="0" smtClean="0">
                <a:solidFill>
                  <a:schemeClr val="accent6">
                    <a:lumMod val="50000"/>
                  </a:schemeClr>
                </a:solidFill>
              </a:rPr>
              <a:t>муниципальное  бюджетное  дошкольное образовательное  учреждение  детский  сад №47</a:t>
            </a:r>
            <a:r>
              <a:rPr lang="ru-RU" b="1" dirty="0" smtClean="0">
                <a:solidFill>
                  <a:srgbClr val="CC3399"/>
                </a:solidFill>
              </a:rPr>
              <a:t/>
            </a:r>
            <a:br>
              <a:rPr lang="ru-RU" b="1" dirty="0" smtClean="0">
                <a:solidFill>
                  <a:srgbClr val="CC3399"/>
                </a:solidFill>
              </a:rPr>
            </a:br>
            <a:endParaRPr lang="ru-RU" dirty="0"/>
          </a:p>
        </p:txBody>
      </p:sp>
      <p:sp>
        <p:nvSpPr>
          <p:cNvPr id="9" name="Прямоугольник 8"/>
          <p:cNvSpPr/>
          <p:nvPr/>
        </p:nvSpPr>
        <p:spPr>
          <a:xfrm>
            <a:off x="5442859" y="5572140"/>
            <a:ext cx="3433312" cy="646331"/>
          </a:xfrm>
          <a:prstGeom prst="rect">
            <a:avLst/>
          </a:prstGeom>
        </p:spPr>
        <p:txBody>
          <a:bodyPr wrap="none">
            <a:spAutoFit/>
          </a:bodyPr>
          <a:lstStyle/>
          <a:p>
            <a:r>
              <a:rPr lang="ru-RU" b="1" i="1" dirty="0" smtClean="0">
                <a:solidFill>
                  <a:srgbClr val="00B050"/>
                </a:solidFill>
                <a:latin typeface="Times New Roman" panose="02020603050405020304" pitchFamily="18" charset="0"/>
                <a:cs typeface="Times New Roman" panose="02020603050405020304" pitchFamily="18" charset="0"/>
              </a:rPr>
              <a:t>Подготовила:  И.В. Бородулина</a:t>
            </a:r>
          </a:p>
          <a:p>
            <a:r>
              <a:rPr lang="ru-RU" b="1" i="1" dirty="0" smtClean="0">
                <a:solidFill>
                  <a:srgbClr val="00B050"/>
                </a:solidFill>
                <a:latin typeface="Times New Roman" panose="02020603050405020304" pitchFamily="18" charset="0"/>
                <a:cs typeface="Times New Roman" panose="02020603050405020304" pitchFamily="18" charset="0"/>
              </a:rPr>
              <a:t>учитель-логопед</a:t>
            </a:r>
            <a:endParaRPr lang="ru-RU" b="1" i="1" dirty="0">
              <a:latin typeface="Times New Roman" panose="02020603050405020304" pitchFamily="18" charset="0"/>
              <a:cs typeface="Times New Roman" panose="02020603050405020304" pitchFamily="18" charset="0"/>
            </a:endParaRPr>
          </a:p>
        </p:txBody>
      </p:sp>
      <p:pic>
        <p:nvPicPr>
          <p:cNvPr id="6" name="Picture 2" descr="C:\Users\USER\Desktop\пинцет Монтессор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75532"/>
            <a:ext cx="3340841" cy="3963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fontScale="90000"/>
          </a:bodyPr>
          <a:lstStyle/>
          <a:p>
            <a:r>
              <a:rPr lang="ru-RU" sz="5400" dirty="0" smtClean="0"/>
              <a:t>Нестандартное </a:t>
            </a:r>
            <a:r>
              <a:rPr lang="ru-RU" sz="5400" dirty="0"/>
              <a:t>оборудование</a:t>
            </a:r>
            <a:endParaRPr lang="ru-RU" dirty="0"/>
          </a:p>
        </p:txBody>
      </p:sp>
      <p:sp>
        <p:nvSpPr>
          <p:cNvPr id="3" name="Объект 2"/>
          <p:cNvSpPr>
            <a:spLocks noGrp="1"/>
          </p:cNvSpPr>
          <p:nvPr>
            <p:ph idx="1"/>
          </p:nvPr>
        </p:nvSpPr>
        <p:spPr>
          <a:xfrm>
            <a:off x="457200" y="2636912"/>
            <a:ext cx="8229600" cy="3687688"/>
          </a:xfrm>
        </p:spPr>
        <p:txBody>
          <a:bodyPr>
            <a:noAutofit/>
          </a:bodyPr>
          <a:lstStyle/>
          <a:p>
            <a:pPr>
              <a:buFont typeface="Wingdings" panose="05000000000000000000" pitchFamily="2" charset="2"/>
              <a:buChar char="Ø"/>
            </a:pPr>
            <a:r>
              <a:rPr lang="ru-RU" sz="1800" dirty="0" smtClean="0">
                <a:solidFill>
                  <a:schemeClr val="accent3">
                    <a:lumMod val="50000"/>
                  </a:schemeClr>
                </a:solidFill>
                <a:latin typeface="Times New Roman" panose="02020603050405020304" pitchFamily="18" charset="0"/>
                <a:cs typeface="Times New Roman" panose="02020603050405020304" pitchFamily="18" charset="0"/>
              </a:rPr>
              <a:t>Игры </a:t>
            </a:r>
            <a:r>
              <a:rPr lang="ru-RU" sz="1800" dirty="0">
                <a:solidFill>
                  <a:schemeClr val="accent3">
                    <a:lumMod val="50000"/>
                  </a:schemeClr>
                </a:solidFill>
                <a:latin typeface="Times New Roman" panose="02020603050405020304" pitchFamily="18" charset="0"/>
                <a:cs typeface="Times New Roman" panose="02020603050405020304" pitchFamily="18" charset="0"/>
              </a:rPr>
              <a:t>с нестандартным оборудованием очень увлекательны: они способствуют развитию творческой активности, мышления, внимания, памяти, речи, мелких мышц рук. </a:t>
            </a:r>
            <a:endParaRPr lang="ru-RU" sz="1800" dirty="0" smtClean="0">
              <a:solidFill>
                <a:schemeClr val="accent3">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800" dirty="0" smtClean="0">
                <a:solidFill>
                  <a:schemeClr val="accent3">
                    <a:lumMod val="50000"/>
                  </a:schemeClr>
                </a:solidFill>
                <a:latin typeface="Times New Roman" panose="02020603050405020304" pitchFamily="18" charset="0"/>
                <a:cs typeface="Times New Roman" panose="02020603050405020304" pitchFamily="18" charset="0"/>
              </a:rPr>
              <a:t>Вырабатывается </a:t>
            </a:r>
            <a:r>
              <a:rPr lang="ru-RU" sz="1800" dirty="0">
                <a:solidFill>
                  <a:schemeClr val="accent3">
                    <a:lumMod val="50000"/>
                  </a:schemeClr>
                </a:solidFill>
                <a:latin typeface="Times New Roman" panose="02020603050405020304" pitchFamily="18" charset="0"/>
                <a:cs typeface="Times New Roman" panose="02020603050405020304" pitchFamily="18" charset="0"/>
              </a:rPr>
              <a:t>ловкость, умение управлять своими движениями, концентрировать внимание на одном виде действия. Кисти рук детей становятся более подвижными и гибкими, что помогает будущим школьникам успешно овладеть навыками письма. </a:t>
            </a:r>
            <a:endParaRPr lang="ru-RU" sz="1800" dirty="0" smtClean="0">
              <a:solidFill>
                <a:schemeClr val="accent3">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800" dirty="0" smtClean="0">
                <a:solidFill>
                  <a:schemeClr val="accent3">
                    <a:lumMod val="50000"/>
                  </a:schemeClr>
                </a:solidFill>
                <a:latin typeface="Times New Roman" panose="02020603050405020304" pitchFamily="18" charset="0"/>
                <a:cs typeface="Times New Roman" panose="02020603050405020304" pitchFamily="18" charset="0"/>
              </a:rPr>
              <a:t>Так </a:t>
            </a:r>
            <a:r>
              <a:rPr lang="ru-RU" sz="1800" dirty="0">
                <a:solidFill>
                  <a:schemeClr val="accent3">
                    <a:lumMod val="50000"/>
                  </a:schemeClr>
                </a:solidFill>
                <a:latin typeface="Times New Roman" panose="02020603050405020304" pitchFamily="18" charset="0"/>
                <a:cs typeface="Times New Roman" panose="02020603050405020304" pitchFamily="18" charset="0"/>
              </a:rPr>
              <a:t>же одним из важных моментов данных пособий является развитие сенсорных особенностей у детей - это развитие восприятия и формирование представлений о внешних свойствах предметов: их форме, цвете, величине, положении в пространстве. </a:t>
            </a:r>
            <a:endParaRPr lang="ru-RU" sz="1800" dirty="0" smtClean="0">
              <a:solidFill>
                <a:schemeClr val="accent3">
                  <a:lumMod val="5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800" dirty="0" smtClean="0">
                <a:solidFill>
                  <a:schemeClr val="accent3">
                    <a:lumMod val="50000"/>
                  </a:schemeClr>
                </a:solidFill>
                <a:latin typeface="Times New Roman" panose="02020603050405020304" pitchFamily="18" charset="0"/>
                <a:cs typeface="Times New Roman" panose="02020603050405020304" pitchFamily="18" charset="0"/>
              </a:rPr>
              <a:t>Такие</a:t>
            </a:r>
            <a:r>
              <a:rPr lang="ru-RU" sz="1800" dirty="0">
                <a:solidFill>
                  <a:schemeClr val="accent3">
                    <a:lumMod val="50000"/>
                  </a:schemeClr>
                </a:solidFill>
                <a:latin typeface="Times New Roman" panose="02020603050405020304" pitchFamily="18" charset="0"/>
                <a:cs typeface="Times New Roman" panose="02020603050405020304" pitchFamily="18" charset="0"/>
              </a:rPr>
              <a:t> игры способствуют созданию положительного эмоционального фона, воспитывают усидчивость, формируют положительную мотивацию на занятии.</a:t>
            </a:r>
          </a:p>
        </p:txBody>
      </p:sp>
      <p:sp>
        <p:nvSpPr>
          <p:cNvPr id="4" name="Скругленный прямоугольник 3"/>
          <p:cNvSpPr/>
          <p:nvPr/>
        </p:nvSpPr>
        <p:spPr>
          <a:xfrm>
            <a:off x="755576" y="1628800"/>
            <a:ext cx="7776864" cy="86409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a:solidFill>
                  <a:schemeClr val="accent1">
                    <a:lumMod val="75000"/>
                  </a:schemeClr>
                </a:solidFill>
                <a:latin typeface="Times New Roman" panose="02020603050405020304" pitchFamily="18" charset="0"/>
                <a:cs typeface="Times New Roman" panose="02020603050405020304" pitchFamily="18" charset="0"/>
              </a:rPr>
              <a:t>В целях развития и поддержания интереса к играм по развитию тонких движений рук </a:t>
            </a:r>
            <a:r>
              <a:rPr lang="ru-RU" b="1" i="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b="1" i="1" dirty="0" err="1" smtClean="0">
                <a:solidFill>
                  <a:schemeClr val="accent1">
                    <a:lumMod val="75000"/>
                  </a:schemeClr>
                </a:solidFill>
                <a:latin typeface="Times New Roman" panose="02020603050405020304" pitchFamily="18" charset="0"/>
                <a:cs typeface="Times New Roman" panose="02020603050405020304" pitchFamily="18" charset="0"/>
              </a:rPr>
              <a:t>использзуется</a:t>
            </a:r>
            <a:r>
              <a:rPr lang="ru-RU" b="1" i="1" dirty="0" smtClean="0">
                <a:solidFill>
                  <a:schemeClr val="accent1">
                    <a:lumMod val="75000"/>
                  </a:schemeClr>
                </a:solidFill>
                <a:latin typeface="Times New Roman" panose="02020603050405020304" pitchFamily="18" charset="0"/>
                <a:cs typeface="Times New Roman" panose="02020603050405020304" pitchFamily="18" charset="0"/>
              </a:rPr>
              <a:t> нестандартное   </a:t>
            </a:r>
            <a:r>
              <a:rPr lang="ru-RU" b="1" i="1" dirty="0">
                <a:solidFill>
                  <a:schemeClr val="accent1">
                    <a:lumMod val="75000"/>
                  </a:schemeClr>
                </a:solidFill>
                <a:latin typeface="Times New Roman" panose="02020603050405020304" pitchFamily="18" charset="0"/>
                <a:cs typeface="Times New Roman" panose="02020603050405020304" pitchFamily="18" charset="0"/>
              </a:rPr>
              <a:t>оборудование, </a:t>
            </a:r>
            <a:r>
              <a:rPr lang="ru-RU" b="1" i="1" dirty="0" smtClean="0">
                <a:solidFill>
                  <a:schemeClr val="accent1">
                    <a:lumMod val="75000"/>
                  </a:schemeClr>
                </a:solidFill>
                <a:latin typeface="Times New Roman" panose="02020603050405020304" pitchFamily="18" charset="0"/>
                <a:cs typeface="Times New Roman" panose="02020603050405020304" pitchFamily="18" charset="0"/>
              </a:rPr>
              <a:t>. </a:t>
            </a:r>
            <a:endParaRPr lang="ru-RU"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511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260648"/>
            <a:ext cx="6768752" cy="1938992"/>
          </a:xfrm>
          <a:prstGeom prst="rect">
            <a:avLst/>
          </a:prstGeom>
        </p:spPr>
        <p:txBody>
          <a:bodyPr wrap="square">
            <a:spAutoFit/>
          </a:bodyPr>
          <a:lstStyle/>
          <a:p>
            <a:pPr lvl="0" algn="ctr">
              <a:spcBef>
                <a:spcPts val="2400"/>
              </a:spcBef>
            </a:pPr>
            <a:r>
              <a:rPr lang="ru-RU" sz="3200" b="1" dirty="0">
                <a:solidFill>
                  <a:srgbClr val="7030A0"/>
                </a:solidFill>
                <a:latin typeface="Times New Roman" panose="02020603050405020304" pitchFamily="18" charset="0"/>
                <a:cs typeface="Times New Roman" panose="02020603050405020304" pitchFamily="18" charset="0"/>
              </a:rPr>
              <a:t> </a:t>
            </a:r>
            <a:r>
              <a:rPr lang="ru-RU" sz="3200" b="1" dirty="0" smtClean="0">
                <a:solidFill>
                  <a:srgbClr val="7030A0"/>
                </a:solidFill>
                <a:latin typeface="Times New Roman" panose="02020603050405020304" pitchFamily="18" charset="0"/>
                <a:cs typeface="Times New Roman" panose="02020603050405020304" pitchFamily="18" charset="0"/>
              </a:rPr>
              <a:t>Нестандартное оборудование</a:t>
            </a:r>
          </a:p>
          <a:p>
            <a:pPr lvl="0">
              <a:spcBef>
                <a:spcPts val="2400"/>
              </a:spcBef>
            </a:pPr>
            <a:endParaRPr lang="ru-RU" sz="2400" b="1" dirty="0">
              <a:solidFill>
                <a:srgbClr val="00B050"/>
              </a:solidFill>
              <a:latin typeface="Candara"/>
            </a:endParaRPr>
          </a:p>
          <a:p>
            <a:pPr lvl="0">
              <a:spcBef>
                <a:spcPts val="2400"/>
              </a:spcBef>
            </a:pPr>
            <a:r>
              <a:rPr lang="ru-RU" sz="2400" b="1" dirty="0">
                <a:solidFill>
                  <a:srgbClr val="00B050"/>
                </a:solidFill>
                <a:latin typeface="Candara"/>
              </a:rPr>
              <a:t> </a:t>
            </a:r>
            <a:endParaRPr lang="ru-RU" sz="2000" b="1" dirty="0">
              <a:solidFill>
                <a:srgbClr val="134D19"/>
              </a:solidFill>
              <a:latin typeface="Candara"/>
            </a:endParaRPr>
          </a:p>
        </p:txBody>
      </p:sp>
      <p:pic>
        <p:nvPicPr>
          <p:cNvPr id="4101" name="Picture 5" descr="C:\Users\USER\Desktop\оборудование\IMG_20201125_080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1486737"/>
            <a:ext cx="3012843"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USER\Desktop\оборудование\IMG_20201125_0801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086304"/>
            <a:ext cx="2315749" cy="202155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USER\Desktop\оборудование\IMG_20201125_0803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1988840"/>
            <a:ext cx="2831585" cy="21236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USER\Desktop\оборудование\IMG_20201125_0821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4643754"/>
            <a:ext cx="2952328" cy="202560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1560" y="1340768"/>
            <a:ext cx="2520280" cy="3600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Умные кубики</a:t>
            </a:r>
            <a:endParaRPr lang="ru-RU" dirty="0"/>
          </a:p>
        </p:txBody>
      </p:sp>
      <p:sp>
        <p:nvSpPr>
          <p:cNvPr id="7" name="Прямоугольник 6"/>
          <p:cNvSpPr/>
          <p:nvPr/>
        </p:nvSpPr>
        <p:spPr>
          <a:xfrm>
            <a:off x="3131840" y="1844824"/>
            <a:ext cx="2304256" cy="288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Гироскопы</a:t>
            </a:r>
            <a:endParaRPr lang="ru-RU" dirty="0"/>
          </a:p>
        </p:txBody>
      </p:sp>
      <p:sp>
        <p:nvSpPr>
          <p:cNvPr id="8" name="Прямоугольник 7"/>
          <p:cNvSpPr/>
          <p:nvPr/>
        </p:nvSpPr>
        <p:spPr>
          <a:xfrm>
            <a:off x="611560" y="3933056"/>
            <a:ext cx="1728192" cy="3600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Эспандеры</a:t>
            </a:r>
            <a:endParaRPr lang="ru-RU" dirty="0"/>
          </a:p>
        </p:txBody>
      </p:sp>
      <p:sp>
        <p:nvSpPr>
          <p:cNvPr id="9" name="Прямоугольник 8"/>
          <p:cNvSpPr/>
          <p:nvPr/>
        </p:nvSpPr>
        <p:spPr>
          <a:xfrm>
            <a:off x="2713442" y="4346340"/>
            <a:ext cx="2088232" cy="2974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Волчки</a:t>
            </a:r>
            <a:endParaRPr lang="ru-RU" dirty="0"/>
          </a:p>
        </p:txBody>
      </p:sp>
      <p:sp>
        <p:nvSpPr>
          <p:cNvPr id="10" name="Скругленный прямоугольник 9"/>
          <p:cNvSpPr/>
          <p:nvPr/>
        </p:nvSpPr>
        <p:spPr>
          <a:xfrm>
            <a:off x="5940152" y="1212471"/>
            <a:ext cx="2304256" cy="48833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Цель:</a:t>
            </a:r>
            <a:endParaRPr lang="ru-R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5796136" y="2348880"/>
            <a:ext cx="3347864" cy="352839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dirty="0" smtClean="0"/>
              <a:t>Развитие тактильных ощущений</a:t>
            </a:r>
          </a:p>
          <a:p>
            <a:pPr marL="285750" indent="-285750">
              <a:buFont typeface="Wingdings" panose="05000000000000000000" pitchFamily="2" charset="2"/>
              <a:buChar char="v"/>
            </a:pPr>
            <a:r>
              <a:rPr lang="ru-RU" dirty="0" smtClean="0"/>
              <a:t>Развитие точных движений пальцев рук</a:t>
            </a:r>
          </a:p>
          <a:p>
            <a:pPr marL="285750" indent="-285750">
              <a:buFont typeface="Wingdings" panose="05000000000000000000" pitchFamily="2" charset="2"/>
              <a:buChar char="v"/>
            </a:pPr>
            <a:r>
              <a:rPr lang="ru-RU" dirty="0" smtClean="0"/>
              <a:t>Развитие сгибательной функции кисти руки</a:t>
            </a:r>
          </a:p>
          <a:p>
            <a:pPr marL="285750" indent="-285750">
              <a:buFont typeface="Wingdings" panose="05000000000000000000" pitchFamily="2" charset="2"/>
              <a:buChar char="v"/>
            </a:pPr>
            <a:r>
              <a:rPr lang="ru-RU" dirty="0" smtClean="0"/>
              <a:t>Развитие дифференциальных  движений пальцев руки</a:t>
            </a:r>
            <a:endParaRPr lang="ru-RU"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оборудование\IMG_20201125_0958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350" y="1484784"/>
            <a:ext cx="268829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оборудование\IMG_20201125_0955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631963"/>
            <a:ext cx="210623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оборудование\IMG_20201125_0831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484783"/>
            <a:ext cx="2664296" cy="199822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esktop\оборудование\IMG_20201125_1009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85" y="4077072"/>
            <a:ext cx="1998222" cy="26642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esktop\оборудование\IMG_20201125_1015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5896" y="3964031"/>
            <a:ext cx="210623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USER\Desktop\оборудование\IMG_20201125_10471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1184" y="4581128"/>
            <a:ext cx="2661296" cy="19959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 двумя скругленными противолежащими углами 1"/>
          <p:cNvSpPr/>
          <p:nvPr/>
        </p:nvSpPr>
        <p:spPr>
          <a:xfrm>
            <a:off x="251520" y="1052736"/>
            <a:ext cx="2240087" cy="648072"/>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Пинцеты  «Ручка»</a:t>
            </a:r>
          </a:p>
          <a:p>
            <a:pPr algn="ctr"/>
            <a:r>
              <a:rPr lang="ru-RU" dirty="0" smtClean="0">
                <a:solidFill>
                  <a:srgbClr val="7030A0"/>
                </a:solidFill>
              </a:rPr>
              <a:t>«</a:t>
            </a:r>
            <a:r>
              <a:rPr lang="ru-RU" dirty="0" err="1" smtClean="0">
                <a:solidFill>
                  <a:srgbClr val="7030A0"/>
                </a:solidFill>
              </a:rPr>
              <a:t>Бамбошки</a:t>
            </a:r>
            <a:r>
              <a:rPr lang="ru-RU" dirty="0" smtClean="0">
                <a:solidFill>
                  <a:srgbClr val="7030A0"/>
                </a:solidFill>
              </a:rPr>
              <a:t>»</a:t>
            </a:r>
            <a:endParaRPr lang="ru-RU" dirty="0">
              <a:solidFill>
                <a:srgbClr val="7030A0"/>
              </a:solidFill>
            </a:endParaRPr>
          </a:p>
        </p:txBody>
      </p:sp>
      <p:sp>
        <p:nvSpPr>
          <p:cNvPr id="3" name="Прямоугольник с двумя скругленными противолежащими углами 2"/>
          <p:cNvSpPr/>
          <p:nvPr/>
        </p:nvSpPr>
        <p:spPr>
          <a:xfrm>
            <a:off x="3527884" y="349568"/>
            <a:ext cx="2178242" cy="564789"/>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Тренажёры «</a:t>
            </a:r>
            <a:r>
              <a:rPr lang="ru-RU" dirty="0" err="1" smtClean="0">
                <a:solidFill>
                  <a:srgbClr val="7030A0"/>
                </a:solidFill>
              </a:rPr>
              <a:t>Топыши</a:t>
            </a:r>
            <a:r>
              <a:rPr lang="ru-RU" dirty="0" smtClean="0">
                <a:solidFill>
                  <a:srgbClr val="7030A0"/>
                </a:solidFill>
              </a:rPr>
              <a:t>»</a:t>
            </a:r>
            <a:endParaRPr lang="ru-RU" dirty="0">
              <a:solidFill>
                <a:srgbClr val="7030A0"/>
              </a:solidFill>
            </a:endParaRPr>
          </a:p>
        </p:txBody>
      </p:sp>
      <p:sp>
        <p:nvSpPr>
          <p:cNvPr id="4" name="Прямоугольник с двумя скругленными противолежащими углами 3"/>
          <p:cNvSpPr/>
          <p:nvPr/>
        </p:nvSpPr>
        <p:spPr>
          <a:xfrm>
            <a:off x="6530022" y="980727"/>
            <a:ext cx="2016224" cy="504056"/>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«Балансиры»</a:t>
            </a:r>
            <a:endParaRPr lang="ru-RU" dirty="0">
              <a:solidFill>
                <a:srgbClr val="7030A0"/>
              </a:solidFill>
            </a:endParaRPr>
          </a:p>
        </p:txBody>
      </p:sp>
      <p:sp>
        <p:nvSpPr>
          <p:cNvPr id="5" name="Прямоугольник с двумя скругленными противолежащими углами 4"/>
          <p:cNvSpPr/>
          <p:nvPr/>
        </p:nvSpPr>
        <p:spPr>
          <a:xfrm>
            <a:off x="493385" y="3567987"/>
            <a:ext cx="1998222" cy="792088"/>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«Рыбалка», Шариковые удочки</a:t>
            </a:r>
            <a:endParaRPr lang="ru-RU" dirty="0">
              <a:solidFill>
                <a:srgbClr val="7030A0"/>
              </a:solidFill>
            </a:endParaRPr>
          </a:p>
        </p:txBody>
      </p:sp>
      <p:sp>
        <p:nvSpPr>
          <p:cNvPr id="6" name="Прямоугольник с двумя скругленными противолежащими углами 5"/>
          <p:cNvSpPr/>
          <p:nvPr/>
        </p:nvSpPr>
        <p:spPr>
          <a:xfrm>
            <a:off x="3563888" y="3567987"/>
            <a:ext cx="2204344" cy="509085"/>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«Тактильный короб»</a:t>
            </a:r>
            <a:endParaRPr lang="ru-RU" dirty="0">
              <a:solidFill>
                <a:srgbClr val="7030A0"/>
              </a:solidFill>
            </a:endParaRPr>
          </a:p>
        </p:txBody>
      </p:sp>
      <p:sp>
        <p:nvSpPr>
          <p:cNvPr id="7" name="Прямоугольник с двумя скругленными противолежащими углами 6"/>
          <p:cNvSpPr/>
          <p:nvPr/>
        </p:nvSpPr>
        <p:spPr>
          <a:xfrm>
            <a:off x="6228184" y="3938588"/>
            <a:ext cx="2692753" cy="642540"/>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a:t>
            </a:r>
            <a:r>
              <a:rPr lang="ru-RU" dirty="0" err="1" smtClean="0">
                <a:solidFill>
                  <a:srgbClr val="7030A0"/>
                </a:solidFill>
              </a:rPr>
              <a:t>Сортёры</a:t>
            </a:r>
            <a:r>
              <a:rPr lang="ru-RU" dirty="0" smtClean="0">
                <a:solidFill>
                  <a:srgbClr val="7030A0"/>
                </a:solidFill>
              </a:rPr>
              <a:t>»</a:t>
            </a:r>
            <a:endParaRPr lang="ru-RU" dirty="0">
              <a:solidFill>
                <a:srgbClr val="7030A0"/>
              </a:solidFill>
            </a:endParaRP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Речевое сопровождение к пальчиковым играм</a:t>
            </a:r>
            <a:endParaRPr lang="ru-RU" dirty="0"/>
          </a:p>
        </p:txBody>
      </p:sp>
      <p:pic>
        <p:nvPicPr>
          <p:cNvPr id="6146" name="Picture 2" descr="C:\Users\USER\Desktop\оборудование\IMG_20201125_1051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60848"/>
            <a:ext cx="4368485"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4788024" y="2924944"/>
            <a:ext cx="3816424" cy="20162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i="1" dirty="0" smtClean="0">
                <a:solidFill>
                  <a:schemeClr val="accent1">
                    <a:lumMod val="50000"/>
                  </a:schemeClr>
                </a:solidFill>
                <a:latin typeface="Times New Roman" panose="02020603050405020304" pitchFamily="18" charset="0"/>
                <a:cs typeface="Times New Roman" panose="02020603050405020304" pitchFamily="18" charset="0"/>
              </a:rPr>
              <a:t>Гладила </a:t>
            </a:r>
            <a:r>
              <a:rPr lang="ru-RU" sz="2400" b="1" i="1" dirty="0">
                <a:solidFill>
                  <a:schemeClr val="accent1">
                    <a:lumMod val="50000"/>
                  </a:schemeClr>
                </a:solidFill>
                <a:latin typeface="Times New Roman" panose="02020603050405020304" pitchFamily="18" charset="0"/>
                <a:cs typeface="Times New Roman" panose="02020603050405020304" pitchFamily="18" charset="0"/>
              </a:rPr>
              <a:t>мама-ежиха ежат:</a:t>
            </a:r>
          </a:p>
          <a:p>
            <a:r>
              <a:rPr lang="ru-RU" sz="2400" b="1" i="1" dirty="0">
                <a:solidFill>
                  <a:schemeClr val="accent1">
                    <a:lumMod val="50000"/>
                  </a:schemeClr>
                </a:solidFill>
                <a:latin typeface="Times New Roman" panose="02020603050405020304" pitchFamily="18" charset="0"/>
                <a:cs typeface="Times New Roman" panose="02020603050405020304" pitchFamily="18" charset="0"/>
              </a:rPr>
              <a:t>«Что за пригожие детки лежат!»</a:t>
            </a:r>
          </a:p>
          <a:p>
            <a:r>
              <a:rPr lang="ru-RU" b="1" i="1" dirty="0"/>
              <a:t> </a:t>
            </a:r>
            <a:endParaRPr lang="ru-RU" dirty="0"/>
          </a:p>
        </p:txBody>
      </p:sp>
    </p:spTree>
    <p:extLst>
      <p:ext uri="{BB962C8B-B14F-4D97-AF65-F5344CB8AC3E}">
        <p14:creationId xmlns:p14="http://schemas.microsoft.com/office/powerpoint/2010/main" val="1776440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052736"/>
            <a:ext cx="5328592" cy="2232248"/>
          </a:xfrm>
        </p:spPr>
        <p:txBody>
          <a:bodyPr>
            <a:normAutofit lnSpcReduction="10000"/>
          </a:bodyPr>
          <a:lstStyle/>
          <a:p>
            <a:pPr marL="0" indent="0">
              <a:buNone/>
            </a:pPr>
            <a:r>
              <a:rPr lang="ru-RU" b="1" dirty="0">
                <a:solidFill>
                  <a:schemeClr val="accent1">
                    <a:lumMod val="50000"/>
                  </a:schemeClr>
                </a:solidFill>
              </a:rPr>
              <a:t>Клювов длиннее                     </a:t>
            </a:r>
          </a:p>
          <a:p>
            <a:pPr marL="0" indent="0">
              <a:buNone/>
            </a:pPr>
            <a:r>
              <a:rPr lang="ru-RU" b="1" dirty="0">
                <a:solidFill>
                  <a:schemeClr val="accent1">
                    <a:lumMod val="50000"/>
                  </a:schemeClr>
                </a:solidFill>
              </a:rPr>
              <a:t>Не видывал я,</a:t>
            </a:r>
          </a:p>
          <a:p>
            <a:pPr marL="0" indent="0">
              <a:buNone/>
            </a:pPr>
            <a:r>
              <a:rPr lang="ru-RU" b="1" dirty="0">
                <a:solidFill>
                  <a:schemeClr val="accent1">
                    <a:lumMod val="50000"/>
                  </a:schemeClr>
                </a:solidFill>
              </a:rPr>
              <a:t>Чем клювы у </a:t>
            </a:r>
            <a:r>
              <a:rPr lang="ru-RU" b="1" dirty="0" smtClean="0">
                <a:solidFill>
                  <a:schemeClr val="accent1">
                    <a:lumMod val="50000"/>
                  </a:schemeClr>
                </a:solidFill>
              </a:rPr>
              <a:t>аиста</a:t>
            </a:r>
            <a:endParaRPr lang="ru-RU" b="1" dirty="0">
              <a:solidFill>
                <a:schemeClr val="accent1">
                  <a:lumMod val="50000"/>
                </a:schemeClr>
              </a:solidFill>
            </a:endParaRPr>
          </a:p>
          <a:p>
            <a:pPr marL="0" indent="0">
              <a:buNone/>
            </a:pPr>
            <a:r>
              <a:rPr lang="ru-RU" b="1" dirty="0">
                <a:solidFill>
                  <a:schemeClr val="accent1">
                    <a:lumMod val="50000"/>
                  </a:schemeClr>
                </a:solidFill>
              </a:rPr>
              <a:t>И журавля!</a:t>
            </a:r>
          </a:p>
          <a:p>
            <a:pPr marL="0" indent="0">
              <a:buNone/>
            </a:pPr>
            <a:r>
              <a:rPr lang="ru-RU" b="1" dirty="0">
                <a:solidFill>
                  <a:schemeClr val="accent1">
                    <a:lumMod val="50000"/>
                  </a:schemeClr>
                </a:solidFill>
              </a:rPr>
              <a:t>            </a:t>
            </a:r>
            <a:r>
              <a:rPr lang="ru-RU" b="1" i="1" dirty="0">
                <a:solidFill>
                  <a:schemeClr val="accent1">
                    <a:lumMod val="50000"/>
                  </a:schemeClr>
                </a:solidFill>
              </a:rPr>
              <a:t>О. </a:t>
            </a:r>
            <a:r>
              <a:rPr lang="ru-RU" b="1" i="1" dirty="0" err="1">
                <a:solidFill>
                  <a:schemeClr val="accent1">
                    <a:lumMod val="50000"/>
                  </a:schemeClr>
                </a:solidFill>
              </a:rPr>
              <a:t>Крупенчук</a:t>
            </a:r>
            <a:endParaRPr lang="ru-RU" b="1" dirty="0">
              <a:solidFill>
                <a:schemeClr val="accent1">
                  <a:lumMod val="50000"/>
                </a:schemeClr>
              </a:solidFill>
            </a:endParaRPr>
          </a:p>
        </p:txBody>
      </p:sp>
      <p:pic>
        <p:nvPicPr>
          <p:cNvPr id="7170" name="Picture 2" descr="C:\Users\USER\Desktop\оборудование\IMG_20201125_1027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836712"/>
            <a:ext cx="4176464" cy="556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4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8104" y="1988840"/>
            <a:ext cx="3178696" cy="1959496"/>
          </a:xfrm>
        </p:spPr>
        <p:txBody>
          <a:bodyPr>
            <a:normAutofit fontScale="77500" lnSpcReduction="20000"/>
          </a:bodyPr>
          <a:lstStyle/>
          <a:p>
            <a:pPr marL="0" indent="0">
              <a:buNone/>
            </a:pPr>
            <a:r>
              <a:rPr lang="ru-RU" b="1" i="1" dirty="0">
                <a:solidFill>
                  <a:schemeClr val="accent1">
                    <a:lumMod val="50000"/>
                  </a:schemeClr>
                </a:solidFill>
                <a:latin typeface="Times New Roman" panose="02020603050405020304" pitchFamily="18" charset="0"/>
                <a:cs typeface="Times New Roman" panose="02020603050405020304" pitchFamily="18" charset="0"/>
              </a:rPr>
              <a:t>Сжать кольцо поможет нам                      </a:t>
            </a:r>
            <a:endParaRPr lang="ru-RU" b="1" i="1" dirty="0" smtClean="0">
              <a:solidFill>
                <a:schemeClr val="accent1">
                  <a:lumMod val="50000"/>
                </a:schemeClr>
              </a:solidFill>
              <a:latin typeface="Times New Roman" panose="02020603050405020304" pitchFamily="18" charset="0"/>
              <a:cs typeface="Times New Roman" panose="02020603050405020304" pitchFamily="18" charset="0"/>
            </a:endParaRPr>
          </a:p>
          <a:p>
            <a:pPr marL="0" indent="0">
              <a:buNone/>
            </a:pPr>
            <a:r>
              <a:rPr lang="ru-RU" b="1" i="1" dirty="0" smtClean="0">
                <a:solidFill>
                  <a:schemeClr val="accent1">
                    <a:lumMod val="50000"/>
                  </a:schemeClr>
                </a:solidFill>
                <a:latin typeface="Times New Roman" panose="02020603050405020304" pitchFamily="18" charset="0"/>
                <a:cs typeface="Times New Roman" panose="02020603050405020304" pitchFamily="18" charset="0"/>
              </a:rPr>
              <a:t>Сила </a:t>
            </a:r>
            <a:r>
              <a:rPr lang="ru-RU" b="1" i="1" dirty="0">
                <a:solidFill>
                  <a:schemeClr val="accent1">
                    <a:lumMod val="50000"/>
                  </a:schemeClr>
                </a:solidFill>
                <a:latin typeface="Times New Roman" panose="02020603050405020304" pitchFamily="18" charset="0"/>
                <a:cs typeface="Times New Roman" panose="02020603050405020304" pitchFamily="18" charset="0"/>
              </a:rPr>
              <a:t>с волей пополам. </a:t>
            </a:r>
            <a:r>
              <a:rPr lang="ru-RU" b="1" i="1" dirty="0"/>
              <a:t>   </a:t>
            </a:r>
            <a:r>
              <a:rPr lang="ru-RU" b="1" dirty="0"/>
              <a:t>      </a:t>
            </a:r>
            <a:r>
              <a:rPr lang="ru-RU" dirty="0"/>
              <a:t>             </a:t>
            </a:r>
            <a:r>
              <a:rPr lang="ru-RU" dirty="0" smtClean="0"/>
              <a:t>Станут пальчики сильней а головушка умней.</a:t>
            </a:r>
            <a:r>
              <a:rPr lang="ru-RU" dirty="0"/>
              <a:t>        </a:t>
            </a:r>
          </a:p>
        </p:txBody>
      </p:sp>
      <p:pic>
        <p:nvPicPr>
          <p:cNvPr id="8194" name="Picture 2" descr="C:\Users\USER\Desktop\оборудование\IMG_20201125_105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38858"/>
            <a:ext cx="4689363" cy="390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843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оборудование\IMG_20201125_1023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52736"/>
            <a:ext cx="297633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USER\Desktop\оборудование\IMG_20201125_1026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052736"/>
            <a:ext cx="3048339" cy="228625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esktop\оборудование\IMG_20201125_1004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1700808"/>
            <a:ext cx="2376264"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с двумя скругленными противолежащими углами 3"/>
          <p:cNvSpPr/>
          <p:nvPr/>
        </p:nvSpPr>
        <p:spPr>
          <a:xfrm>
            <a:off x="2771800" y="4867137"/>
            <a:ext cx="3672408" cy="576064"/>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latin typeface="Times New Roman" panose="02020603050405020304" pitchFamily="18" charset="0"/>
                <a:cs typeface="Times New Roman" panose="02020603050405020304" pitchFamily="18" charset="0"/>
              </a:rPr>
              <a:t>Зёрнышки все что хозяйка давала</a:t>
            </a:r>
          </a:p>
          <a:p>
            <a:pPr algn="ctr"/>
            <a:r>
              <a:rPr lang="ru-RU" dirty="0" smtClean="0">
                <a:solidFill>
                  <a:schemeClr val="accent1">
                    <a:lumMod val="50000"/>
                  </a:schemeClr>
                </a:solidFill>
                <a:latin typeface="Times New Roman" panose="02020603050405020304" pitchFamily="18" charset="0"/>
                <a:cs typeface="Times New Roman" panose="02020603050405020304" pitchFamily="18" charset="0"/>
              </a:rPr>
              <a:t>Курочка все по штучке склевала</a:t>
            </a:r>
            <a:endParaRPr lang="ru-RU"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противолежащими углами 4"/>
          <p:cNvSpPr/>
          <p:nvPr/>
        </p:nvSpPr>
        <p:spPr>
          <a:xfrm>
            <a:off x="467544" y="3284984"/>
            <a:ext cx="2592288" cy="792088"/>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latin typeface="Times New Roman" panose="02020603050405020304" pitchFamily="18" charset="0"/>
                <a:cs typeface="Times New Roman" panose="02020603050405020304" pitchFamily="18" charset="0"/>
              </a:rPr>
              <a:t>Тренажёр «Волшебные </a:t>
            </a:r>
            <a:r>
              <a:rPr lang="ru-RU" dirty="0" err="1" smtClean="0">
                <a:solidFill>
                  <a:schemeClr val="accent1">
                    <a:lumMod val="50000"/>
                  </a:schemeClr>
                </a:solidFill>
                <a:latin typeface="Times New Roman" panose="02020603050405020304" pitchFamily="18" charset="0"/>
                <a:cs typeface="Times New Roman" panose="02020603050405020304" pitchFamily="18" charset="0"/>
              </a:rPr>
              <a:t>резиночки</a:t>
            </a:r>
            <a:r>
              <a:rPr lang="ru-RU" dirty="0" smtClean="0">
                <a:solidFill>
                  <a:schemeClr val="accent1">
                    <a:lumMod val="50000"/>
                  </a:schemeClr>
                </a:solidFill>
                <a:latin typeface="Times New Roman" panose="02020603050405020304" pitchFamily="18" charset="0"/>
                <a:cs typeface="Times New Roman" panose="02020603050405020304" pitchFamily="18" charset="0"/>
              </a:rPr>
              <a:t>»</a:t>
            </a:r>
            <a:endParaRPr lang="ru-RU"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5976155" y="3338990"/>
            <a:ext cx="2544283" cy="504056"/>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«Пляшущие  человечки»</a:t>
            </a:r>
            <a:endParaRPr lang="ru-RU" dirty="0"/>
          </a:p>
        </p:txBody>
      </p:sp>
    </p:spTree>
    <p:extLst>
      <p:ext uri="{BB962C8B-B14F-4D97-AF65-F5344CB8AC3E}">
        <p14:creationId xmlns:p14="http://schemas.microsoft.com/office/powerpoint/2010/main" val="1510793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548680"/>
            <a:ext cx="4762872" cy="636680"/>
          </a:xfrm>
        </p:spPr>
        <p:txBody>
          <a:bodyPr>
            <a:normAutofit/>
          </a:bodyPr>
          <a:lstStyle/>
          <a:p>
            <a:pPr algn="ctr"/>
            <a:r>
              <a:rPr lang="ru-RU" sz="2800" dirty="0" smtClean="0">
                <a:latin typeface="Times New Roman" panose="02020603050405020304" pitchFamily="18" charset="0"/>
                <a:cs typeface="Times New Roman" panose="02020603050405020304" pitchFamily="18" charset="0"/>
              </a:rPr>
              <a:t>ЛИТЕРАТУРА</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340768"/>
            <a:ext cx="8229600" cy="4983832"/>
          </a:xfrm>
        </p:spPr>
        <p:txBody>
          <a:bodyPr>
            <a:normAutofit fontScale="92500" lnSpcReduction="20000"/>
          </a:bodyPr>
          <a:lstStyle/>
          <a:p>
            <a:pPr>
              <a:buFont typeface="Wingdings" panose="05000000000000000000" pitchFamily="2" charset="2"/>
              <a:buChar char="§"/>
            </a:pPr>
            <a:r>
              <a:rPr lang="ru-RU" dirty="0">
                <a:solidFill>
                  <a:srgbClr val="7030A0"/>
                </a:solidFill>
                <a:latin typeface="Times New Roman" panose="02020603050405020304" pitchFamily="18" charset="0"/>
                <a:cs typeface="Times New Roman" panose="02020603050405020304" pitchFamily="18" charset="0"/>
              </a:rPr>
              <a:t>1.Коноваленко, В.В. Артикуляционная и пальчиковая гимнастика [Текст]: Комплекс упражнений / В.В. Коноваленко, С.В. Коноваленко. - М.: ООО «Гном-пресс», 2000. - 18с. </a:t>
            </a:r>
          </a:p>
          <a:p>
            <a:pPr>
              <a:buFont typeface="Wingdings" panose="05000000000000000000" pitchFamily="2" charset="2"/>
              <a:buChar char="§"/>
            </a:pPr>
            <a:r>
              <a:rPr lang="ru-RU" dirty="0">
                <a:solidFill>
                  <a:srgbClr val="7030A0"/>
                </a:solidFill>
                <a:latin typeface="Times New Roman" panose="02020603050405020304" pitchFamily="18" charset="0"/>
                <a:cs typeface="Times New Roman" panose="02020603050405020304" pitchFamily="18" charset="0"/>
              </a:rPr>
              <a:t>2.Прищепа, С. Мелкая моторика в психофизическом развитии детей [Текст] / С. Прищепа, Н. Попкова, Т. Коняхина // Дошкольное воспитание. – 2005. - №1. - С. 60-64. </a:t>
            </a:r>
          </a:p>
          <a:p>
            <a:pPr>
              <a:buFont typeface="Wingdings" panose="05000000000000000000" pitchFamily="2" charset="2"/>
              <a:buChar char="§"/>
            </a:pPr>
            <a:r>
              <a:rPr lang="ru-RU" dirty="0">
                <a:solidFill>
                  <a:srgbClr val="7030A0"/>
                </a:solidFill>
                <a:latin typeface="Times New Roman" panose="02020603050405020304" pitchFamily="18" charset="0"/>
                <a:cs typeface="Times New Roman" panose="02020603050405020304" pitchFamily="18" charset="0"/>
              </a:rPr>
              <a:t>3.Соколова, Ю.А. Игры с пальчиками [Текст] / </a:t>
            </a:r>
            <a:r>
              <a:rPr lang="ru-RU" dirty="0" err="1">
                <a:solidFill>
                  <a:srgbClr val="7030A0"/>
                </a:solidFill>
                <a:latin typeface="Times New Roman" panose="02020603050405020304" pitchFamily="18" charset="0"/>
                <a:cs typeface="Times New Roman" panose="02020603050405020304" pitchFamily="18" charset="0"/>
              </a:rPr>
              <a:t>Ю.А.Соколова</a:t>
            </a:r>
            <a:r>
              <a:rPr lang="ru-RU" dirty="0">
                <a:solidFill>
                  <a:srgbClr val="7030A0"/>
                </a:solidFill>
                <a:latin typeface="Times New Roman" panose="02020603050405020304" pitchFamily="18" charset="0"/>
                <a:cs typeface="Times New Roman" panose="02020603050405020304" pitchFamily="18" charset="0"/>
              </a:rPr>
              <a:t>. – М.: 2004.-</a:t>
            </a:r>
          </a:p>
          <a:p>
            <a:pPr>
              <a:buFont typeface="Wingdings" panose="05000000000000000000" pitchFamily="2" charset="2"/>
              <a:buChar char="§"/>
            </a:pPr>
            <a:r>
              <a:rPr lang="ru-RU" dirty="0">
                <a:solidFill>
                  <a:srgbClr val="7030A0"/>
                </a:solidFill>
                <a:latin typeface="Times New Roman" panose="02020603050405020304" pitchFamily="18" charset="0"/>
                <a:cs typeface="Times New Roman" panose="02020603050405020304" pitchFamily="18" charset="0"/>
              </a:rPr>
              <a:t>20с.  </a:t>
            </a:r>
          </a:p>
          <a:p>
            <a:pPr>
              <a:buFont typeface="Wingdings" panose="05000000000000000000" pitchFamily="2" charset="2"/>
              <a:buChar char="§"/>
            </a:pPr>
            <a:r>
              <a:rPr lang="ru-RU" dirty="0">
                <a:solidFill>
                  <a:srgbClr val="7030A0"/>
                </a:solidFill>
                <a:latin typeface="Times New Roman" panose="02020603050405020304" pitchFamily="18" charset="0"/>
                <a:cs typeface="Times New Roman" panose="02020603050405020304" pitchFamily="18" charset="0"/>
              </a:rPr>
              <a:t>4.Цвынтарный, В.В. Играем пальчиками и развиваем речь [Текст] / В.В. </a:t>
            </a:r>
          </a:p>
          <a:p>
            <a:pPr>
              <a:buFont typeface="Wingdings" panose="05000000000000000000" pitchFamily="2" charset="2"/>
              <a:buChar char="§"/>
            </a:pPr>
            <a:r>
              <a:rPr lang="ru-RU" dirty="0" err="1">
                <a:solidFill>
                  <a:srgbClr val="7030A0"/>
                </a:solidFill>
                <a:latin typeface="Times New Roman" panose="02020603050405020304" pitchFamily="18" charset="0"/>
                <a:cs typeface="Times New Roman" panose="02020603050405020304" pitchFamily="18" charset="0"/>
              </a:rPr>
              <a:t>Цвынтарный</a:t>
            </a:r>
            <a:r>
              <a:rPr lang="ru-RU" dirty="0">
                <a:solidFill>
                  <a:srgbClr val="7030A0"/>
                </a:solidFill>
                <a:latin typeface="Times New Roman" panose="02020603050405020304" pitchFamily="18" charset="0"/>
                <a:cs typeface="Times New Roman" panose="02020603050405020304" pitchFamily="18" charset="0"/>
              </a:rPr>
              <a:t>. – Нижний Новгород: Флокс, 1995. – 230с.  </a:t>
            </a:r>
          </a:p>
          <a:p>
            <a:endParaRPr lang="ru-RU" dirty="0"/>
          </a:p>
        </p:txBody>
      </p:sp>
    </p:spTree>
    <p:extLst>
      <p:ext uri="{BB962C8B-B14F-4D97-AF65-F5344CB8AC3E}">
        <p14:creationId xmlns:p14="http://schemas.microsoft.com/office/powerpoint/2010/main" val="1627502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2708920"/>
            <a:ext cx="9144000" cy="1754326"/>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42" name="Picture 2" descr="https://plast-gazeta.ru/wp-content/uploads/2019/06/fotolia_86914500_subscription_monthly_m-1024x6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5" y="0"/>
            <a:ext cx="9465568" cy="684656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85326" y="2967335"/>
            <a:ext cx="93146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76805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354885" y="1055622"/>
            <a:ext cx="4608512" cy="4524315"/>
          </a:xfrm>
          <a:prstGeom prst="rect">
            <a:avLst/>
          </a:prstGeom>
        </p:spPr>
        <p:txBody>
          <a:bodyPr wrap="square">
            <a:spAutoFit/>
          </a:bodyPr>
          <a:lstStyle/>
          <a:p>
            <a:pPr algn="r"/>
            <a:endParaRPr lang="ru-RU" sz="3200" dirty="0" smtClean="0">
              <a:solidFill>
                <a:schemeClr val="accent5">
                  <a:lumMod val="75000"/>
                </a:schemeClr>
              </a:solidFill>
            </a:endParaRPr>
          </a:p>
          <a:p>
            <a:pPr algn="r"/>
            <a:r>
              <a:rPr lang="ru-RU" sz="3200" b="1" dirty="0" smtClean="0">
                <a:solidFill>
                  <a:schemeClr val="accent2">
                    <a:lumMod val="50000"/>
                  </a:schemeClr>
                </a:solidFill>
              </a:rPr>
              <a:t>«</a:t>
            </a:r>
            <a:r>
              <a:rPr lang="ru-RU" sz="3200" b="1" i="1" dirty="0" smtClean="0">
                <a:solidFill>
                  <a:schemeClr val="accent2">
                    <a:lumMod val="50000"/>
                  </a:schemeClr>
                </a:solidFill>
                <a:latin typeface="Candara"/>
                <a:ea typeface="+mj-ea"/>
                <a:cs typeface="+mj-cs"/>
              </a:rPr>
              <a:t>Если </a:t>
            </a:r>
            <a:r>
              <a:rPr lang="ru-RU" sz="3200" b="1" i="1" dirty="0">
                <a:solidFill>
                  <a:schemeClr val="accent2">
                    <a:lumMod val="50000"/>
                  </a:schemeClr>
                </a:solidFill>
                <a:latin typeface="Candara"/>
                <a:ea typeface="+mj-ea"/>
                <a:cs typeface="+mj-cs"/>
              </a:rPr>
              <a:t>руки неумелы,</a:t>
            </a:r>
            <a:r>
              <a:rPr lang="ru-RU" sz="3200" b="1" dirty="0">
                <a:solidFill>
                  <a:schemeClr val="accent2">
                    <a:lumMod val="50000"/>
                  </a:schemeClr>
                </a:solidFill>
                <a:latin typeface="Candara"/>
                <a:ea typeface="+mj-ea"/>
                <a:cs typeface="+mj-cs"/>
              </a:rPr>
              <a:t> </a:t>
            </a:r>
            <a:br>
              <a:rPr lang="ru-RU" sz="3200" b="1" dirty="0">
                <a:solidFill>
                  <a:schemeClr val="accent2">
                    <a:lumMod val="50000"/>
                  </a:schemeClr>
                </a:solidFill>
                <a:latin typeface="Candara"/>
                <a:ea typeface="+mj-ea"/>
                <a:cs typeface="+mj-cs"/>
              </a:rPr>
            </a:br>
            <a:r>
              <a:rPr lang="ru-RU" sz="3200" b="1" i="1" dirty="0">
                <a:solidFill>
                  <a:schemeClr val="accent2">
                    <a:lumMod val="50000"/>
                  </a:schemeClr>
                </a:solidFill>
                <a:latin typeface="Candara"/>
                <a:ea typeface="+mj-ea"/>
                <a:cs typeface="+mj-cs"/>
              </a:rPr>
              <a:t>Если пальчики несмелы, </a:t>
            </a:r>
            <a:r>
              <a:rPr lang="ru-RU" sz="3200" b="1" dirty="0">
                <a:solidFill>
                  <a:schemeClr val="accent2">
                    <a:lumMod val="50000"/>
                  </a:schemeClr>
                </a:solidFill>
                <a:latin typeface="Candara"/>
                <a:ea typeface="+mj-ea"/>
                <a:cs typeface="+mj-cs"/>
              </a:rPr>
              <a:t/>
            </a:r>
            <a:br>
              <a:rPr lang="ru-RU" sz="3200" b="1" dirty="0">
                <a:solidFill>
                  <a:schemeClr val="accent2">
                    <a:lumMod val="50000"/>
                  </a:schemeClr>
                </a:solidFill>
                <a:latin typeface="Candara"/>
                <a:ea typeface="+mj-ea"/>
                <a:cs typeface="+mj-cs"/>
              </a:rPr>
            </a:br>
            <a:r>
              <a:rPr lang="ru-RU" sz="3200" b="1" i="1" dirty="0">
                <a:solidFill>
                  <a:schemeClr val="accent2">
                    <a:lumMod val="50000"/>
                  </a:schemeClr>
                </a:solidFill>
                <a:latin typeface="Candara"/>
                <a:ea typeface="+mj-ea"/>
                <a:cs typeface="+mj-cs"/>
              </a:rPr>
              <a:t>Трудно ручку удержать, </a:t>
            </a:r>
            <a:r>
              <a:rPr lang="ru-RU" sz="3200" b="1" dirty="0">
                <a:solidFill>
                  <a:schemeClr val="accent2">
                    <a:lumMod val="50000"/>
                  </a:schemeClr>
                </a:solidFill>
                <a:latin typeface="Candara"/>
                <a:ea typeface="+mj-ea"/>
                <a:cs typeface="+mj-cs"/>
              </a:rPr>
              <a:t/>
            </a:r>
            <a:br>
              <a:rPr lang="ru-RU" sz="3200" b="1" dirty="0">
                <a:solidFill>
                  <a:schemeClr val="accent2">
                    <a:lumMod val="50000"/>
                  </a:schemeClr>
                </a:solidFill>
                <a:latin typeface="Candara"/>
                <a:ea typeface="+mj-ea"/>
                <a:cs typeface="+mj-cs"/>
              </a:rPr>
            </a:br>
            <a:r>
              <a:rPr lang="ru-RU" sz="3200" b="1" i="1" dirty="0">
                <a:solidFill>
                  <a:schemeClr val="accent2">
                    <a:lumMod val="50000"/>
                  </a:schemeClr>
                </a:solidFill>
                <a:latin typeface="Candara"/>
                <a:ea typeface="+mj-ea"/>
                <a:cs typeface="+mj-cs"/>
              </a:rPr>
              <a:t>Буквы ровно написать </a:t>
            </a:r>
            <a:r>
              <a:rPr lang="ru-RU" sz="3200" b="1" dirty="0">
                <a:solidFill>
                  <a:schemeClr val="accent2">
                    <a:lumMod val="50000"/>
                  </a:schemeClr>
                </a:solidFill>
                <a:latin typeface="Candara"/>
                <a:ea typeface="+mj-ea"/>
                <a:cs typeface="+mj-cs"/>
              </a:rPr>
              <a:t/>
            </a:r>
            <a:br>
              <a:rPr lang="ru-RU" sz="3200" b="1" dirty="0">
                <a:solidFill>
                  <a:schemeClr val="accent2">
                    <a:lumMod val="50000"/>
                  </a:schemeClr>
                </a:solidFill>
                <a:latin typeface="Candara"/>
                <a:ea typeface="+mj-ea"/>
                <a:cs typeface="+mj-cs"/>
              </a:rPr>
            </a:br>
            <a:r>
              <a:rPr lang="ru-RU" sz="3200" b="1" i="1" dirty="0">
                <a:solidFill>
                  <a:schemeClr val="accent2">
                    <a:lumMod val="50000"/>
                  </a:schemeClr>
                </a:solidFill>
                <a:latin typeface="Candara"/>
                <a:ea typeface="+mj-ea"/>
                <a:cs typeface="+mj-cs"/>
              </a:rPr>
              <a:t>Не удержишь карандаш – </a:t>
            </a:r>
            <a:r>
              <a:rPr lang="ru-RU" sz="3200" b="1" dirty="0">
                <a:solidFill>
                  <a:schemeClr val="accent2">
                    <a:lumMod val="50000"/>
                  </a:schemeClr>
                </a:solidFill>
                <a:latin typeface="Candara"/>
                <a:ea typeface="+mj-ea"/>
                <a:cs typeface="+mj-cs"/>
              </a:rPr>
              <a:t/>
            </a:r>
            <a:br>
              <a:rPr lang="ru-RU" sz="3200" b="1" dirty="0">
                <a:solidFill>
                  <a:schemeClr val="accent2">
                    <a:lumMod val="50000"/>
                  </a:schemeClr>
                </a:solidFill>
                <a:latin typeface="Candara"/>
                <a:ea typeface="+mj-ea"/>
                <a:cs typeface="+mj-cs"/>
              </a:rPr>
            </a:br>
            <a:r>
              <a:rPr lang="ru-RU" sz="3200" b="1" i="1" dirty="0">
                <a:solidFill>
                  <a:schemeClr val="accent2">
                    <a:lumMod val="50000"/>
                  </a:schemeClr>
                </a:solidFill>
                <a:latin typeface="Candara"/>
                <a:ea typeface="+mj-ea"/>
                <a:cs typeface="+mj-cs"/>
              </a:rPr>
              <a:t>Не получится </a:t>
            </a:r>
            <a:r>
              <a:rPr lang="ru-RU" sz="3200" b="1" i="1" dirty="0" smtClean="0">
                <a:solidFill>
                  <a:schemeClr val="accent2">
                    <a:lumMod val="50000"/>
                  </a:schemeClr>
                </a:solidFill>
                <a:latin typeface="Candara"/>
                <a:ea typeface="+mj-ea"/>
                <a:cs typeface="+mj-cs"/>
              </a:rPr>
              <a:t>пейзаж.</a:t>
            </a:r>
            <a:r>
              <a:rPr lang="ru-RU" sz="3200" b="1" dirty="0">
                <a:solidFill>
                  <a:schemeClr val="accent2">
                    <a:lumMod val="50000"/>
                  </a:schemeClr>
                </a:solidFill>
              </a:rPr>
              <a:t> »</a:t>
            </a:r>
          </a:p>
          <a:p>
            <a:pPr algn="r"/>
            <a:r>
              <a:rPr lang="ru-RU" sz="3200" b="1" i="1" dirty="0" smtClean="0">
                <a:solidFill>
                  <a:schemeClr val="accent2">
                    <a:lumMod val="50000"/>
                  </a:schemeClr>
                </a:solidFill>
                <a:latin typeface="Candara"/>
                <a:ea typeface="+mj-ea"/>
                <a:cs typeface="+mj-cs"/>
              </a:rPr>
              <a:t> </a:t>
            </a:r>
            <a:r>
              <a:rPr lang="ru-RU" sz="3200" b="1" dirty="0" smtClean="0">
                <a:solidFill>
                  <a:schemeClr val="accent2">
                    <a:lumMod val="50000"/>
                  </a:schemeClr>
                </a:solidFill>
                <a:latin typeface="Candara"/>
                <a:ea typeface="+mj-ea"/>
                <a:cs typeface="+mj-cs"/>
              </a:rPr>
              <a:t>В</a:t>
            </a:r>
            <a:r>
              <a:rPr lang="ru-RU" sz="3200" b="1" dirty="0">
                <a:solidFill>
                  <a:schemeClr val="accent2">
                    <a:lumMod val="50000"/>
                  </a:schemeClr>
                </a:solidFill>
                <a:latin typeface="Candara"/>
                <a:ea typeface="+mj-ea"/>
                <a:cs typeface="+mj-cs"/>
              </a:rPr>
              <a:t>. </a:t>
            </a:r>
            <a:r>
              <a:rPr lang="ru-RU" sz="3200" b="1" dirty="0" err="1">
                <a:solidFill>
                  <a:schemeClr val="accent2">
                    <a:lumMod val="50000"/>
                  </a:schemeClr>
                </a:solidFill>
                <a:latin typeface="Candara"/>
                <a:ea typeface="+mj-ea"/>
                <a:cs typeface="+mj-cs"/>
              </a:rPr>
              <a:t>Лирясова</a:t>
            </a:r>
            <a:r>
              <a:rPr lang="ru-RU" sz="3200" b="1" dirty="0">
                <a:solidFill>
                  <a:schemeClr val="accent2">
                    <a:lumMod val="50000"/>
                  </a:schemeClr>
                </a:solidFill>
                <a:latin typeface="Candara"/>
                <a:ea typeface="+mj-ea"/>
                <a:cs typeface="+mj-cs"/>
              </a:rPr>
              <a:t>.</a:t>
            </a:r>
            <a:r>
              <a:rPr lang="ru-RU" sz="3200" dirty="0" smtClean="0">
                <a:solidFill>
                  <a:schemeClr val="accent5">
                    <a:lumMod val="75000"/>
                  </a:schemeClr>
                </a:solidFill>
              </a:rPr>
              <a:t> </a:t>
            </a:r>
            <a:endParaRPr lang="ru-RU" sz="3200" dirty="0">
              <a:solidFill>
                <a:schemeClr val="accent5">
                  <a:lumMod val="7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5622"/>
            <a:ext cx="4175373" cy="416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620688"/>
            <a:ext cx="9036496" cy="517065"/>
          </a:xfrm>
          <a:prstGeom prst="rect">
            <a:avLst/>
          </a:prstGeom>
        </p:spPr>
        <p:txBody>
          <a:bodyPr wrap="square">
            <a:spAutoFit/>
          </a:bodyPr>
          <a:lstStyle/>
          <a:p>
            <a:pPr lvl="0" indent="540385">
              <a:lnSpc>
                <a:spcPct val="115000"/>
              </a:lnSpc>
            </a:pPr>
            <a:r>
              <a:rPr lang="ru-RU" sz="2400" b="1" u="sng" dirty="0" smtClean="0">
                <a:solidFill>
                  <a:srgbClr val="002060"/>
                </a:solidFill>
                <a:effectLst>
                  <a:outerShdw blurRad="38100" dist="38100" dir="2700000" algn="tl">
                    <a:srgbClr val="000000">
                      <a:alpha val="43137"/>
                    </a:srgbClr>
                  </a:outerShdw>
                </a:effectLst>
                <a:latin typeface="Times New Roman"/>
                <a:ea typeface="Times New Roman"/>
                <a:cs typeface="Times New Roman"/>
              </a:rPr>
              <a:t>Цель :</a:t>
            </a:r>
            <a:r>
              <a:rPr lang="ru-RU" sz="2400" b="1" u="sng" dirty="0">
                <a:solidFill>
                  <a:srgbClr val="002060"/>
                </a:solidFill>
                <a:effectLst>
                  <a:outerShdw blurRad="38100" dist="38100" dir="2700000" algn="tl">
                    <a:srgbClr val="000000">
                      <a:alpha val="43137"/>
                    </a:srgbClr>
                  </a:outerShdw>
                </a:effectLst>
                <a:latin typeface="Times New Roman"/>
                <a:ea typeface="Times New Roman"/>
                <a:cs typeface="Times New Roman"/>
              </a:rPr>
              <a:t> </a:t>
            </a:r>
            <a:endParaRPr lang="ru-RU" sz="2400" b="1" u="sng" dirty="0" smtClean="0">
              <a:solidFill>
                <a:srgbClr val="002060"/>
              </a:solidFill>
              <a:effectLst>
                <a:outerShdw blurRad="38100" dist="38100" dir="2700000" algn="tl">
                  <a:srgbClr val="000000">
                    <a:alpha val="43137"/>
                  </a:srgbClr>
                </a:outerShdw>
              </a:effectLst>
              <a:latin typeface="Times New Roman"/>
              <a:ea typeface="Times New Roman"/>
              <a:cs typeface="Times New Roman"/>
            </a:endParaRPr>
          </a:p>
        </p:txBody>
      </p:sp>
      <p:sp>
        <p:nvSpPr>
          <p:cNvPr id="2" name="Блок-схема: решение 1"/>
          <p:cNvSpPr/>
          <p:nvPr/>
        </p:nvSpPr>
        <p:spPr>
          <a:xfrm>
            <a:off x="1432352" y="1484784"/>
            <a:ext cx="7056784" cy="2448272"/>
          </a:xfrm>
          <a:prstGeom prst="flowChartDecisi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540385">
              <a:lnSpc>
                <a:spcPct val="115000"/>
              </a:lnSpc>
            </a:pPr>
            <a:r>
              <a:rPr lang="ru-RU" b="1" i="1" dirty="0" smtClean="0">
                <a:solidFill>
                  <a:srgbClr val="002060"/>
                </a:solidFill>
                <a:latin typeface="Times New Roman"/>
                <a:ea typeface="Times New Roman"/>
                <a:cs typeface="Times New Roman"/>
              </a:rPr>
              <a:t>Через развитие  координации  тонких движений пальцев рук с помощью использования нестандартного оборудования.</a:t>
            </a:r>
            <a:endParaRPr lang="ru-RU" b="1" i="1" dirty="0">
              <a:solidFill>
                <a:srgbClr val="002060"/>
              </a:solidFill>
              <a:latin typeface="Calibri"/>
              <a:ea typeface="Calibri"/>
              <a:cs typeface="Times New Roman"/>
            </a:endParaRPr>
          </a:p>
        </p:txBody>
      </p:sp>
      <p:sp>
        <p:nvSpPr>
          <p:cNvPr id="6" name="TextBox 5"/>
          <p:cNvSpPr txBox="1"/>
          <p:nvPr/>
        </p:nvSpPr>
        <p:spPr>
          <a:xfrm>
            <a:off x="251520" y="2780928"/>
            <a:ext cx="2736304" cy="738664"/>
          </a:xfrm>
          <a:prstGeom prst="rect">
            <a:avLst/>
          </a:prstGeom>
          <a:noFill/>
        </p:spPr>
        <p:txBody>
          <a:bodyPr wrap="square" rtlCol="0">
            <a:spAutoFit/>
          </a:bodyPr>
          <a:lstStyle/>
          <a:p>
            <a:pPr lvl="0"/>
            <a:r>
              <a:rPr lang="ru-RU" sz="2400" b="1" u="sng" dirty="0">
                <a:solidFill>
                  <a:srgbClr val="002060"/>
                </a:solidFill>
                <a:latin typeface="Times New Roman"/>
                <a:ea typeface="Times New Roman"/>
                <a:cs typeface="Times New Roman"/>
              </a:rPr>
              <a:t>Задачи:</a:t>
            </a:r>
            <a:endParaRPr lang="ru-RU" sz="2400" u="sng" dirty="0">
              <a:solidFill>
                <a:srgbClr val="002060"/>
              </a:solidFill>
              <a:latin typeface="Calibri"/>
              <a:ea typeface="Calibri"/>
              <a:cs typeface="Times New Roman"/>
            </a:endParaRPr>
          </a:p>
          <a:p>
            <a:endParaRPr lang="ru-RU" dirty="0"/>
          </a:p>
        </p:txBody>
      </p:sp>
      <p:sp>
        <p:nvSpPr>
          <p:cNvPr id="11" name="Прямоугольник 10"/>
          <p:cNvSpPr/>
          <p:nvPr/>
        </p:nvSpPr>
        <p:spPr>
          <a:xfrm>
            <a:off x="1403648" y="4005064"/>
            <a:ext cx="6624736" cy="2376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540385">
              <a:lnSpc>
                <a:spcPct val="115000"/>
              </a:lnSpc>
            </a:pPr>
            <a:r>
              <a:rPr lang="ru-RU" b="1" i="1" dirty="0">
                <a:solidFill>
                  <a:srgbClr val="002060"/>
                </a:solidFill>
                <a:latin typeface="Times New Roman"/>
                <a:ea typeface="Times New Roman"/>
                <a:cs typeface="Times New Roman"/>
              </a:rPr>
              <a:t>-развитие пространственной ориентировки;</a:t>
            </a:r>
            <a:endParaRPr lang="ru-RU" b="1" i="1" dirty="0">
              <a:solidFill>
                <a:srgbClr val="002060"/>
              </a:solidFill>
              <a:latin typeface="Calibri"/>
              <a:ea typeface="Calibri"/>
              <a:cs typeface="Times New Roman"/>
            </a:endParaRPr>
          </a:p>
          <a:p>
            <a:pPr lvl="0" indent="540385">
              <a:lnSpc>
                <a:spcPct val="115000"/>
              </a:lnSpc>
            </a:pPr>
            <a:r>
              <a:rPr lang="ru-RU" b="1" i="1" dirty="0">
                <a:solidFill>
                  <a:srgbClr val="002060"/>
                </a:solidFill>
                <a:latin typeface="Times New Roman"/>
                <a:ea typeface="Times New Roman"/>
                <a:cs typeface="Times New Roman"/>
              </a:rPr>
              <a:t>-развитие мелкой моторики кистей и пальцев рук;</a:t>
            </a:r>
            <a:endParaRPr lang="ru-RU" b="1" i="1" dirty="0">
              <a:solidFill>
                <a:srgbClr val="002060"/>
              </a:solidFill>
              <a:latin typeface="Calibri"/>
              <a:ea typeface="Calibri"/>
              <a:cs typeface="Times New Roman"/>
            </a:endParaRPr>
          </a:p>
          <a:p>
            <a:pPr lvl="0" indent="540385">
              <a:lnSpc>
                <a:spcPct val="115000"/>
              </a:lnSpc>
            </a:pPr>
            <a:r>
              <a:rPr lang="ru-RU" b="1" i="1" dirty="0">
                <a:solidFill>
                  <a:srgbClr val="002060"/>
                </a:solidFill>
                <a:latin typeface="Times New Roman"/>
                <a:ea typeface="Times New Roman"/>
                <a:cs typeface="Times New Roman"/>
              </a:rPr>
              <a:t>-развитие ловкости, быстроты реакции;</a:t>
            </a:r>
            <a:endParaRPr lang="ru-RU" b="1" i="1" dirty="0">
              <a:solidFill>
                <a:srgbClr val="002060"/>
              </a:solidFill>
              <a:latin typeface="Calibri"/>
              <a:ea typeface="Calibri"/>
              <a:cs typeface="Times New Roman"/>
            </a:endParaRPr>
          </a:p>
          <a:p>
            <a:pPr lvl="0" indent="540385">
              <a:lnSpc>
                <a:spcPct val="115000"/>
              </a:lnSpc>
            </a:pPr>
            <a:r>
              <a:rPr lang="ru-RU" b="1" i="1" dirty="0">
                <a:solidFill>
                  <a:srgbClr val="002060"/>
                </a:solidFill>
                <a:latin typeface="Times New Roman"/>
                <a:ea typeface="Times New Roman"/>
                <a:cs typeface="Times New Roman"/>
              </a:rPr>
              <a:t>-развитие зрительного, слухового восприятия, творческого воображения, развитие психических процессов;</a:t>
            </a:r>
            <a:endParaRPr lang="ru-RU" b="1" i="1" dirty="0">
              <a:solidFill>
                <a:srgbClr val="002060"/>
              </a:solidFill>
              <a:latin typeface="Calibri"/>
              <a:ea typeface="Calibri"/>
              <a:cs typeface="Times New Roman"/>
            </a:endParaRPr>
          </a:p>
          <a:p>
            <a:pPr marL="285750" lvl="0" indent="-285750">
              <a:lnSpc>
                <a:spcPct val="115000"/>
              </a:lnSpc>
              <a:buFontTx/>
              <a:buChar char="-"/>
            </a:pPr>
            <a:r>
              <a:rPr lang="ru-RU" b="1" i="1" dirty="0">
                <a:solidFill>
                  <a:srgbClr val="002060"/>
                </a:solidFill>
                <a:latin typeface="Times New Roman"/>
                <a:ea typeface="Times New Roman"/>
                <a:cs typeface="Times New Roman"/>
              </a:rPr>
              <a:t>стимуляция развития речи у детей старшего дошкольного возраста.</a:t>
            </a:r>
          </a:p>
        </p:txBody>
      </p:sp>
      <p:sp>
        <p:nvSpPr>
          <p:cNvPr id="12" name="Облако 11"/>
          <p:cNvSpPr/>
          <p:nvPr/>
        </p:nvSpPr>
        <p:spPr>
          <a:xfrm>
            <a:off x="1907704" y="188640"/>
            <a:ext cx="6120680" cy="1224136"/>
          </a:xfrm>
          <a:prstGeom prst="cloud">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123728" y="332656"/>
            <a:ext cx="5616624" cy="646331"/>
          </a:xfrm>
          <a:prstGeom prst="rect">
            <a:avLst/>
          </a:prstGeom>
        </p:spPr>
        <p:txBody>
          <a:bodyPr wrap="square">
            <a:spAutoFit/>
          </a:bodyPr>
          <a:lstStyle/>
          <a:p>
            <a:pPr lvl="0" algn="ctr"/>
            <a:r>
              <a:rPr lang="ru-RU"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a:t>
            </a:r>
            <a:r>
              <a:rPr lang="ru-RU"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способствовать </a:t>
            </a:r>
            <a:r>
              <a:rPr lang="ru-RU"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нормализации речевой</a:t>
            </a:r>
          </a:p>
          <a:p>
            <a:pPr lvl="0" algn="ctr"/>
            <a:r>
              <a:rPr lang="ru-RU"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функции</a:t>
            </a:r>
            <a:r>
              <a:rPr lang="ru-RU" b="1" dirty="0" smtClean="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a:t>
            </a:r>
            <a:endParaRPr lang="ru-RU" b="1" dirty="0">
              <a:ln w="11430"/>
              <a:solidFill>
                <a:srgbClr val="00206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46562" y="204109"/>
            <a:ext cx="788587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37271" y="332656"/>
            <a:ext cx="7500582" cy="1200329"/>
          </a:xfrm>
          <a:prstGeom prst="rect">
            <a:avLst/>
          </a:prstGeom>
          <a:noFill/>
        </p:spPr>
        <p:txBody>
          <a:bodyPr wrap="square" rtlCol="0">
            <a:spAutoFit/>
          </a:bodyPr>
          <a:lstStyle/>
          <a:p>
            <a:pPr lvl="0">
              <a:defRPr/>
            </a:pPr>
            <a:r>
              <a:rPr lang="ru-RU" b="1" kern="0" dirty="0">
                <a:latin typeface="Times New Roman" panose="02020603050405020304" pitchFamily="18" charset="0"/>
                <a:cs typeface="Times New Roman" panose="02020603050405020304" pitchFamily="18" charset="0"/>
              </a:rPr>
              <a:t>Приказ </a:t>
            </a:r>
            <a:r>
              <a:rPr lang="ru-RU" b="1" kern="0" dirty="0" err="1">
                <a:latin typeface="Times New Roman" panose="02020603050405020304" pitchFamily="18" charset="0"/>
                <a:cs typeface="Times New Roman" panose="02020603050405020304" pitchFamily="18" charset="0"/>
              </a:rPr>
              <a:t>Минобрнауки</a:t>
            </a:r>
            <a:r>
              <a:rPr lang="ru-RU" b="1" kern="0" dirty="0">
                <a:latin typeface="Times New Roman" panose="02020603050405020304" pitchFamily="18" charset="0"/>
                <a:cs typeface="Times New Roman" panose="02020603050405020304" pitchFamily="18" charset="0"/>
              </a:rPr>
              <a:t> России от 17.10.2013 N 1155 (ред. от 21.01.2019) "Об утверждении федерального государственного образовательного стандарта дошкольного образования" (Зарегистрировано в Минюсте России 14.11.2013 N 30384) </a:t>
            </a:r>
          </a:p>
        </p:txBody>
      </p:sp>
      <p:sp>
        <p:nvSpPr>
          <p:cNvPr id="5" name="Стрелка вниз 4"/>
          <p:cNvSpPr/>
          <p:nvPr/>
        </p:nvSpPr>
        <p:spPr>
          <a:xfrm>
            <a:off x="4255514" y="1506655"/>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166720" y="2298743"/>
            <a:ext cx="6681644" cy="163431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flipH="1">
            <a:off x="1375194" y="2298743"/>
            <a:ext cx="6264696" cy="1846659"/>
          </a:xfrm>
          <a:prstGeom prst="rect">
            <a:avLst/>
          </a:prstGeom>
          <a:noFill/>
        </p:spPr>
        <p:txBody>
          <a:bodyPr wrap="square" rtlCol="0">
            <a:spAutoFit/>
          </a:bodyPr>
          <a:lstStyle/>
          <a:p>
            <a:pPr lvl="0">
              <a:defRPr/>
            </a:pPr>
            <a:r>
              <a:rPr lang="ru-RU" sz="16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Федеральный государственный образовательный стандарт переносит акцент :</a:t>
            </a:r>
          </a:p>
          <a:p>
            <a:pPr marL="342900" lvl="0" indent="-342900">
              <a:buFont typeface="Wingdings" pitchFamily="2" charset="2"/>
              <a:buChar char="q"/>
              <a:defRPr/>
            </a:pPr>
            <a:r>
              <a:rPr lang="ru-RU" sz="16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формирования знаний, умений и навыков на воспитание общей культуры, развитие (качеств, формирование предпосылок учебной деятельности, обеспечивающих социальную успешность) ребенка не через систему знаний;</a:t>
            </a:r>
          </a:p>
          <a:p>
            <a:endParaRPr lang="ru-RU" dirty="0"/>
          </a:p>
        </p:txBody>
      </p:sp>
      <p:sp>
        <p:nvSpPr>
          <p:cNvPr id="8" name="Стрелка вниз 7"/>
          <p:cNvSpPr/>
          <p:nvPr/>
        </p:nvSpPr>
        <p:spPr>
          <a:xfrm>
            <a:off x="4424831" y="4005064"/>
            <a:ext cx="270531"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166720" y="4437112"/>
            <a:ext cx="6933672" cy="216024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itchFamily="2" charset="2"/>
              <a:buChar char="q"/>
              <a:defRPr/>
            </a:pPr>
            <a:r>
              <a:rPr lang="ru-RU" sz="1600" b="1" kern="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 через эффективные формы организации </a:t>
            </a:r>
            <a:r>
              <a:rPr lang="ru-RU" sz="1600" b="1" kern="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воспитательно</a:t>
            </a:r>
            <a:r>
              <a:rPr lang="ru-RU" sz="1600" b="1" kern="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-образовательной работы с детьми дошкольного возраста; -=игре, как форме организации детской деятельности, отводится важная роль, эта особая деятельность ребенка, посредством которой он органично развивается, познает огромный пласт человеческой культуры взаимоотношений, помогает решать образовательные задачи. Поэтому все «уроки» воспитания для дошкольников должны проходить в форме игры. </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2.infourok.ru/uploads/ex/0559/00082f30-4f8bc62d/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 y="-698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98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63887" y="1196752"/>
            <a:ext cx="5328591" cy="4893647"/>
          </a:xfrm>
          <a:prstGeom prst="rect">
            <a:avLst/>
          </a:prstGeom>
        </p:spPr>
        <p:txBody>
          <a:bodyPr wrap="square">
            <a:spAutoFit/>
          </a:bodyPr>
          <a:lstStyle/>
          <a:p>
            <a:pPr lvl="0" algn="ctr"/>
            <a:endParaRPr lang="ru-RU" sz="2400" b="1" dirty="0" smtClean="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endParaRPr>
          </a:p>
          <a:p>
            <a:pPr lvl="0" algn="ctr"/>
            <a:r>
              <a:rPr lang="ru-RU" sz="2400" b="1" i="1" dirty="0" smtClean="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совокупность </a:t>
            </a: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скоординированных </a:t>
            </a:r>
          </a:p>
          <a:p>
            <a:pPr lvl="0" algn="ct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д</a:t>
            </a:r>
            <a:r>
              <a:rPr lang="ru-RU" sz="2400" b="1" i="1" dirty="0" smtClean="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ействий </a:t>
            </a: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нервной, мышечной и </a:t>
            </a:r>
          </a:p>
          <a:p>
            <a:pPr lvl="0" algn="ct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костной систем, часто в сочетании </a:t>
            </a:r>
            <a:b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b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        со зрительной системой в выполнении </a:t>
            </a:r>
          </a:p>
          <a:p>
            <a:pPr lvl="0" algn="ct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мелких и точных  движений   </a:t>
            </a:r>
            <a:r>
              <a:rPr lang="ru-RU" sz="2400" b="1" i="1" dirty="0" smtClean="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кистями,</a:t>
            </a:r>
            <a:endPar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endParaRPr>
          </a:p>
          <a:p>
            <a:pPr lvl="0" algn="ctr"/>
            <a:r>
              <a:rPr lang="ru-RU" sz="2400" b="1" i="1" dirty="0" smtClean="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пальцами </a:t>
            </a: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рук и ног. </a:t>
            </a:r>
          </a:p>
          <a:p>
            <a:pPr lvl="0" algn="ct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В применении к моторным навыкам руки </a:t>
            </a:r>
          </a:p>
          <a:p>
            <a:pPr lvl="0" algn="ct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и пальцев часто используется </a:t>
            </a:r>
          </a:p>
          <a:p>
            <a:pPr lvl="0" algn="ctr"/>
            <a:r>
              <a:rPr lang="ru-RU" sz="2400" b="1" i="1" dirty="0">
                <a:ln w="11430"/>
                <a:solidFill>
                  <a:srgbClr val="134D19"/>
                </a:solidFill>
                <a:effectLst>
                  <a:outerShdw blurRad="50800" dist="39000" dir="5460000" algn="tl">
                    <a:srgbClr val="000000">
                      <a:alpha val="38000"/>
                    </a:srgbClr>
                  </a:outerShdw>
                </a:effectLst>
                <a:latin typeface="Times New Roman" pitchFamily="18" charset="0"/>
                <a:cs typeface="Times New Roman" pitchFamily="18" charset="0"/>
              </a:rPr>
              <a:t>термин ловкость</a:t>
            </a:r>
            <a:r>
              <a:rPr lang="ru-RU" sz="2400" b="1" i="1" dirty="0">
                <a:ln w="11430"/>
                <a:solidFill>
                  <a:srgbClr val="134D19"/>
                </a:solidFill>
                <a:effectLst>
                  <a:outerShdw blurRad="50800" dist="39000" dir="5460000" algn="tl">
                    <a:srgbClr val="000000">
                      <a:alpha val="38000"/>
                    </a:srgbClr>
                  </a:outerShdw>
                </a:effectLst>
                <a:latin typeface="Candara"/>
              </a:rPr>
              <a:t>.</a:t>
            </a:r>
          </a:p>
        </p:txBody>
      </p:sp>
      <p:pic>
        <p:nvPicPr>
          <p:cNvPr id="2056" name="Picture 8" descr="https://avatars.mds.yandex.net/get-zen_doc/965902/pub_5d0169c885b5e500afe30129_5d0169eb28f8b800adee9a66/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 y="1844824"/>
            <a:ext cx="3648406"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Волна 3"/>
          <p:cNvSpPr/>
          <p:nvPr/>
        </p:nvSpPr>
        <p:spPr>
          <a:xfrm>
            <a:off x="467544" y="260648"/>
            <a:ext cx="8136904" cy="1224136"/>
          </a:xfrm>
          <a:prstGeom prst="wav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115616" y="483059"/>
            <a:ext cx="5904656" cy="923330"/>
          </a:xfrm>
          <a:prstGeom prst="rect">
            <a:avLst/>
          </a:prstGeom>
          <a:noFill/>
        </p:spPr>
        <p:txBody>
          <a:bodyPr wrap="square" rtlCol="0">
            <a:spAutoFit/>
          </a:bodyPr>
          <a:lstStyle/>
          <a:p>
            <a:pPr lvl="0"/>
            <a:r>
              <a:rPr lang="ru-RU" sz="3600" b="1" spc="50" dirty="0">
                <a:ln w="11430"/>
                <a:solidFill>
                  <a:schemeClr val="accent5">
                    <a:lumMod val="50000"/>
                  </a:schemeClr>
                </a:solidFill>
                <a:latin typeface="Times New Roman" pitchFamily="18" charset="0"/>
                <a:cs typeface="Times New Roman" pitchFamily="18" charset="0"/>
              </a:rPr>
              <a:t>Мелкая моторика - </a:t>
            </a:r>
            <a:endParaRPr lang="ru-RU" sz="3600" b="1" spc="50" dirty="0">
              <a:ln w="11430"/>
              <a:solidFill>
                <a:schemeClr val="accent5">
                  <a:lumMod val="50000"/>
                </a:schemeClr>
              </a:solidFill>
              <a:latin typeface="Candara"/>
            </a:endParaRPr>
          </a:p>
          <a:p>
            <a:endParaRPr lang="ru-RU"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628800"/>
            <a:ext cx="8760882" cy="3897724"/>
          </a:xfrm>
          <a:prstGeom prst="rect">
            <a:avLst/>
          </a:prstGeom>
          <a:noFill/>
        </p:spPr>
        <p:txBody>
          <a:bodyPr wrap="square">
            <a:spAutoFit/>
          </a:bodyPr>
          <a:lstStyle/>
          <a:p>
            <a:endParaRPr lang="ru-RU" dirty="0">
              <a:solidFill>
                <a:schemeClr val="accent1">
                  <a:lumMod val="75000"/>
                </a:schemeClr>
              </a:solidFill>
            </a:endParaRPr>
          </a:p>
        </p:txBody>
      </p:sp>
      <p:sp>
        <p:nvSpPr>
          <p:cNvPr id="7" name="Багетная рамка 6"/>
          <p:cNvSpPr/>
          <p:nvPr/>
        </p:nvSpPr>
        <p:spPr>
          <a:xfrm>
            <a:off x="1043608" y="1052736"/>
            <a:ext cx="7200800" cy="4896544"/>
          </a:xfrm>
          <a:prstGeom prst="beve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627784" y="1052736"/>
            <a:ext cx="3816424" cy="800219"/>
          </a:xfrm>
          <a:prstGeom prst="rect">
            <a:avLst/>
          </a:prstGeom>
          <a:noFill/>
        </p:spPr>
        <p:txBody>
          <a:bodyPr wrap="square" rtlCol="0">
            <a:spAutoFit/>
          </a:bodyPr>
          <a:lstStyle/>
          <a:p>
            <a:pPr algn="ctr"/>
            <a:r>
              <a:rPr lang="ru-RU" sz="2800" b="1" u="sng"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Принципы:</a:t>
            </a:r>
          </a:p>
          <a:p>
            <a:endParaRPr lang="ru-RU" dirty="0"/>
          </a:p>
        </p:txBody>
      </p:sp>
      <p:sp>
        <p:nvSpPr>
          <p:cNvPr id="10" name="TextBox 9"/>
          <p:cNvSpPr txBox="1"/>
          <p:nvPr/>
        </p:nvSpPr>
        <p:spPr>
          <a:xfrm>
            <a:off x="1619672" y="1988840"/>
            <a:ext cx="5976664" cy="3554819"/>
          </a:xfrm>
          <a:prstGeom prst="rect">
            <a:avLst/>
          </a:prstGeom>
          <a:noFill/>
        </p:spPr>
        <p:txBody>
          <a:bodyPr wrap="square" rtlCol="0">
            <a:spAutoFit/>
          </a:bodyPr>
          <a:lstStyle/>
          <a:p>
            <a:pPr indent="540385" algn="just">
              <a:lnSpc>
                <a:spcPct val="115000"/>
              </a:lnSpc>
              <a:spcAft>
                <a:spcPts val="0"/>
              </a:spcAft>
            </a:pPr>
            <a:r>
              <a:rPr lang="ru-RU" b="1" i="1" dirty="0">
                <a:solidFill>
                  <a:schemeClr val="bg2">
                    <a:lumMod val="10000"/>
                  </a:schemeClr>
                </a:solidFill>
                <a:latin typeface="Times New Roman"/>
                <a:ea typeface="Times New Roman"/>
                <a:cs typeface="Times New Roman"/>
              </a:rPr>
              <a:t>Работа по использованию оборудования предполагает  соблюдение следующих принципов:</a:t>
            </a:r>
          </a:p>
          <a:p>
            <a:pPr marL="285750" indent="-285750" algn="just">
              <a:lnSpc>
                <a:spcPct val="115000"/>
              </a:lnSpc>
              <a:spcAft>
                <a:spcPts val="0"/>
              </a:spcAft>
              <a:buFont typeface="Wingdings" panose="05000000000000000000" pitchFamily="2" charset="2"/>
              <a:buChar char="Ø"/>
            </a:pPr>
            <a:r>
              <a:rPr lang="ru-RU" b="1" dirty="0">
                <a:solidFill>
                  <a:srgbClr val="7030A0"/>
                </a:solidFill>
                <a:latin typeface="Times New Roman"/>
                <a:ea typeface="Times New Roman"/>
                <a:cs typeface="Times New Roman"/>
              </a:rPr>
              <a:t>-Принцип систематичности проведения игр с нестандартным оборудованием (2 игры в неделю).</a:t>
            </a:r>
            <a:endParaRPr lang="ru-RU" b="1" dirty="0">
              <a:solidFill>
                <a:srgbClr val="7030A0"/>
              </a:solidFill>
              <a:latin typeface="Calibri"/>
              <a:ea typeface="Calibri"/>
              <a:cs typeface="Times New Roman"/>
            </a:endParaRPr>
          </a:p>
          <a:p>
            <a:pPr marL="285750" indent="-285750" algn="just">
              <a:lnSpc>
                <a:spcPct val="115000"/>
              </a:lnSpc>
              <a:spcAft>
                <a:spcPts val="0"/>
              </a:spcAft>
              <a:buFont typeface="Wingdings" panose="05000000000000000000" pitchFamily="2" charset="2"/>
              <a:buChar char="Ø"/>
            </a:pPr>
            <a:r>
              <a:rPr lang="ru-RU" b="1" dirty="0">
                <a:solidFill>
                  <a:srgbClr val="7030A0"/>
                </a:solidFill>
                <a:latin typeface="Times New Roman"/>
                <a:ea typeface="Times New Roman"/>
                <a:cs typeface="Times New Roman"/>
              </a:rPr>
              <a:t>-Принцип последовательности (от простого к сложному). Сначала дается задание для правой руки, затем для левой руки; при успешном выполнении - на правой и левой руке одновременно.</a:t>
            </a:r>
            <a:endParaRPr lang="ru-RU" b="1" dirty="0">
              <a:solidFill>
                <a:srgbClr val="7030A0"/>
              </a:solidFill>
              <a:latin typeface="Calibri"/>
              <a:ea typeface="Calibri"/>
              <a:cs typeface="Times New Roman"/>
            </a:endParaRPr>
          </a:p>
          <a:p>
            <a:pPr marL="285750" indent="-285750" algn="just">
              <a:lnSpc>
                <a:spcPct val="115000"/>
              </a:lnSpc>
              <a:spcAft>
                <a:spcPts val="0"/>
              </a:spcAft>
              <a:buFont typeface="Wingdings" panose="05000000000000000000" pitchFamily="2" charset="2"/>
              <a:buChar char="Ø"/>
            </a:pPr>
            <a:r>
              <a:rPr lang="ru-RU" b="1" dirty="0">
                <a:solidFill>
                  <a:srgbClr val="7030A0"/>
                </a:solidFill>
                <a:latin typeface="Times New Roman"/>
                <a:ea typeface="Times New Roman"/>
                <a:cs typeface="Times New Roman"/>
              </a:rPr>
              <a:t>-Принцип моделирования (создание схем с детьми  и педагогами).</a:t>
            </a:r>
            <a:endParaRPr lang="ru-RU" b="1" dirty="0">
              <a:solidFill>
                <a:srgbClr val="7030A0"/>
              </a:solidFill>
              <a:latin typeface="Calibri"/>
              <a:ea typeface="Calibri"/>
              <a:cs typeface="Times New Roman"/>
            </a:endParaRPr>
          </a:p>
          <a:p>
            <a:endParaRPr lang="ru-RU" dirty="0"/>
          </a:p>
        </p:txBody>
      </p:sp>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67544" y="404664"/>
            <a:ext cx="8496944" cy="576064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55576" y="548680"/>
            <a:ext cx="7776864" cy="2492990"/>
          </a:xfrm>
          <a:prstGeom prst="rect">
            <a:avLst/>
          </a:prstGeom>
          <a:noFill/>
        </p:spPr>
        <p:txBody>
          <a:bodyPr wrap="square" rtlCol="0">
            <a:spAutoFit/>
          </a:bodyPr>
          <a:lstStyle/>
          <a:p>
            <a:pPr algn="ctr"/>
            <a:r>
              <a:rPr lang="ru-RU" sz="2400" b="1" u="sng" dirty="0">
                <a:solidFill>
                  <a:srgbClr val="002060"/>
                </a:solidFill>
                <a:latin typeface="Times New Roman" panose="02020603050405020304" pitchFamily="18" charset="0"/>
                <a:cs typeface="Times New Roman" panose="02020603050405020304" pitchFamily="18" charset="0"/>
              </a:rPr>
              <a:t>Принцип подбора игр </a:t>
            </a:r>
            <a:endParaRPr lang="ru-RU" sz="2400" b="1" u="sng" dirty="0" smtClean="0">
              <a:solidFill>
                <a:srgbClr val="002060"/>
              </a:solidFill>
              <a:latin typeface="Times New Roman" panose="02020603050405020304" pitchFamily="18" charset="0"/>
              <a:cs typeface="Times New Roman" panose="02020603050405020304" pitchFamily="18" charset="0"/>
            </a:endParaRPr>
          </a:p>
          <a:p>
            <a:pPr algn="ctr"/>
            <a:endParaRPr lang="ru-RU" sz="2400" b="1" u="sng" dirty="0">
              <a:solidFill>
                <a:srgbClr val="002060"/>
              </a:solidFill>
              <a:latin typeface="Times New Roman" panose="02020603050405020304" pitchFamily="18" charset="0"/>
              <a:cs typeface="Times New Roman" panose="02020603050405020304" pitchFamily="18" charset="0"/>
            </a:endParaRPr>
          </a:p>
          <a:p>
            <a:r>
              <a:rPr lang="ru-RU" b="1" i="1" dirty="0">
                <a:solidFill>
                  <a:srgbClr val="002060"/>
                </a:solidFill>
                <a:latin typeface="Times New Roman" panose="02020603050405020304" pitchFamily="18" charset="0"/>
                <a:cs typeface="Times New Roman" panose="02020603050405020304" pitchFamily="18" charset="0"/>
              </a:rPr>
              <a:t>Игра может быть построена на тренировке только одной из трех двигательных составляющих (лучше второй и третьей), однако движения пальцев в любом случае должны быть изолированными.  На мой взгляд, наибольший интерес представляют игры: </a:t>
            </a:r>
            <a:endParaRPr lang="ru-RU" b="1" i="1" dirty="0" smtClean="0">
              <a:solidFill>
                <a:srgbClr val="002060"/>
              </a:solidFill>
              <a:latin typeface="Times New Roman" panose="02020603050405020304" pitchFamily="18" charset="0"/>
              <a:cs typeface="Times New Roman" panose="02020603050405020304" pitchFamily="18" charset="0"/>
            </a:endParaRPr>
          </a:p>
          <a:p>
            <a:endParaRPr lang="ru-RU" b="1" u="sng" dirty="0">
              <a:solidFill>
                <a:schemeClr val="tx2"/>
              </a:solidFill>
            </a:endParaRPr>
          </a:p>
          <a:p>
            <a:pPr lvl="0" fontAlgn="base"/>
            <a:endParaRPr lang="ru-RU" b="1" u="sng" dirty="0">
              <a:solidFill>
                <a:schemeClr val="tx2"/>
              </a:solidFill>
            </a:endParaRPr>
          </a:p>
        </p:txBody>
      </p:sp>
      <p:sp>
        <p:nvSpPr>
          <p:cNvPr id="7" name="Скругленный прямоугольник 6"/>
          <p:cNvSpPr/>
          <p:nvPr/>
        </p:nvSpPr>
        <p:spPr>
          <a:xfrm>
            <a:off x="755576" y="2599184"/>
            <a:ext cx="5472608" cy="442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ru-RU" sz="2400" b="1" dirty="0">
                <a:latin typeface="Times New Roman" panose="02020603050405020304" pitchFamily="18" charset="0"/>
                <a:cs typeface="Times New Roman" panose="02020603050405020304" pitchFamily="18" charset="0"/>
              </a:rPr>
              <a:t>на расслабление; </a:t>
            </a:r>
          </a:p>
        </p:txBody>
      </p:sp>
      <p:sp>
        <p:nvSpPr>
          <p:cNvPr id="8" name="Скругленный прямоугольник 7"/>
          <p:cNvSpPr/>
          <p:nvPr/>
        </p:nvSpPr>
        <p:spPr>
          <a:xfrm>
            <a:off x="1259632" y="3141443"/>
            <a:ext cx="561662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latin typeface="Times New Roman" panose="02020603050405020304" pitchFamily="18" charset="0"/>
                <a:cs typeface="Times New Roman" panose="02020603050405020304" pitchFamily="18" charset="0"/>
              </a:rPr>
              <a:t>-в которых активную роль играют безымянные пальцы и мизинцы; </a:t>
            </a:r>
          </a:p>
        </p:txBody>
      </p:sp>
      <p:sp>
        <p:nvSpPr>
          <p:cNvPr id="9" name="Скругленный прямоугольник 8"/>
          <p:cNvSpPr/>
          <p:nvPr/>
        </p:nvSpPr>
        <p:spPr>
          <a:xfrm>
            <a:off x="1835696" y="3933056"/>
            <a:ext cx="612068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ru-RU" sz="2000" b="1" dirty="0">
                <a:latin typeface="Times New Roman" panose="02020603050405020304" pitchFamily="18" charset="0"/>
                <a:cs typeface="Times New Roman" panose="02020603050405020304" pitchFamily="18" charset="0"/>
              </a:rPr>
              <a:t>на разнотипные движения рук (пальцы одной руки делают одно, другой руки – другое). </a:t>
            </a:r>
          </a:p>
        </p:txBody>
      </p:sp>
      <p:sp>
        <p:nvSpPr>
          <p:cNvPr id="10" name="Скругленный прямоугольник 9"/>
          <p:cNvSpPr/>
          <p:nvPr/>
        </p:nvSpPr>
        <p:spPr>
          <a:xfrm>
            <a:off x="2195736" y="5013176"/>
            <a:ext cx="66247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latin typeface="Times New Roman" panose="02020603050405020304" pitchFamily="18" charset="0"/>
                <a:cs typeface="Times New Roman" panose="02020603050405020304" pitchFamily="18" charset="0"/>
              </a:rPr>
              <a:t>На напряжение (в которых активны  все пальцы руки) при сжатии предметов</a:t>
            </a:r>
            <a:endParaRPr lang="ru-RU" sz="2000" b="1" dirty="0">
              <a:latin typeface="Times New Roman" panose="02020603050405020304" pitchFamily="18" charset="0"/>
              <a:cs typeface="Times New Roman" panose="02020603050405020304" pitchFamily="18" charset="0"/>
            </a:endParaRP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39552" y="2141000"/>
            <a:ext cx="8208912" cy="1184940"/>
          </a:xfrm>
          <a:prstGeom prst="rect">
            <a:avLst/>
          </a:prstGeom>
        </p:spPr>
        <p:txBody>
          <a:bodyPr wrap="square">
            <a:spAutoFit/>
          </a:bodyPr>
          <a:lstStyle/>
          <a:p>
            <a:pPr indent="540385">
              <a:lnSpc>
                <a:spcPct val="115000"/>
              </a:lnSpc>
              <a:spcAft>
                <a:spcPts val="0"/>
              </a:spcAft>
            </a:pPr>
            <a:endParaRPr lang="ru-RU" sz="2000" dirty="0" smtClean="0">
              <a:solidFill>
                <a:schemeClr val="accent5">
                  <a:lumMod val="75000"/>
                </a:schemeClr>
              </a:solidFill>
            </a:endParaRPr>
          </a:p>
          <a:p>
            <a:endParaRPr lang="ru-RU" sz="4800" dirty="0"/>
          </a:p>
        </p:txBody>
      </p:sp>
      <p:sp>
        <p:nvSpPr>
          <p:cNvPr id="2" name="Волна 1"/>
          <p:cNvSpPr/>
          <p:nvPr/>
        </p:nvSpPr>
        <p:spPr>
          <a:xfrm>
            <a:off x="539552" y="260648"/>
            <a:ext cx="8208912" cy="1640303"/>
          </a:xfrm>
          <a:prstGeom prst="wav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0385" algn="ctr">
              <a:lnSpc>
                <a:spcPct val="115000"/>
              </a:lnSpc>
              <a:spcAft>
                <a:spcPts val="0"/>
              </a:spcAft>
            </a:pPr>
            <a:r>
              <a:rPr lang="ru-RU" sz="2400" b="1"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rPr>
              <a:t>Методические рекомендации по проведению пальчиковых игр</a:t>
            </a:r>
            <a:endParaRPr lang="ru-RU"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p:txBody>
      </p:sp>
      <p:sp>
        <p:nvSpPr>
          <p:cNvPr id="3" name="Прямоугольник с двумя скругленными противолежащими углами 2"/>
          <p:cNvSpPr/>
          <p:nvPr/>
        </p:nvSpPr>
        <p:spPr>
          <a:xfrm>
            <a:off x="280120" y="1845027"/>
            <a:ext cx="5256584" cy="591945"/>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5000"/>
              </a:lnSpc>
              <a:spcAft>
                <a:spcPts val="0"/>
              </a:spcAft>
              <a:buFont typeface="Wingdings" panose="05000000000000000000" pitchFamily="2" charset="2"/>
              <a:buChar char="v"/>
            </a:pPr>
            <a:r>
              <a:rPr lang="ru-RU" dirty="0" smtClean="0">
                <a:solidFill>
                  <a:srgbClr val="111111"/>
                </a:solidFill>
                <a:latin typeface="Times New Roman"/>
                <a:ea typeface="Times New Roman"/>
                <a:cs typeface="Times New Roman"/>
              </a:rPr>
              <a:t>Педагог </a:t>
            </a:r>
            <a:r>
              <a:rPr lang="ru-RU" dirty="0">
                <a:solidFill>
                  <a:srgbClr val="111111"/>
                </a:solidFill>
                <a:latin typeface="Times New Roman"/>
                <a:ea typeface="Times New Roman"/>
                <a:cs typeface="Times New Roman"/>
              </a:rPr>
              <a:t>сначала знакомит детей с игрой, оборудованием.</a:t>
            </a:r>
            <a:endParaRPr lang="ru-RU" dirty="0">
              <a:latin typeface="Calibri"/>
              <a:ea typeface="Times New Roman"/>
              <a:cs typeface="Times New Roman"/>
            </a:endParaRPr>
          </a:p>
        </p:txBody>
      </p:sp>
      <p:sp>
        <p:nvSpPr>
          <p:cNvPr id="5" name="Прямоугольник с двумя скругленными противолежащими углами 4"/>
          <p:cNvSpPr/>
          <p:nvPr/>
        </p:nvSpPr>
        <p:spPr>
          <a:xfrm>
            <a:off x="1403648" y="4869160"/>
            <a:ext cx="7344816" cy="792088"/>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dirty="0">
                <a:solidFill>
                  <a:schemeClr val="tx1"/>
                </a:solidFill>
                <a:latin typeface="Times New Roman" panose="02020603050405020304" pitchFamily="18" charset="0"/>
                <a:cs typeface="Times New Roman" panose="02020603050405020304" pitchFamily="18" charset="0"/>
              </a:rPr>
              <a:t>Все упражнения выполняются в медленном темпе, от 3 до 5 раз, сначала правой рукой, затем левой, а потом двумя руками вместе. </a:t>
            </a:r>
          </a:p>
        </p:txBody>
      </p:sp>
      <p:sp>
        <p:nvSpPr>
          <p:cNvPr id="8" name="Прямоугольник с двумя скругленными противолежащими углами 7"/>
          <p:cNvSpPr/>
          <p:nvPr/>
        </p:nvSpPr>
        <p:spPr>
          <a:xfrm>
            <a:off x="615928" y="2564904"/>
            <a:ext cx="7020780" cy="601247"/>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dirty="0" smtClean="0">
                <a:solidFill>
                  <a:schemeClr val="tx1"/>
                </a:solidFill>
              </a:rPr>
              <a:t>отрабатывают </a:t>
            </a:r>
            <a:r>
              <a:rPr lang="ru-RU" dirty="0">
                <a:solidFill>
                  <a:schemeClr val="tx1"/>
                </a:solidFill>
              </a:rPr>
              <a:t>необходимые жесты, комбинации пальцев, </a:t>
            </a:r>
            <a:r>
              <a:rPr lang="ru-RU" dirty="0" smtClean="0">
                <a:solidFill>
                  <a:schemeClr val="tx1"/>
                </a:solidFill>
              </a:rPr>
              <a:t>движения</a:t>
            </a:r>
            <a:r>
              <a:rPr lang="ru-RU" dirty="0">
                <a:solidFill>
                  <a:schemeClr val="tx1"/>
                </a:solidFill>
              </a:rPr>
              <a:t> </a:t>
            </a:r>
            <a:r>
              <a:rPr lang="ru-RU" dirty="0" smtClean="0">
                <a:solidFill>
                  <a:schemeClr val="tx1"/>
                </a:solidFill>
              </a:rPr>
              <a:t>руки</a:t>
            </a:r>
            <a:endParaRPr lang="ru-RU" dirty="0">
              <a:solidFill>
                <a:schemeClr val="tx1"/>
              </a:solidFill>
            </a:endParaRPr>
          </a:p>
        </p:txBody>
      </p:sp>
      <p:sp>
        <p:nvSpPr>
          <p:cNvPr id="9" name="Прямоугольник с двумя скругленными противолежащими углами 8"/>
          <p:cNvSpPr/>
          <p:nvPr/>
        </p:nvSpPr>
        <p:spPr>
          <a:xfrm>
            <a:off x="867956" y="3300761"/>
            <a:ext cx="7088420" cy="576064"/>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dirty="0">
                <a:solidFill>
                  <a:schemeClr val="tx1"/>
                </a:solidFill>
                <a:latin typeface="Times New Roman" panose="02020603050405020304" pitchFamily="18" charset="0"/>
                <a:cs typeface="Times New Roman" panose="02020603050405020304" pitchFamily="18" charset="0"/>
              </a:rPr>
              <a:t>Перед началом упражнений дети разогревают ладони </a:t>
            </a:r>
            <a:r>
              <a:rPr lang="ru-RU" dirty="0" smtClean="0">
                <a:solidFill>
                  <a:schemeClr val="tx1"/>
                </a:solidFill>
                <a:latin typeface="Times New Roman" panose="02020603050405020304" pitchFamily="18" charset="0"/>
                <a:cs typeface="Times New Roman" panose="02020603050405020304" pitchFamily="18" charset="0"/>
              </a:rPr>
              <a:t>лёгкими </a:t>
            </a:r>
            <a:r>
              <a:rPr lang="ru-RU" dirty="0">
                <a:solidFill>
                  <a:schemeClr val="tx1"/>
                </a:solidFill>
                <a:latin typeface="Times New Roman" panose="02020603050405020304" pitchFamily="18" charset="0"/>
                <a:cs typeface="Times New Roman" panose="02020603050405020304" pitchFamily="18" charset="0"/>
              </a:rPr>
              <a:t>поглаживаниями до приятного ощущения тепла. </a:t>
            </a:r>
          </a:p>
        </p:txBody>
      </p:sp>
      <p:sp>
        <p:nvSpPr>
          <p:cNvPr id="10" name="Прямоугольник с двумя скругленными противолежащими углами 9"/>
          <p:cNvSpPr/>
          <p:nvPr/>
        </p:nvSpPr>
        <p:spPr>
          <a:xfrm>
            <a:off x="1215079" y="4061646"/>
            <a:ext cx="7173345" cy="648072"/>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dirty="0" smtClean="0">
                <a:solidFill>
                  <a:srgbClr val="111111"/>
                </a:solidFill>
                <a:latin typeface="Times New Roman"/>
                <a:ea typeface="Times New Roman"/>
                <a:cs typeface="Times New Roman"/>
              </a:rPr>
              <a:t>Педагог выполняет движения одновременно с детьми, проговаривая текст</a:t>
            </a:r>
            <a:r>
              <a:rPr lang="ru-RU" dirty="0">
                <a:solidFill>
                  <a:srgbClr val="111111"/>
                </a:solidFill>
                <a:latin typeface="Times New Roman"/>
                <a:ea typeface="Times New Roman"/>
                <a:cs typeface="Times New Roman"/>
              </a:rPr>
              <a:t>.</a:t>
            </a:r>
            <a:endParaRPr lang="ru-RU" dirty="0"/>
          </a:p>
        </p:txBody>
      </p:sp>
      <p:sp>
        <p:nvSpPr>
          <p:cNvPr id="13" name="Прямоугольник с двумя скругленными противолежащими углами 12"/>
          <p:cNvSpPr/>
          <p:nvPr/>
        </p:nvSpPr>
        <p:spPr>
          <a:xfrm>
            <a:off x="1691680" y="5877272"/>
            <a:ext cx="7344816" cy="680004"/>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ru-RU" dirty="0">
                <a:solidFill>
                  <a:schemeClr val="tx1"/>
                </a:solidFill>
                <a:latin typeface="Times New Roman" panose="02020603050405020304" pitchFamily="18" charset="0"/>
                <a:cs typeface="Times New Roman" panose="02020603050405020304" pitchFamily="18" charset="0"/>
              </a:rPr>
              <a:t>При выполнении упражнений необходимо вовлекать, по возможности, все пальцы руки. </a:t>
            </a:r>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TotalTime>
  <Words>655</Words>
  <Application>Microsoft Office PowerPoint</Application>
  <PresentationFormat>Экран (4:3)</PresentationFormat>
  <Paragraphs>100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Нестандартное оборудование</vt:lpstr>
      <vt:lpstr>Презентация PowerPoint</vt:lpstr>
      <vt:lpstr>Презентация PowerPoint</vt:lpstr>
      <vt:lpstr>Речевое сопровождение к пальчиковым играм</vt:lpstr>
      <vt:lpstr>Презентация PowerPoint</vt:lpstr>
      <vt:lpstr>Презентация PowerPoint</vt:lpstr>
      <vt:lpstr>Презентация PowerPoint</vt:lpstr>
      <vt:lpstr>ЛИТЕРАТУРА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79</cp:revision>
  <dcterms:modified xsi:type="dcterms:W3CDTF">2022-01-30T17:40:08Z</dcterms:modified>
</cp:coreProperties>
</file>