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sldIdLst>
    <p:sldId id="270" r:id="rId2"/>
    <p:sldId id="332" r:id="rId3"/>
    <p:sldId id="271" r:id="rId4"/>
    <p:sldId id="288" r:id="rId5"/>
    <p:sldId id="331" r:id="rId6"/>
    <p:sldId id="272" r:id="rId7"/>
    <p:sldId id="273" r:id="rId8"/>
    <p:sldId id="274" r:id="rId9"/>
    <p:sldId id="275" r:id="rId10"/>
    <p:sldId id="276" r:id="rId11"/>
    <p:sldId id="277" r:id="rId12"/>
    <p:sldId id="279" r:id="rId13"/>
    <p:sldId id="333" r:id="rId14"/>
    <p:sldId id="280" r:id="rId15"/>
    <p:sldId id="281" r:id="rId16"/>
    <p:sldId id="282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882" autoAdjust="0"/>
    <p:restoredTop sz="94624" autoAdjust="0"/>
  </p:normalViewPr>
  <p:slideViewPr>
    <p:cSldViewPr>
      <p:cViewPr varScale="1">
        <p:scale>
          <a:sx n="83" d="100"/>
          <a:sy n="83" d="100"/>
        </p:scale>
        <p:origin x="-1416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270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9B1FCD0-6A68-4E94-89DB-8082D685AB2F}" type="datetimeFigureOut">
              <a:rPr lang="ru-RU"/>
              <a:pPr>
                <a:defRPr/>
              </a:pPr>
              <a:t>18.11.2024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798298D-38FF-4976-A1B0-F2169A1F3D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EBD7A8-2070-449A-8005-ABCCEEF2492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692BDB-0BE0-4470-8EAF-5995E96D8F2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D4B9B5-D327-41FF-8CAF-DDD2D82D811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71134D-2524-446E-BF85-01F6E2392CD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911635-6DC6-4A70-9B88-85C19A83824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A3F5EC-DB9D-4599-AEA4-D87780D79B1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A374FF-99AD-474B-B3F7-4915A33F1B5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2C8268-4A7D-4E1D-AF31-027CD935F13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D84BBA-D94D-458C-88DD-2CDF1BA4231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2EB618-BE8B-43C4-A586-507F5F53E6C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94936359-7BD7-4007-9DAB-879191BFD99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52212733-398C-4AD6-8210-86FEC890C42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253054"/>
          </a:xfrm>
        </p:spPr>
        <p:txBody>
          <a:bodyPr/>
          <a:lstStyle/>
          <a:p>
            <a:pPr algn="r">
              <a:buNone/>
            </a:pPr>
            <a:endParaRPr lang="ru-RU" sz="2800" dirty="0" smtClean="0"/>
          </a:p>
          <a:p>
            <a:pPr algn="r">
              <a:buNone/>
            </a:pPr>
            <a:endParaRPr lang="ru-RU" sz="2800" dirty="0" smtClean="0"/>
          </a:p>
          <a:p>
            <a:pPr algn="ctr">
              <a:buNone/>
            </a:pPr>
            <a:r>
              <a:rPr lang="ru-RU" sz="3600" dirty="0" smtClean="0"/>
              <a:t>Учитель физики и математики</a:t>
            </a:r>
          </a:p>
          <a:p>
            <a:pPr algn="ctr">
              <a:buNone/>
            </a:pPr>
            <a:r>
              <a:rPr lang="ru-RU" sz="3600" dirty="0" smtClean="0"/>
              <a:t> МКОУ «СОШ №4»</a:t>
            </a:r>
          </a:p>
          <a:p>
            <a:pPr algn="ctr">
              <a:buNone/>
            </a:pPr>
            <a:r>
              <a:rPr lang="ru-RU" sz="3600" dirty="0" smtClean="0"/>
              <a:t> ИМОСК</a:t>
            </a:r>
          </a:p>
          <a:p>
            <a:pPr algn="ctr">
              <a:buNone/>
            </a:pPr>
            <a:r>
              <a:rPr lang="ru-RU" sz="3600" dirty="0" err="1" smtClean="0"/>
              <a:t>Байкулова</a:t>
            </a:r>
            <a:r>
              <a:rPr lang="ru-RU" sz="3600" dirty="0" smtClean="0"/>
              <a:t> </a:t>
            </a:r>
            <a:r>
              <a:rPr lang="ru-RU" sz="3600" dirty="0" err="1" smtClean="0"/>
              <a:t>Зухра</a:t>
            </a:r>
            <a:r>
              <a:rPr lang="ru-RU" sz="3600" dirty="0" smtClean="0"/>
              <a:t> </a:t>
            </a:r>
            <a:r>
              <a:rPr lang="ru-RU" sz="3600" dirty="0" err="1" smtClean="0"/>
              <a:t>Юнусовна</a:t>
            </a:r>
            <a:endParaRPr lang="ru-RU" sz="3600" dirty="0" smtClean="0"/>
          </a:p>
          <a:p>
            <a:pPr algn="ctr">
              <a:buNone/>
            </a:pPr>
            <a:endParaRPr lang="ru-RU" sz="3600" dirty="0" smtClean="0"/>
          </a:p>
          <a:p>
            <a:pPr algn="ctr">
              <a:buNone/>
            </a:pPr>
            <a:r>
              <a:rPr lang="ru-RU" sz="3600" dirty="0" smtClean="0"/>
              <a:t>12.11.2024г.</a:t>
            </a:r>
          </a:p>
        </p:txBody>
      </p:sp>
      <p:sp>
        <p:nvSpPr>
          <p:cNvPr id="2051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8172A7F-3DF0-476A-BD90-A3F5BD38C9C6}" type="slidenum">
              <a:rPr lang="ru-RU" smtClean="0"/>
              <a:pPr/>
              <a:t>1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fontScale="70000" lnSpcReduction="20000"/>
          </a:bodyPr>
          <a:lstStyle/>
          <a:p>
            <a:r>
              <a:rPr lang="ru-RU" sz="5400" b="1" dirty="0" smtClean="0"/>
              <a:t>Обзор причин низкой успеваемости</a:t>
            </a:r>
            <a:endParaRPr lang="ru-RU" sz="5400" dirty="0" smtClean="0"/>
          </a:p>
          <a:p>
            <a:r>
              <a:rPr lang="ru-RU" sz="5400" dirty="0" smtClean="0"/>
              <a:t>Чтобы понимать, как помочь ребенку учиться лучше, нужно выяснить причину проблем с успеваемостью. Чаще всего учащийся не имеет желания, при этом обладает недюжинными способностями к усвоению информации. Однако возможны и другие причины: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71134D-2524-446E-BF85-01F6E2392CD6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fontScale="62500" lnSpcReduction="20000"/>
          </a:bodyPr>
          <a:lstStyle/>
          <a:p>
            <a:endParaRPr lang="ru-RU" sz="4400" b="1" dirty="0" smtClean="0"/>
          </a:p>
          <a:p>
            <a:r>
              <a:rPr lang="ru-RU" sz="4400" b="1" dirty="0" smtClean="0"/>
              <a:t>Как повысить успеваемость по математике</a:t>
            </a:r>
            <a:endParaRPr lang="ru-RU" sz="4400" dirty="0" smtClean="0"/>
          </a:p>
          <a:p>
            <a:r>
              <a:rPr lang="ru-RU" sz="4400" dirty="0" smtClean="0"/>
              <a:t>Математика (алгебра, геометрия) является одним из наиболее сложных для учащихся предметов. Нередко родители тут плохие помощники: им сами нужно заново учиться, чтобы понимать предмет и суметь его объяснить. Потому повысить успеваемость по этому предмету — задача не из простых.</a:t>
            </a:r>
          </a:p>
          <a:p>
            <a:r>
              <a:rPr lang="ru-RU" sz="4400" dirty="0" smtClean="0"/>
              <a:t>Логичным будет нанять репетитора, который поможет справиться с бедой. Однако эффект от такой меры можно усилить, если придерживаться следующих рекомендаций: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71134D-2524-446E-BF85-01F6E2392CD6}" type="slidenum">
              <a:rPr lang="ru-RU" smtClean="0"/>
              <a:pPr>
                <a:defRPr/>
              </a:pPr>
              <a:t>11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ru-RU" sz="5400" dirty="0" smtClean="0"/>
              <a:t>Найдите подходящие по возрасту логические и математические игры и начните в них играть вместе с детьми.</a:t>
            </a:r>
          </a:p>
          <a:p>
            <a:pPr lvl="0"/>
            <a:r>
              <a:rPr lang="ru-RU" sz="5400" dirty="0" smtClean="0"/>
              <a:t>Если речь идет непосредственно о математике — постарайтесь доказать ее значимость в повседневной жизни. В этом неплохо помогают карманные деньги и составление личного бюджета, планирование покупок и изучение ребенком финансовой грамотности.</a:t>
            </a:r>
          </a:p>
          <a:p>
            <a:pPr marL="742950" indent="-742950" algn="ctr">
              <a:buNone/>
            </a:pPr>
            <a:endParaRPr lang="ru-RU" sz="4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71134D-2524-446E-BF85-01F6E2392CD6}" type="slidenum">
              <a:rPr lang="ru-RU" smtClean="0"/>
              <a:pPr>
                <a:defRPr/>
              </a:pPr>
              <a:t>12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6000" dirty="0" smtClean="0">
                <a:solidFill>
                  <a:srgbClr val="FF0000"/>
                </a:solidFill>
                <a:latin typeface="Arial Black" pitchFamily="34" charset="0"/>
              </a:rPr>
              <a:t>Спасибо </a:t>
            </a:r>
          </a:p>
          <a:p>
            <a:pPr>
              <a:buNone/>
            </a:pPr>
            <a:r>
              <a:rPr lang="ru-RU" sz="6000" dirty="0" smtClean="0">
                <a:solidFill>
                  <a:srgbClr val="FF0000"/>
                </a:solidFill>
                <a:latin typeface="Arial Black" pitchFamily="34" charset="0"/>
              </a:rPr>
              <a:t>          за</a:t>
            </a:r>
          </a:p>
          <a:p>
            <a:pPr>
              <a:buNone/>
            </a:pPr>
            <a:r>
              <a:rPr lang="ru-RU" sz="6000" dirty="0" smtClean="0">
                <a:solidFill>
                  <a:srgbClr val="FF0000"/>
                </a:solidFill>
                <a:latin typeface="Arial Black" pitchFamily="34" charset="0"/>
              </a:rPr>
              <a:t> внимание</a:t>
            </a:r>
            <a:endParaRPr lang="ru-RU" sz="60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71134D-2524-446E-BF85-01F6E2392CD6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  <p:pic>
        <p:nvPicPr>
          <p:cNvPr id="5" name="Picture 3" descr="C:\Users\пк7\Desktop\Сертификаты\Mathematical_foundations_of_algebra_and_geometry_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72264" y="3786190"/>
            <a:ext cx="1900227" cy="167163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fontScale="55000" lnSpcReduction="20000"/>
          </a:bodyPr>
          <a:lstStyle/>
          <a:p>
            <a:pPr lvl="0"/>
            <a:r>
              <a:rPr lang="ru-RU" sz="5400" dirty="0" smtClean="0"/>
              <a:t>Следите, чтобы ребенок был занят математикой ежедневно. Даже если нет домашнего задания, пусть повторяет формулы или решает задачи.</a:t>
            </a:r>
          </a:p>
          <a:p>
            <a:r>
              <a:rPr lang="ru-RU" sz="5400" dirty="0" smtClean="0"/>
              <a:t>Постарайтесь действовать на опережение, попросите репетитора наверстать упущенное и начать изучение программы наперед. Для многих детей такое преимущество в знаниях будет дополнительным стимулом, особенно, если есть зависимость от слов поощрения. Ребенок сможет блеснуть знаниями перед одноклассниками и преподавателем, что для него особо ценно.</a:t>
            </a:r>
          </a:p>
          <a:p>
            <a:pPr marL="914400" indent="-914400" algn="ctr">
              <a:buNone/>
            </a:pPr>
            <a:endParaRPr lang="ru-RU" sz="5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742950" indent="-742950" algn="ctr">
              <a:buNone/>
            </a:pPr>
            <a:endParaRPr lang="ru-RU" sz="4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71134D-2524-446E-BF85-01F6E2392CD6}" type="slidenum">
              <a:rPr lang="ru-RU" smtClean="0"/>
              <a:pPr>
                <a:defRPr/>
              </a:pPr>
              <a:t>14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fontScale="55000" lnSpcReduction="20000"/>
          </a:bodyPr>
          <a:lstStyle/>
          <a:p>
            <a:endParaRPr lang="ru-RU" sz="4000" b="1" dirty="0" smtClean="0"/>
          </a:p>
          <a:p>
            <a:r>
              <a:rPr lang="ru-RU" sz="4000" b="1" dirty="0" smtClean="0"/>
              <a:t>Как нельзя действовать</a:t>
            </a:r>
            <a:endParaRPr lang="ru-RU" sz="4000" dirty="0" smtClean="0"/>
          </a:p>
          <a:p>
            <a:r>
              <a:rPr lang="ru-RU" sz="4000" dirty="0" smtClean="0"/>
              <a:t>Многие родители не знают, как повысить успеваемость в школе, действуют по наитию, а потому часто ошибаются. Наиболее распространенная ошибка — нещадная порка за неудовлетворительную отметку. Как правило, такой подход не дает ожидаемого результата, особенно, если речь идет о подростке в переходном возрасте.</a:t>
            </a:r>
          </a:p>
          <a:p>
            <a:r>
              <a:rPr lang="ru-RU" sz="4000" dirty="0" smtClean="0"/>
              <a:t>Существуют и другие запрещенные вещи:</a:t>
            </a:r>
          </a:p>
          <a:p>
            <a:pPr lvl="0"/>
            <a:r>
              <a:rPr lang="ru-RU" sz="4000" dirty="0" smtClean="0"/>
              <a:t>Оскорблять и унижать. Такой подход уничтожает самооценку, а значит и успеваемости хорошей не будет.</a:t>
            </a:r>
          </a:p>
          <a:p>
            <a:pPr lvl="0"/>
            <a:r>
              <a:rPr lang="ru-RU" sz="4000" dirty="0" smtClean="0"/>
              <a:t>Выполнять домашние задания самим. Поступая так, родители не развивают в сыне или дочери чувства ответственности, лишают его самостоятельности, не оставляют шансов на понимание учебного материала.</a:t>
            </a:r>
          </a:p>
          <a:p>
            <a:pPr marL="742950" indent="-742950" algn="ctr">
              <a:buNone/>
            </a:pPr>
            <a:endParaRPr lang="ru-RU" sz="4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u-RU" sz="4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71134D-2524-446E-BF85-01F6E2392CD6}" type="slidenum">
              <a:rPr lang="ru-RU" smtClean="0"/>
              <a:pPr>
                <a:defRPr/>
              </a:pPr>
              <a:t>15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fontScale="55000" lnSpcReduction="20000"/>
          </a:bodyPr>
          <a:lstStyle/>
          <a:p>
            <a:pPr lvl="0"/>
            <a:endParaRPr lang="ru-RU" sz="4400" dirty="0" smtClean="0"/>
          </a:p>
          <a:p>
            <a:pPr lvl="0"/>
            <a:r>
              <a:rPr lang="ru-RU" sz="4400" dirty="0" smtClean="0"/>
              <a:t>Делать упор именно на оценках, а не на знаниях. Многим родителям не важно, получил ли их ребенок знания по предмету, для них выбить хорошую оценку гораздо важнее. В итоге можно развить либо формальное отношение к любому делу, либо </a:t>
            </a:r>
            <a:r>
              <a:rPr lang="ru-RU" sz="4400" dirty="0" err="1" smtClean="0"/>
              <a:t>перфекционизм</a:t>
            </a:r>
            <a:r>
              <a:rPr lang="ru-RU" sz="4400" dirty="0" smtClean="0"/>
              <a:t>.</a:t>
            </a:r>
          </a:p>
          <a:p>
            <a:r>
              <a:rPr lang="ru-RU" sz="4400" dirty="0" smtClean="0"/>
              <a:t>Низкая успеваемость может возникнуть у любого ребенка и на любом этапе обучения. Помочь ему можно, если не акцентировать внимания на оценках, пытаться понять причину проблемы и вместе искать пути ее устранения. Не будьте агрессивны по отношению к детям, хвалите их за хорошие оценки и старайтесь мотивировать к получению знаний. В этом случае есть надежда, что ситуация с успеваемостью изменится в лучшую сторону.</a:t>
            </a:r>
          </a:p>
          <a:p>
            <a:pPr marL="742950" indent="-742950" algn="ctr">
              <a:buNone/>
            </a:pPr>
            <a:endParaRPr lang="ru-RU" sz="4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u-RU" sz="4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71134D-2524-446E-BF85-01F6E2392CD6}" type="slidenum">
              <a:rPr lang="ru-RU" smtClean="0"/>
              <a:pPr>
                <a:defRPr/>
              </a:pPr>
              <a:t>16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038740"/>
          </a:xfrm>
        </p:spPr>
        <p:txBody>
          <a:bodyPr/>
          <a:lstStyle/>
          <a:p>
            <a:pPr algn="ctr">
              <a:buNone/>
            </a:pPr>
            <a:r>
              <a:rPr lang="ru-RU" sz="6600" dirty="0" smtClean="0"/>
              <a:t>Качество успеваемости в 7кл. Причины и их устранение</a:t>
            </a:r>
            <a:endParaRPr lang="ru-RU" sz="4400" i="1" dirty="0" smtClean="0"/>
          </a:p>
          <a:p>
            <a:pPr algn="r">
              <a:buNone/>
            </a:pPr>
            <a:endParaRPr lang="ru-RU" sz="2800" dirty="0" smtClean="0"/>
          </a:p>
          <a:p>
            <a:pPr algn="r">
              <a:buNone/>
            </a:pPr>
            <a:endParaRPr lang="ru-RU" sz="2800" dirty="0" smtClean="0"/>
          </a:p>
        </p:txBody>
      </p:sp>
      <p:sp>
        <p:nvSpPr>
          <p:cNvPr id="2051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8172A7F-3DF0-476A-BD90-A3F5BD38C9C6}" type="slidenum">
              <a:rPr lang="ru-RU" smtClean="0"/>
              <a:pPr/>
              <a:t>2</a:t>
            </a:fld>
            <a:endParaRPr lang="ru-RU" smtClean="0"/>
          </a:p>
        </p:txBody>
      </p:sp>
      <p:pic>
        <p:nvPicPr>
          <p:cNvPr id="1026" name="Picture 2" descr="C:\Users\пк7\Desktop\Сертификаты\imgpreview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4857760"/>
            <a:ext cx="1428760" cy="1095368"/>
          </a:xfrm>
          <a:prstGeom prst="rect">
            <a:avLst/>
          </a:prstGeom>
          <a:noFill/>
        </p:spPr>
      </p:pic>
      <p:pic>
        <p:nvPicPr>
          <p:cNvPr id="1027" name="Picture 3" descr="C:\Users\пк7\Desktop\Сертификаты\Mathematical_foundations_of_algebra_and_geometry_c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00892" y="4429132"/>
            <a:ext cx="1900227" cy="167163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Содержимое 2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5792788"/>
          </a:xfrm>
        </p:spPr>
        <p:txBody>
          <a:bodyPr/>
          <a:lstStyle/>
          <a:p>
            <a:pPr algn="ctr">
              <a:buNone/>
            </a:pPr>
            <a:endParaRPr lang="ru-RU" sz="40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>
              <a:buNone/>
            </a:pPr>
            <a:r>
              <a:rPr lang="ru-RU" sz="40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Я учу 7А класс, в котором 21ученик. </a:t>
            </a:r>
          </a:p>
          <a:p>
            <a:pPr algn="ctr">
              <a:buNone/>
            </a:pPr>
            <a:r>
              <a:rPr lang="ru-RU" sz="40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Веду уроки: алгебра</a:t>
            </a:r>
          </a:p>
          <a:p>
            <a:r>
              <a:rPr lang="ru-RU" dirty="0" smtClean="0"/>
              <a:t>Где        5 учеников с оценкой 5 </a:t>
            </a:r>
          </a:p>
          <a:p>
            <a:r>
              <a:rPr lang="ru-RU" dirty="0" smtClean="0"/>
              <a:t>              11 учеников с оценкой 4 </a:t>
            </a:r>
          </a:p>
          <a:p>
            <a:r>
              <a:rPr lang="ru-RU" dirty="0" smtClean="0"/>
              <a:t>               4 ученика с оценкой 3 </a:t>
            </a:r>
          </a:p>
          <a:p>
            <a:r>
              <a:rPr lang="ru-RU" dirty="0" smtClean="0"/>
              <a:t>                2 ---------- </a:t>
            </a:r>
          </a:p>
          <a:p>
            <a:r>
              <a:rPr lang="ru-RU" dirty="0" smtClean="0"/>
              <a:t>                1 </a:t>
            </a:r>
            <a:r>
              <a:rPr lang="ru-RU" dirty="0" err="1" smtClean="0"/>
              <a:t>индивидуальщик</a:t>
            </a:r>
            <a:endParaRPr lang="ru-RU" dirty="0" smtClean="0"/>
          </a:p>
        </p:txBody>
      </p:sp>
      <p:sp>
        <p:nvSpPr>
          <p:cNvPr id="4099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527AA98-E646-4594-927C-FC38DF7C83D0}" type="slidenum">
              <a:rPr lang="ru-RU" smtClean="0"/>
              <a:pPr/>
              <a:t>3</a:t>
            </a:fld>
            <a:endParaRPr lang="ru-RU" smtClean="0"/>
          </a:p>
        </p:txBody>
      </p:sp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7215206" y="4572008"/>
            <a:ext cx="5041900" cy="1768475"/>
            <a:chOff x="1292" y="618"/>
            <a:chExt cx="3176" cy="1114"/>
          </a:xfrm>
        </p:grpSpPr>
        <p:sp>
          <p:nvSpPr>
            <p:cNvPr id="5" name="Text Box 8"/>
            <p:cNvSpPr txBox="1">
              <a:spLocks noChangeArrowheads="1"/>
            </p:cNvSpPr>
            <p:nvPr/>
          </p:nvSpPr>
          <p:spPr bwMode="auto">
            <a:xfrm>
              <a:off x="2336" y="1026"/>
              <a:ext cx="213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ru-RU" sz="3200"/>
            </a:p>
          </p:txBody>
        </p:sp>
        <p:pic>
          <p:nvPicPr>
            <p:cNvPr id="6" name="Picture 9" descr="j0283649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292" y="618"/>
              <a:ext cx="809" cy="111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Содержимое 2"/>
          <p:cNvSpPr>
            <a:spLocks noGrp="1"/>
          </p:cNvSpPr>
          <p:nvPr>
            <p:ph idx="1"/>
          </p:nvPr>
        </p:nvSpPr>
        <p:spPr>
          <a:xfrm>
            <a:off x="428596" y="357166"/>
            <a:ext cx="8229600" cy="5792788"/>
          </a:xfrm>
        </p:spPr>
        <p:txBody>
          <a:bodyPr/>
          <a:lstStyle/>
          <a:p>
            <a:pPr algn="ctr">
              <a:buNone/>
            </a:pPr>
            <a:endParaRPr lang="ru-RU" sz="40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>
              <a:buNone/>
            </a:pPr>
            <a:r>
              <a:rPr lang="ru-RU" sz="4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% успеваемости -100%</a:t>
            </a:r>
          </a:p>
          <a:p>
            <a:pPr algn="ctr">
              <a:buNone/>
            </a:pPr>
            <a:r>
              <a:rPr lang="ru-RU" sz="4000" dirty="0" smtClean="0"/>
              <a:t>% качества – 76 </a:t>
            </a:r>
          </a:p>
          <a:p>
            <a:pPr algn="ctr">
              <a:buNone/>
            </a:pPr>
            <a:r>
              <a:rPr lang="ru-RU" sz="4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Средний бал – </a:t>
            </a:r>
            <a:r>
              <a:rPr lang="ru-RU" sz="4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</a:t>
            </a:r>
            <a:endParaRPr lang="ru-RU" sz="40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099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527AA98-E646-4594-927C-FC38DF7C83D0}" type="slidenum">
              <a:rPr lang="ru-RU" smtClean="0"/>
              <a:pPr/>
              <a:t>4</a:t>
            </a:fld>
            <a:endParaRPr lang="ru-RU" smtClean="0"/>
          </a:p>
        </p:txBody>
      </p:sp>
      <p:pic>
        <p:nvPicPr>
          <p:cNvPr id="4" name="Picture 7" descr="BOOKS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1224" y="3429001"/>
            <a:ext cx="2676515" cy="2736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Содержимое 2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579278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200" dirty="0" smtClean="0"/>
              <a:t>Урок- геометрия</a:t>
            </a:r>
          </a:p>
        </p:txBody>
      </p:sp>
      <p:sp>
        <p:nvSpPr>
          <p:cNvPr id="4099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527AA98-E646-4594-927C-FC38DF7C83D0}" type="slidenum">
              <a:rPr lang="ru-RU" smtClean="0"/>
              <a:pPr/>
              <a:t>5</a:t>
            </a:fld>
            <a:endParaRPr lang="ru-RU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1500166" y="1714488"/>
            <a:ext cx="607223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Где         7 учеников с оценкой 5 </a:t>
            </a:r>
          </a:p>
          <a:p>
            <a:r>
              <a:rPr lang="ru-RU" sz="2800" dirty="0" smtClean="0"/>
              <a:t>               7учеников с оценкой 4 </a:t>
            </a:r>
          </a:p>
          <a:p>
            <a:r>
              <a:rPr lang="ru-RU" sz="2800" dirty="0" smtClean="0"/>
              <a:t>               6 ученика с оценкой 3 </a:t>
            </a:r>
          </a:p>
          <a:p>
            <a:r>
              <a:rPr lang="ru-RU" sz="2800" dirty="0" smtClean="0"/>
              <a:t>                2 ---------- </a:t>
            </a:r>
          </a:p>
          <a:p>
            <a:r>
              <a:rPr lang="ru-RU" sz="2800" dirty="0" smtClean="0"/>
              <a:t>                1 </a:t>
            </a:r>
            <a:r>
              <a:rPr lang="ru-RU" sz="2800" dirty="0" err="1" smtClean="0"/>
              <a:t>индивидуальщик</a:t>
            </a:r>
            <a:endParaRPr lang="ru-RU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Содержимое 2"/>
          <p:cNvSpPr>
            <a:spLocks noGrp="1"/>
          </p:cNvSpPr>
          <p:nvPr>
            <p:ph idx="1"/>
          </p:nvPr>
        </p:nvSpPr>
        <p:spPr>
          <a:xfrm>
            <a:off x="457200" y="188913"/>
            <a:ext cx="8229600" cy="5937250"/>
          </a:xfrm>
        </p:spPr>
        <p:txBody>
          <a:bodyPr/>
          <a:lstStyle/>
          <a:p>
            <a:pPr algn="ctr">
              <a:buNone/>
            </a:pPr>
            <a:endParaRPr lang="ru-RU" sz="5400" dirty="0" smtClean="0"/>
          </a:p>
          <a:p>
            <a:pPr algn="ctr">
              <a:buNone/>
            </a:pPr>
            <a:r>
              <a:rPr lang="ru-RU" sz="5400" dirty="0" smtClean="0"/>
              <a:t>% успеваемости -100%</a:t>
            </a:r>
          </a:p>
          <a:p>
            <a:pPr algn="ctr">
              <a:buNone/>
            </a:pPr>
            <a:r>
              <a:rPr lang="ru-RU" sz="5400" dirty="0" smtClean="0"/>
              <a:t>% качества – 67</a:t>
            </a:r>
          </a:p>
          <a:p>
            <a:pPr algn="ctr">
              <a:buNone/>
            </a:pPr>
            <a:r>
              <a:rPr lang="ru-RU" sz="5400" dirty="0" smtClean="0"/>
              <a:t>Средний бал – </a:t>
            </a:r>
            <a:r>
              <a:rPr lang="ru-RU" sz="5400" dirty="0" smtClean="0"/>
              <a:t>3</a:t>
            </a:r>
            <a:endParaRPr lang="ru-RU" sz="5400" dirty="0" smtClean="0"/>
          </a:p>
          <a:p>
            <a:pPr algn="ctr"/>
            <a:endParaRPr lang="ru-RU" sz="5400" dirty="0" smtClean="0"/>
          </a:p>
        </p:txBody>
      </p:sp>
      <p:sp>
        <p:nvSpPr>
          <p:cNvPr id="5123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BD90FAE-7EB4-4C6B-828D-71ADFC01367F}" type="slidenum">
              <a:rPr lang="ru-RU" smtClean="0"/>
              <a:pPr/>
              <a:t>6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Содержимое 2"/>
          <p:cNvSpPr>
            <a:spLocks noGrp="1"/>
          </p:cNvSpPr>
          <p:nvPr>
            <p:ph idx="1"/>
          </p:nvPr>
        </p:nvSpPr>
        <p:spPr>
          <a:xfrm>
            <a:off x="457200" y="188913"/>
            <a:ext cx="8229600" cy="5937250"/>
          </a:xfrm>
        </p:spPr>
        <p:txBody>
          <a:bodyPr/>
          <a:lstStyle/>
          <a:p>
            <a:pPr algn="ctr">
              <a:buNone/>
            </a:pPr>
            <a:r>
              <a:rPr lang="ru-RU" sz="48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Урок-теория и вероятность</a:t>
            </a:r>
            <a:endParaRPr lang="ru-RU" sz="5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/>
            <a:endParaRPr lang="ru-RU" sz="5400" dirty="0" smtClean="0"/>
          </a:p>
        </p:txBody>
      </p:sp>
      <p:sp>
        <p:nvSpPr>
          <p:cNvPr id="5123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BD90FAE-7EB4-4C6B-828D-71ADFC01367F}" type="slidenum">
              <a:rPr lang="ru-RU" smtClean="0"/>
              <a:pPr/>
              <a:t>7</a:t>
            </a:fld>
            <a:endParaRPr lang="ru-RU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1357290" y="2000240"/>
            <a:ext cx="621510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Где        6учеников с оценкой 5 </a:t>
            </a:r>
          </a:p>
          <a:p>
            <a:r>
              <a:rPr lang="ru-RU" sz="2800" dirty="0" smtClean="0"/>
              <a:t>              7 учеников с оценкой 4 </a:t>
            </a:r>
          </a:p>
          <a:p>
            <a:r>
              <a:rPr lang="ru-RU" sz="2800" dirty="0" smtClean="0"/>
              <a:t>               7 ученика с оценкой 3 </a:t>
            </a:r>
          </a:p>
          <a:p>
            <a:r>
              <a:rPr lang="ru-RU" sz="2800" dirty="0" smtClean="0"/>
              <a:t>                2 ---------- </a:t>
            </a:r>
          </a:p>
          <a:p>
            <a:r>
              <a:rPr lang="ru-RU" sz="2800" dirty="0" smtClean="0"/>
              <a:t>                1 </a:t>
            </a:r>
            <a:r>
              <a:rPr lang="ru-RU" sz="2800" dirty="0" err="1" smtClean="0"/>
              <a:t>индивидуальщик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pPr algn="ctr">
              <a:buNone/>
            </a:pPr>
            <a:endParaRPr lang="ru-RU" sz="5400" dirty="0" smtClean="0"/>
          </a:p>
          <a:p>
            <a:pPr algn="ctr">
              <a:buNone/>
            </a:pPr>
            <a:r>
              <a:rPr lang="ru-RU" sz="5400" dirty="0" smtClean="0"/>
              <a:t>% успеваемости -100%</a:t>
            </a:r>
          </a:p>
          <a:p>
            <a:pPr algn="ctr">
              <a:buNone/>
            </a:pPr>
            <a:r>
              <a:rPr lang="ru-RU" sz="5400" dirty="0" smtClean="0"/>
              <a:t>% качества – 62</a:t>
            </a:r>
          </a:p>
          <a:p>
            <a:pPr algn="ctr">
              <a:buNone/>
            </a:pPr>
            <a:r>
              <a:rPr lang="ru-RU" sz="5400" dirty="0" smtClean="0"/>
              <a:t>Средний бал – </a:t>
            </a:r>
            <a:r>
              <a:rPr lang="ru-RU" sz="5400" dirty="0" smtClean="0"/>
              <a:t>3</a:t>
            </a:r>
            <a:endParaRPr lang="ru-RU" sz="540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71134D-2524-446E-BF85-01F6E2392CD6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fontScale="77500" lnSpcReduction="20000"/>
          </a:bodyPr>
          <a:lstStyle/>
          <a:p>
            <a:r>
              <a:rPr lang="ru-RU" sz="5400" dirty="0" smtClean="0"/>
              <a:t>Не всегда успеваемость ребенка в школе удовлетворительная. Такая проблема может быть вызвана разными причинами: от неподходящей программы до особенностей учащегося, при этом она почти всегда решаема. На мой взгляд, как повысить успеваемость в школе.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71134D-2524-446E-BF85-01F6E2392CD6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377</TotalTime>
  <Words>679</Words>
  <Application>Microsoft Office PowerPoint</Application>
  <PresentationFormat>Экран (4:3)</PresentationFormat>
  <Paragraphs>81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Zver</dc:creator>
  <cp:lastModifiedBy>User</cp:lastModifiedBy>
  <cp:revision>40</cp:revision>
  <dcterms:created xsi:type="dcterms:W3CDTF">2008-12-09T15:57:12Z</dcterms:created>
  <dcterms:modified xsi:type="dcterms:W3CDTF">2024-11-18T19:07:16Z</dcterms:modified>
</cp:coreProperties>
</file>