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64" r:id="rId8"/>
    <p:sldId id="266" r:id="rId9"/>
    <p:sldId id="259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F9266-5EC9-413D-B7F9-E50DA9D1818B}" type="datetimeFigureOut">
              <a:rPr lang="ru-RU" smtClean="0"/>
              <a:pPr/>
              <a:t>23.06.2024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EEBD84-6083-4EC6-B7E9-DF0BBA10BA9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hecke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7423020" cy="235745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Cambria" pitchFamily="18" charset="0"/>
              </a:rPr>
              <a:t>«Как  устроена и работает наша  дыхательная  система?»</a:t>
            </a:r>
            <a:endParaRPr lang="ru-RU" sz="4800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714752"/>
            <a:ext cx="7854696" cy="25717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Cambria" pitchFamily="18" charset="0"/>
              </a:rPr>
              <a:t>Авторы  исследования: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Cambria" pitchFamily="18" charset="0"/>
              </a:rPr>
              <a:t>Дети  подготовительной  группы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Cambria" pitchFamily="18" charset="0"/>
              </a:rPr>
              <a:t>МДОУ д/с № </a:t>
            </a:r>
            <a:r>
              <a:rPr lang="ru-RU" sz="4000" b="1" dirty="0">
                <a:solidFill>
                  <a:srgbClr val="7030A0"/>
                </a:solidFill>
                <a:latin typeface="Cambria" pitchFamily="18" charset="0"/>
              </a:rPr>
              <a:t>3</a:t>
            </a:r>
            <a:r>
              <a:rPr lang="ru-RU" sz="4000" b="1" dirty="0" smtClean="0">
                <a:solidFill>
                  <a:srgbClr val="7030A0"/>
                </a:solidFill>
                <a:latin typeface="Cambria" pitchFamily="18" charset="0"/>
              </a:rPr>
              <a:t> «</a:t>
            </a:r>
            <a:r>
              <a:rPr lang="ru-RU" sz="4000" b="1" dirty="0">
                <a:solidFill>
                  <a:srgbClr val="7030A0"/>
                </a:solidFill>
                <a:latin typeface="Cambria" pitchFamily="18" charset="0"/>
              </a:rPr>
              <a:t>З</a:t>
            </a:r>
            <a:r>
              <a:rPr lang="ru-RU" sz="4000" b="1" dirty="0" smtClean="0">
                <a:solidFill>
                  <a:srgbClr val="7030A0"/>
                </a:solidFill>
                <a:latin typeface="Cambria" pitchFamily="18" charset="0"/>
              </a:rPr>
              <a:t>ВЕЗДОЧКА»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endParaRPr lang="ru-RU" b="1" dirty="0">
              <a:solidFill>
                <a:srgbClr val="7030A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>
                <a:latin typeface="Cambria" pitchFamily="18" charset="0"/>
              </a:rPr>
              <a:t>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000108"/>
            <a:ext cx="4040188" cy="15716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  Я смеюсь, моя диафрагма сокращается и воздух толчками выходит наружу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4" y="1071546"/>
            <a:ext cx="4041775" cy="14287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Я зеваю, делаю глубокий вдох и получаю больше кислорода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7" name="Picture 2" descr="\\Rm01\SharedDocs\ОрехавскаяТА\Изображение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823" y="2746348"/>
            <a:ext cx="3357509" cy="3357587"/>
          </a:xfrm>
          <a:prstGeom prst="rect">
            <a:avLst/>
          </a:prstGeom>
          <a:noFill/>
        </p:spPr>
      </p:pic>
      <p:pic>
        <p:nvPicPr>
          <p:cNvPr id="8" name="Picture 2" descr="\\Rm01\SharedDocs\ОрехавскаяТА\Изображение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143440" y="2714684"/>
            <a:ext cx="3286155" cy="32860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sz="4400" b="1" u="sng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Я  могу  дышать  ртом и </a:t>
            </a:r>
            <a:r>
              <a:rPr lang="ru-RU" sz="4400" b="1" u="sng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носом_</a:t>
            </a:r>
            <a:endParaRPr lang="ru-RU" sz="4400" b="1" u="sng" dirty="0">
              <a:solidFill>
                <a:schemeClr val="accent3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5000636"/>
            <a:ext cx="4040188" cy="6593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это нос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5000636"/>
            <a:ext cx="4041775" cy="65484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 это - рот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C:\Documents and Settings\Владелец\Рабочий стол\ота\с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2357454" cy="2906764"/>
          </a:xfrm>
          <a:prstGeom prst="rect">
            <a:avLst/>
          </a:prstGeom>
          <a:noFill/>
        </p:spPr>
      </p:pic>
      <p:pic>
        <p:nvPicPr>
          <p:cNvPr id="1029" name="Picture 5" descr="C:\Documents and Settings\Владелец\Рабочий стол\ота\рот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214554"/>
            <a:ext cx="3510855" cy="22447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3043230" cy="17859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mbria" pitchFamily="18" charset="0"/>
              </a:rPr>
              <a:t>Я вдохнул. Воздух попал  в нос и (или) рот, а дальше в дыхательную  трубку.</a:t>
            </a:r>
            <a:endParaRPr lang="ru-RU" sz="2400" b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143504" y="1142984"/>
            <a:ext cx="3500462" cy="19288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Cambria" pitchFamily="18" charset="0"/>
              </a:rPr>
              <a:t>Из дыхательной трубки воздух  попадает в  лёгкие</a:t>
            </a:r>
            <a:endParaRPr lang="ru-RU" dirty="0">
              <a:solidFill>
                <a:schemeClr val="accent1"/>
              </a:solidFill>
              <a:latin typeface="Cambria" pitchFamily="18" charset="0"/>
            </a:endParaRPr>
          </a:p>
        </p:txBody>
      </p:sp>
      <p:pic>
        <p:nvPicPr>
          <p:cNvPr id="2050" name="Picture 2" descr="C:\Documents and Settings\Владелец\Рабочий стол\ота\трахея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928662" y="3429000"/>
            <a:ext cx="2132832" cy="2766873"/>
          </a:xfrm>
          <a:prstGeom prst="rect">
            <a:avLst/>
          </a:prstGeom>
          <a:noFill/>
        </p:spPr>
      </p:pic>
      <p:pic>
        <p:nvPicPr>
          <p:cNvPr id="2051" name="Picture 3" descr="C:\Documents and Settings\Владелец\Рабочий стол\ота\ота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500438"/>
            <a:ext cx="2365855" cy="22113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28596" y="1785926"/>
            <a:ext cx="4114800" cy="30106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Грудная клетка защищает лёгкие от  повреждения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 descr="C:\Documents and Settings\Владелец\Рабочий стол\ота\клет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285860"/>
            <a:ext cx="3293019" cy="40386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72518" cy="1285884"/>
          </a:xfrm>
        </p:spPr>
        <p:txBody>
          <a:bodyPr>
            <a:noAutofit/>
          </a:bodyPr>
          <a:lstStyle/>
          <a:p>
            <a:pPr algn="ctr"/>
            <a:r>
              <a:rPr lang="ru-RU" sz="4400" b="1" i="1" u="sng" dirty="0" smtClean="0">
                <a:latin typeface="Cambria" pitchFamily="18" charset="0"/>
              </a:rPr>
              <a:t>А как работает дыхательная система?</a:t>
            </a:r>
            <a:endParaRPr lang="ru-RU" sz="4400" b="1" i="1" u="sng" dirty="0">
              <a:latin typeface="Cambr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2000240"/>
            <a:ext cx="4040188" cy="659352"/>
          </a:xfrm>
        </p:spPr>
        <p:txBody>
          <a:bodyPr/>
          <a:lstStyle/>
          <a:p>
            <a:pPr algn="ctr"/>
            <a:r>
              <a:rPr lang="ru-RU" sz="2800" u="sng" dirty="0" smtClean="0">
                <a:solidFill>
                  <a:srgbClr val="C00000"/>
                </a:solidFill>
                <a:latin typeface="Cambria" pitchFamily="18" charset="0"/>
              </a:rPr>
              <a:t>Наблюдение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«Как я дышу»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1140615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10000"/>
              </a:lnSpc>
            </a:pPr>
            <a:r>
              <a:rPr lang="ru-RU" dirty="0" smtClean="0"/>
              <a:t> </a:t>
            </a:r>
          </a:p>
          <a:p>
            <a:pPr algn="ctr">
              <a:lnSpc>
                <a:spcPct val="110000"/>
              </a:lnSpc>
            </a:pPr>
            <a:r>
              <a:rPr lang="ru-RU" sz="3300" u="sng" dirty="0" smtClean="0">
                <a:solidFill>
                  <a:srgbClr val="C00000"/>
                </a:solidFill>
                <a:latin typeface="Cambria" pitchFamily="18" charset="0"/>
              </a:rPr>
              <a:t>Опыт</a:t>
            </a:r>
          </a:p>
          <a:p>
            <a:pPr algn="ctr">
              <a:lnSpc>
                <a:spcPct val="110000"/>
              </a:lnSpc>
            </a:pPr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«</a:t>
            </a:r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Определяем частоту дыхания»</a:t>
            </a:r>
          </a:p>
          <a:p>
            <a:pPr algn="ctr"/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00034" y="3000372"/>
            <a:ext cx="4040188" cy="3502824"/>
          </a:xfrm>
        </p:spPr>
        <p:txBody>
          <a:bodyPr/>
          <a:lstStyle/>
          <a:p>
            <a:pPr algn="ctr">
              <a:buNone/>
            </a:pPr>
            <a:r>
              <a:rPr lang="ru-RU" sz="2400" i="1" dirty="0" smtClean="0">
                <a:solidFill>
                  <a:srgbClr val="00B0F0"/>
                </a:solidFill>
                <a:latin typeface="Cambria" pitchFamily="18" charset="0"/>
              </a:rPr>
              <a:t>Я делаю вдох –грудная клетка поднимается.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00B0F0"/>
                </a:solidFill>
                <a:latin typeface="Cambria" pitchFamily="18" charset="0"/>
              </a:rPr>
              <a:t>Делаю выдох - опускается.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00B0F0"/>
                </a:solidFill>
                <a:latin typeface="Cambria" pitchFamily="18" charset="0"/>
              </a:rPr>
              <a:t>Могу дышать глубоко, медленно, часто.</a:t>
            </a:r>
          </a:p>
          <a:p>
            <a:pPr algn="ctr">
              <a:buNone/>
            </a:pPr>
            <a:r>
              <a:rPr lang="ru-RU" sz="2400" b="1" i="1" u="sng" dirty="0" smtClean="0">
                <a:solidFill>
                  <a:srgbClr val="00B0F0"/>
                </a:solidFill>
                <a:latin typeface="Cambria" pitchFamily="18" charset="0"/>
              </a:rPr>
              <a:t>Вывод</a:t>
            </a:r>
            <a:r>
              <a:rPr lang="ru-RU" sz="2400" i="1" dirty="0" smtClean="0">
                <a:solidFill>
                  <a:srgbClr val="00B0F0"/>
                </a:solidFill>
                <a:latin typeface="Cambria" pitchFamily="18" charset="0"/>
              </a:rPr>
              <a:t>: Дыхание бывает разным и зависит от того чем я занимаюсь.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3439" y="2928934"/>
            <a:ext cx="4043362" cy="343138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00B0F0"/>
                </a:solidFill>
                <a:latin typeface="Cambria" pitchFamily="18" charset="0"/>
              </a:rPr>
              <a:t>Засекаем время и считаем, сколько вдохов мы сделаем за 1 мин.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B0F0"/>
                </a:solidFill>
                <a:latin typeface="Cambria" pitchFamily="18" charset="0"/>
              </a:rPr>
              <a:t>А теперь   попрыгаем.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B0F0"/>
                </a:solidFill>
                <a:latin typeface="Cambria" pitchFamily="18" charset="0"/>
              </a:rPr>
              <a:t>Сколько теперь вдохов мы сделаем за 1 мин?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B0F0"/>
                </a:solidFill>
                <a:latin typeface="Cambria" pitchFamily="18" charset="0"/>
              </a:rPr>
              <a:t>Посчитали.</a:t>
            </a:r>
          </a:p>
          <a:p>
            <a:pPr algn="ctr">
              <a:buNone/>
            </a:pPr>
            <a:r>
              <a:rPr lang="ru-RU" b="1" i="1" u="sng" dirty="0" smtClean="0">
                <a:solidFill>
                  <a:srgbClr val="00B0F0"/>
                </a:solidFill>
                <a:latin typeface="Cambria" pitchFamily="18" charset="0"/>
              </a:rPr>
              <a:t>Вывод: </a:t>
            </a:r>
            <a:r>
              <a:rPr lang="ru-RU" i="1" dirty="0" smtClean="0">
                <a:solidFill>
                  <a:srgbClr val="00B0F0"/>
                </a:solidFill>
                <a:latin typeface="Cambria" pitchFamily="18" charset="0"/>
              </a:rPr>
              <a:t>в спокойном состоянии мы дышим реже, а после нагрузки – чаще.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Cambria" pitchFamily="18" charset="0"/>
              </a:rPr>
              <a:t>Вот моя дыхательная система</a:t>
            </a:r>
            <a:endParaRPr lang="ru-RU" sz="4400" b="1" dirty="0">
              <a:latin typeface="Cambria" pitchFamily="18" charset="0"/>
            </a:endParaRPr>
          </a:p>
        </p:txBody>
      </p:sp>
      <p:pic>
        <p:nvPicPr>
          <p:cNvPr id="1026" name="Picture 2" descr="G:\ота\dih_si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63685"/>
            <a:ext cx="3929089" cy="51078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428596" y="285728"/>
            <a:ext cx="4143404" cy="600079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  <a:latin typeface="Cambria" pitchFamily="18" charset="0"/>
              </a:rPr>
              <a:t>опыт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«Определяем силу дыхательных мышц»</a:t>
            </a:r>
          </a:p>
          <a:p>
            <a:pPr algn="ctr"/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Построимся на одной линии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Подставим ладошки и положим на них легкое перышко или лепесток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Поднесем ко рту и подуем изо всей силы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Чье перышко улетит дальше всех?</a:t>
            </a:r>
          </a:p>
          <a:p>
            <a:pPr algn="ctr"/>
            <a: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Вывод: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Если перышко летит далеко, значит, дыхание сильное.</a:t>
            </a:r>
          </a:p>
        </p:txBody>
      </p:sp>
      <p:pic>
        <p:nvPicPr>
          <p:cNvPr id="1026" name="Picture 2" descr="G:\ота\опыт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61932"/>
            <a:ext cx="4000528" cy="34064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u="sng" dirty="0" smtClean="0">
                <a:solidFill>
                  <a:srgbClr val="C00000"/>
                </a:solidFill>
                <a:latin typeface="Cambria" pitchFamily="18" charset="0"/>
              </a:rPr>
              <a:t>опыт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2800" b="0" u="sng" dirty="0" smtClean="0">
                <a:solidFill>
                  <a:srgbClr val="C00000"/>
                </a:solidFill>
                <a:latin typeface="Cambria" pitchFamily="18" charset="0"/>
              </a:rPr>
              <a:t>«Может ли человек прожить без дыхания?»</a:t>
            </a:r>
            <a:r>
              <a:rPr lang="ru-RU" sz="3200" u="sng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3200" u="sng" dirty="0" smtClean="0">
                <a:solidFill>
                  <a:srgbClr val="C00000"/>
                </a:solidFill>
                <a:latin typeface="Cambria" pitchFamily="18" charset="0"/>
              </a:rPr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1928802"/>
            <a:ext cx="4319590" cy="435771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Встанем парами.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Один закроет рот, зажмет  нос пальцами и не будет дышать столько, сколько сможет 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Другой считает.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Потом меняемся местами.</a:t>
            </a:r>
          </a:p>
          <a:p>
            <a:pPr>
              <a:buFont typeface="Arial" pitchFamily="34" charset="0"/>
              <a:buChar char="•"/>
            </a:pPr>
            <a:endParaRPr lang="ru-RU" sz="2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Вывод: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мы можем задержать дыхание от 15 до 35 секунд. Без дыхания человек прожить не может!</a:t>
            </a:r>
          </a:p>
          <a:p>
            <a:endParaRPr lang="ru-RU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G:\ота\M2CAIFR2JUCA95FZ1XCAUZ0ZROCAV93EB6CA3YB1YRCAUXZSRQCAURXHJ4CAIORR1DCAIPGNWBCA3EQFRFCAMNFQG6CA3OHLRUCAKQUPJ7CAM3ZDUQCA8IPS3ICAS392SWCAH7HMBKCASMH6OMCA8W45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4134" y="1643050"/>
            <a:ext cx="3052352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Необычные вдохи и выдохи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22" name="Текст 21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4040188" cy="6593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Cambria" pitchFamily="18" charset="0"/>
              </a:rPr>
              <a:t>Когда я чихаю, мой нос освобождается от пыли</a:t>
            </a:r>
            <a:endParaRPr lang="ru-RU" dirty="0">
              <a:solidFill>
                <a:srgbClr val="00B0F0"/>
              </a:solidFill>
              <a:latin typeface="Cambria" pitchFamily="18" charset="0"/>
            </a:endParaRPr>
          </a:p>
        </p:txBody>
      </p:sp>
      <p:sp>
        <p:nvSpPr>
          <p:cNvPr id="24" name="Текст 23"/>
          <p:cNvSpPr>
            <a:spLocks noGrp="1"/>
          </p:cNvSpPr>
          <p:nvPr>
            <p:ph type="body" sz="half" idx="3"/>
          </p:nvPr>
        </p:nvSpPr>
        <p:spPr>
          <a:xfrm>
            <a:off x="4643438" y="1643050"/>
            <a:ext cx="4041775" cy="65484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Cambria" pitchFamily="18" charset="0"/>
              </a:rPr>
              <a:t>Когда икаю, воздух толчками выходит наружу</a:t>
            </a:r>
            <a:endParaRPr lang="ru-RU" dirty="0">
              <a:solidFill>
                <a:srgbClr val="00B0F0"/>
              </a:solidFill>
              <a:latin typeface="Cambria" pitchFamily="18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5" name="Содержимое 2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074" name="Picture 2" descr="\\Rm01\SharedDocs\ОрехавскаяТА\Изображ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45832" y="2469350"/>
            <a:ext cx="3071835" cy="3276624"/>
          </a:xfrm>
          <a:prstGeom prst="rect">
            <a:avLst/>
          </a:prstGeom>
          <a:noFill/>
        </p:spPr>
      </p:pic>
      <p:pic>
        <p:nvPicPr>
          <p:cNvPr id="9" name="Picture 2" descr="\\Rm01\SharedDocs\ОрехавскаяТА\Изображени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99377" y="2472400"/>
            <a:ext cx="2980304" cy="31789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</TotalTime>
  <Words>312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Constantia</vt:lpstr>
      <vt:lpstr>Wingdings 2</vt:lpstr>
      <vt:lpstr>Поток</vt:lpstr>
      <vt:lpstr>«Как  устроена и работает наша  дыхательная  система?»</vt:lpstr>
      <vt:lpstr>   Я  могу  дышать  ртом и носом_</vt:lpstr>
      <vt:lpstr>Я вдохнул. Воздух попал  в нос и (или) рот, а дальше в дыхательную  трубку.</vt:lpstr>
      <vt:lpstr>Грудная клетка защищает лёгкие от  повреждения</vt:lpstr>
      <vt:lpstr>А как работает дыхательная система?</vt:lpstr>
      <vt:lpstr>Вот моя дыхательная система</vt:lpstr>
      <vt:lpstr>    </vt:lpstr>
      <vt:lpstr>опыт  «Может ли человек прожить без дыхания?» </vt:lpstr>
      <vt:lpstr>Необычные вдохи и выдохи</vt:lpstr>
      <vt:lpstr>   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 устроена  дыхательная  система?»</dc:title>
  <dc:creator>USER</dc:creator>
  <cp:lastModifiedBy>Татьяна</cp:lastModifiedBy>
  <cp:revision>31</cp:revision>
  <dcterms:created xsi:type="dcterms:W3CDTF">2010-05-21T11:25:38Z</dcterms:created>
  <dcterms:modified xsi:type="dcterms:W3CDTF">2024-06-23T12:22:53Z</dcterms:modified>
</cp:coreProperties>
</file>