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5" r:id="rId5"/>
    <p:sldId id="296" r:id="rId6"/>
    <p:sldId id="306" r:id="rId7"/>
    <p:sldId id="317" r:id="rId8"/>
    <p:sldId id="318" r:id="rId9"/>
    <p:sldId id="319" r:id="rId10"/>
    <p:sldId id="320" r:id="rId11"/>
    <p:sldId id="312" r:id="rId12"/>
    <p:sldId id="314" r:id="rId13"/>
    <p:sldId id="321" r:id="rId14"/>
    <p:sldId id="313" r:id="rId15"/>
    <p:sldId id="322" r:id="rId16"/>
    <p:sldId id="323" r:id="rId17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879" autoAdjust="0"/>
  </p:normalViewPr>
  <p:slideViewPr>
    <p:cSldViewPr snapToGrid="0">
      <p:cViewPr varScale="1">
        <p:scale>
          <a:sx n="71" d="100"/>
          <a:sy n="71" d="100"/>
        </p:scale>
        <p:origin x="684" y="66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04.04.2024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3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78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89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3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9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6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7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8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6xiZp099DIDo_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A26F01C-B700-4ACF-A44E-B3B76E5C6EAC}"/>
              </a:ext>
            </a:extLst>
          </p:cNvPr>
          <p:cNvSpPr txBox="1"/>
          <p:nvPr/>
        </p:nvSpPr>
        <p:spPr>
          <a:xfrm>
            <a:off x="3046880" y="1075765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№1568</a:t>
            </a:r>
          </a:p>
          <a:p>
            <a:pPr algn="ctr"/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отделение №5,6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62041-06DF-4047-92BA-06A2F40794AD}"/>
              </a:ext>
            </a:extLst>
          </p:cNvPr>
          <p:cNvSpPr txBox="1"/>
          <p:nvPr/>
        </p:nvSpPr>
        <p:spPr>
          <a:xfrm>
            <a:off x="3154456" y="5612958"/>
            <a:ext cx="6098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2024г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D58CD-6879-43B4-9145-A33CD580E53D}"/>
              </a:ext>
            </a:extLst>
          </p:cNvPr>
          <p:cNvSpPr txBox="1"/>
          <p:nvPr/>
        </p:nvSpPr>
        <p:spPr>
          <a:xfrm>
            <a:off x="3046880" y="2644170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 – творческий проект:</a:t>
            </a:r>
          </a:p>
          <a:p>
            <a:pPr algn="ctr"/>
            <a:r>
              <a:rPr lang="ru-RU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«Живая и неживая природа»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B1B2F-31CB-45C3-8881-E256BB23F5EC}"/>
              </a:ext>
            </a:extLst>
          </p:cNvPr>
          <p:cNvSpPr txBox="1"/>
          <p:nvPr/>
        </p:nvSpPr>
        <p:spPr>
          <a:xfrm>
            <a:off x="105336" y="4474184"/>
            <a:ext cx="6098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№1568 ДО №5,6</a:t>
            </a:r>
          </a:p>
          <a:p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Домарева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Л.А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группы №4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№1568 ДО №5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Добромыслова О.А.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9202" y="6063359"/>
            <a:ext cx="1250823" cy="794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5B6A8-11DC-421F-A3D9-384DCA403EE9}"/>
              </a:ext>
            </a:extLst>
          </p:cNvPr>
          <p:cNvSpPr txBox="1"/>
          <p:nvPr/>
        </p:nvSpPr>
        <p:spPr>
          <a:xfrm>
            <a:off x="5052733" y="291396"/>
            <a:ext cx="609824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результатов и отчётность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Педагоги считают, что цель проекта достигнута, все задачи выполнены. Был проведен опрос дошкольников, из которых педагоги сделали следующие выводы: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дошкольники получили новые знания по данной теме;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повысился познавательный уровень;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обогатился словарный запас.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3E75C-D339-4713-B535-2E2E9A11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10" y="1826842"/>
            <a:ext cx="3086803" cy="40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F4CAC32-F7C8-4F53-B28D-93CC6717B92F}"/>
              </a:ext>
            </a:extLst>
          </p:cNvPr>
          <p:cNvSpPr txBox="1"/>
          <p:nvPr/>
        </p:nvSpPr>
        <p:spPr>
          <a:xfrm>
            <a:off x="574861" y="366664"/>
            <a:ext cx="609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1</a:t>
            </a:r>
            <a:endParaRPr lang="ru-RU" sz="20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D9C529-02D3-4DE7-BE4F-48D8399382E1}"/>
              </a:ext>
            </a:extLst>
          </p:cNvPr>
          <p:cNvSpPr txBox="1"/>
          <p:nvPr/>
        </p:nvSpPr>
        <p:spPr>
          <a:xfrm>
            <a:off x="574861" y="874351"/>
            <a:ext cx="671344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Конспект открытого занятия по рисованию: 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«Живая и неживая природа»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600" i="1" u="sng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учить передавать взаимосвязь между живой и неживой природой посредством использования художественных средств.</a:t>
            </a:r>
          </a:p>
          <a:p>
            <a:endParaRPr lang="ru-RU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600" i="1" u="sng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Задачи: </a:t>
            </a:r>
            <a:endParaRPr lang="ru-RU" sz="1600" u="sng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Развивать познавательный интерес.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Обогащать словарный запас.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Развивать творческие способности.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600" i="1" u="sng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Материал: </a:t>
            </a: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гуашь, кисточка, непроливайка, салфетка, простой карандаш, иллюстрации по теме, бумага для рисования.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Ход занятия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Педагог предлагает вспомнить, что такое живая и неживая природа. Чем живая природа отличается от неживой. Что такое искусственные предметы? </a:t>
            </a:r>
            <a:r>
              <a:rPr lang="ru-RU" sz="16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(ответы детей) </a:t>
            </a: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Педагог обращает внимание на иллюстрации и предлагает детям нарисовать картину про природу.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BEBC8C0-AE86-4314-897C-7D7F54A29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28" y="1998871"/>
            <a:ext cx="2805953" cy="35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51B6E3-0143-4CBD-97E9-991D99A6FEBD}"/>
              </a:ext>
            </a:extLst>
          </p:cNvPr>
          <p:cNvSpPr txBox="1"/>
          <p:nvPr/>
        </p:nvSpPr>
        <p:spPr>
          <a:xfrm>
            <a:off x="144556" y="226857"/>
            <a:ext cx="117157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Пауза </a:t>
            </a:r>
            <a:r>
              <a:rPr lang="ru-RU" sz="18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 усмотрение педагога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А теперь подумайте и представьте себе, какую картину вы видите. Предлагаю её изобразить на бумаге. Дети с помощью простого карандаша делают набросок. Затем приступают к раскрашиванию картины с помощью гуаши. В процессе работы педагог помогает детям, которые испытывают затруднения.</a:t>
            </a:r>
          </a:p>
          <a:p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 конце занятия работы выставляются на доску.</a:t>
            </a: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DCD328-11D1-4F61-9A95-3893010A0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97" b="10393"/>
          <a:stretch/>
        </p:blipFill>
        <p:spPr>
          <a:xfrm>
            <a:off x="658905" y="2260849"/>
            <a:ext cx="4216774" cy="4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7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FF536-9BAD-4926-BB14-B9C1397263FE}"/>
              </a:ext>
            </a:extLst>
          </p:cNvPr>
          <p:cNvSpPr txBox="1"/>
          <p:nvPr/>
        </p:nvSpPr>
        <p:spPr>
          <a:xfrm>
            <a:off x="319368" y="175155"/>
            <a:ext cx="60982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Педагог задаёт вопросы: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 мы сегодня рисовали?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 такое живая природа?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 такое неживая природа?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Чем они отличаются?</a:t>
            </a:r>
          </a:p>
          <a:p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Вы все молодцы! Хорошо потрудились.</a:t>
            </a:r>
          </a:p>
          <a:p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Видео по ссылке: </a:t>
            </a:r>
            <a:r>
              <a:rPr lang="ru-RU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https://DISK.YANDEX.RU/i/6xiZp099DIDo_w</a:t>
            </a:r>
            <a:r>
              <a:rPr lang="ru-RU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7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74194" y="291309"/>
            <a:ext cx="1243661" cy="719978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70" y="4687780"/>
            <a:ext cx="1791038" cy="203369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7334C-8E99-485B-8A17-CF64AC544A32}"/>
              </a:ext>
            </a:extLst>
          </p:cNvPr>
          <p:cNvSpPr txBox="1"/>
          <p:nvPr/>
        </p:nvSpPr>
        <p:spPr>
          <a:xfrm>
            <a:off x="6860036" y="0"/>
            <a:ext cx="63402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Визитная карточка проекта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ГБОУ Школа №1568 ДО №5,6</a:t>
            </a:r>
          </a:p>
          <a:p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Домарева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Людмила Анатольевна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группы №4 ГБОУ Школа №1568 ДО №5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Добромыслова Ольга Анатольевна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проекта: «Живая и неживая природа»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СВАО</a:t>
            </a:r>
          </a:p>
          <a:p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проекта: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Познавательно-творческий</a:t>
            </a:r>
          </a:p>
          <a:p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Длительность: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18.03.24г. – 22.03.24г.</a:t>
            </a:r>
          </a:p>
          <a:p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дошкольный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возраст (6-7 лет)</a:t>
            </a:r>
          </a:p>
          <a:p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развитие, художественно-эстетическое развитие.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A4AA60-FA1A-4070-8267-442545D0E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3" y="1874149"/>
            <a:ext cx="4888211" cy="27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BB24C-F089-4D72-A76D-6EE59D8C9067}"/>
              </a:ext>
            </a:extLst>
          </p:cNvPr>
          <p:cNvSpPr txBox="1"/>
          <p:nvPr/>
        </p:nvSpPr>
        <p:spPr>
          <a:xfrm>
            <a:off x="1785097" y="1397675"/>
            <a:ext cx="869016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проблемы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В ходе проведения недели, тема которой была «Живая и неживая природа», педагоги выяснили, что дошкольники путаются в понятиях «живая» и «неживая» природа. Возникла необходимость в выполнении данного проекта, был составлен план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574D5-40F6-4E84-B2E4-903CB7410E9F}"/>
              </a:ext>
            </a:extLst>
          </p:cNvPr>
          <p:cNvSpPr txBox="1"/>
          <p:nvPr/>
        </p:nvSpPr>
        <p:spPr>
          <a:xfrm>
            <a:off x="1811992" y="1243469"/>
            <a:ext cx="84750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знаний о взаимосвязи между живой и неживой природой.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познавательный интерес к миру природы.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анализировать, сравнивать, логически мыслить.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знания детей о классификации живой и неживой природы.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Обогащать словарный запас.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414750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52AEE92-341E-4C82-9DCB-8C32F075D765}"/>
              </a:ext>
            </a:extLst>
          </p:cNvPr>
          <p:cNvSpPr txBox="1"/>
          <p:nvPr/>
        </p:nvSpPr>
        <p:spPr>
          <a:xfrm>
            <a:off x="292474" y="1828417"/>
            <a:ext cx="60982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формы работы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53650-5AC2-4C40-A666-A7F1BFD99529}"/>
              </a:ext>
            </a:extLst>
          </p:cNvPr>
          <p:cNvSpPr txBox="1"/>
          <p:nvPr/>
        </p:nvSpPr>
        <p:spPr>
          <a:xfrm>
            <a:off x="5227544" y="2413192"/>
            <a:ext cx="6098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с окружающим миром.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Лепка.</a:t>
            </a:r>
          </a:p>
        </p:txBody>
      </p:sp>
    </p:spTree>
    <p:extLst>
      <p:ext uri="{BB962C8B-B14F-4D97-AF65-F5344CB8AC3E}">
        <p14:creationId xmlns:p14="http://schemas.microsoft.com/office/powerpoint/2010/main" val="176287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F138360-BEF4-4B56-91D8-F5D0BF1A0FD9}"/>
              </a:ext>
            </a:extLst>
          </p:cNvPr>
          <p:cNvSpPr txBox="1"/>
          <p:nvPr/>
        </p:nvSpPr>
        <p:spPr>
          <a:xfrm>
            <a:off x="466725" y="2086579"/>
            <a:ext cx="1125854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В результате реализации проекта ожидается получить следующие результаты: дошкольники смогут классифицировать предметы живой и неживой природы, передавая их образ с помощью художественных средств. Повысится их познавательный уровень, обогатится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360349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1177" y="6052775"/>
            <a:ext cx="1250823" cy="794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16AADE-6382-408F-B8D6-108E51DEEA89}"/>
              </a:ext>
            </a:extLst>
          </p:cNvPr>
          <p:cNvSpPr txBox="1"/>
          <p:nvPr/>
        </p:nvSpPr>
        <p:spPr>
          <a:xfrm>
            <a:off x="5146861" y="183767"/>
            <a:ext cx="645795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– график мероприятий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– предварительный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Для реализации проекта педагоги изучили литературу и Интернет-ресурсы, подготовили материал. В ходе проведения мониторинга знаний детей по этой теме, педагоги выяснили следующее: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FD956198-2F4C-49AE-BDC8-BA95AB561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61055"/>
              </p:ext>
            </p:extLst>
          </p:nvPr>
        </p:nvGraphicFramePr>
        <p:xfrm>
          <a:off x="5146860" y="2872740"/>
          <a:ext cx="690170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081">
                  <a:extLst>
                    <a:ext uri="{9D8B030D-6E8A-4147-A177-3AD203B41FA5}">
                      <a16:colId xmlns:a16="http://schemas.microsoft.com/office/drawing/2014/main" val="2426121610"/>
                    </a:ext>
                  </a:extLst>
                </a:gridCol>
                <a:gridCol w="3778624">
                  <a:extLst>
                    <a:ext uri="{9D8B030D-6E8A-4147-A177-3AD203B41FA5}">
                      <a16:colId xmlns:a16="http://schemas.microsoft.com/office/drawing/2014/main" val="1717090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я знаю?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я хочу знать?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8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1. Живая природа.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1. Классификация живой и неживой природы.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7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2. Что такое неживая природа?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2. Как они взаимосвязаны?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09527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611884-87DF-4450-BCF9-3999AEEB1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54" y="1875864"/>
            <a:ext cx="4469112" cy="31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3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66A656-CC4F-44EE-A837-2F97ACA8431F}"/>
              </a:ext>
            </a:extLst>
          </p:cNvPr>
          <p:cNvSpPr txBox="1"/>
          <p:nvPr/>
        </p:nvSpPr>
        <p:spPr>
          <a:xfrm>
            <a:off x="2766733" y="157048"/>
            <a:ext cx="609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– основной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9616826-1860-42A9-998D-2E9CF2188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92279"/>
              </p:ext>
            </p:extLst>
          </p:nvPr>
        </p:nvGraphicFramePr>
        <p:xfrm>
          <a:off x="310776" y="658906"/>
          <a:ext cx="11657104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18">
                  <a:extLst>
                    <a:ext uri="{9D8B030D-6E8A-4147-A177-3AD203B41FA5}">
                      <a16:colId xmlns:a16="http://schemas.microsoft.com/office/drawing/2014/main" val="637422977"/>
                    </a:ext>
                  </a:extLst>
                </a:gridCol>
                <a:gridCol w="3065930">
                  <a:extLst>
                    <a:ext uri="{9D8B030D-6E8A-4147-A177-3AD203B41FA5}">
                      <a16:colId xmlns:a16="http://schemas.microsoft.com/office/drawing/2014/main" val="41148559"/>
                    </a:ext>
                  </a:extLst>
                </a:gridCol>
                <a:gridCol w="2931458">
                  <a:extLst>
                    <a:ext uri="{9D8B030D-6E8A-4147-A177-3AD203B41FA5}">
                      <a16:colId xmlns:a16="http://schemas.microsoft.com/office/drawing/2014/main" val="964215530"/>
                    </a:ext>
                  </a:extLst>
                </a:gridCol>
                <a:gridCol w="4571998">
                  <a:extLst>
                    <a:ext uri="{9D8B030D-6E8A-4147-A177-3AD203B41FA5}">
                      <a16:colId xmlns:a16="http://schemas.microsoft.com/office/drawing/2014/main" val="980754581"/>
                    </a:ext>
                  </a:extLst>
                </a:gridCol>
              </a:tblGrid>
              <a:tr h="2690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 НОД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5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18.03.24г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Ознакомление с окружающим миром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«Живая и неживая природа»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Формировать представление детей о живой и неживой природе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42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18.03.24г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Рисование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«Живая и неживая природа»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Учить делать эскизы к иллюстрации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1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19.03.24г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Аппликация обрывная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«Пейзаж»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Сформировать знания о взаимосвязи в природе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8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20.03.24г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Рисование</a:t>
                      </a:r>
                    </a:p>
                    <a:p>
                      <a:r>
                        <a:rPr lang="ru-RU" dirty="0"/>
                        <a:t>(открытый урок)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«Живая и неживая природа»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Развивать познавательный интерес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708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21.03.24г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Лепка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«Живые сосульки»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Формировать навыки и изображать объекты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69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22.03.24г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Рисование</a:t>
                      </a:r>
                    </a:p>
                    <a:p>
                      <a:r>
                        <a:rPr lang="ru-RU" dirty="0"/>
                        <a:t>(по замыслу)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«Все о природе»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Закрепить знания, полученные в течении недели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FAC5482-D8CD-4A16-AF9F-962F20331CEE}"/>
              </a:ext>
            </a:extLst>
          </p:cNvPr>
          <p:cNvSpPr txBox="1"/>
          <p:nvPr/>
        </p:nvSpPr>
        <p:spPr>
          <a:xfrm>
            <a:off x="467285" y="2071771"/>
            <a:ext cx="1128544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– заключительный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На этом этапе были подведены итоги выполнения проекта, было проведено открытое занятие по рисованию (приложение 1) для закрепления полученных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{1883EE24-B8B3-41F0-8B00-7D98EB9E6685}tf56410444_win32</Template>
  <TotalTime>66</TotalTime>
  <Words>780</Words>
  <Application>Microsoft Office PowerPoint</Application>
  <PresentationFormat>Широкоэкранный</PresentationFormat>
  <Paragraphs>152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Безлепкина</dc:creator>
  <cp:lastModifiedBy>Мария Безлепкина</cp:lastModifiedBy>
  <cp:revision>18</cp:revision>
  <dcterms:created xsi:type="dcterms:W3CDTF">2024-04-04T12:28:30Z</dcterms:created>
  <dcterms:modified xsi:type="dcterms:W3CDTF">2024-04-04T13:35:19Z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