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68" r:id="rId5"/>
    <p:sldId id="276" r:id="rId6"/>
    <p:sldId id="266" r:id="rId7"/>
    <p:sldId id="259" r:id="rId8"/>
    <p:sldId id="262" r:id="rId9"/>
    <p:sldId id="275" r:id="rId10"/>
    <p:sldId id="274" r:id="rId11"/>
    <p:sldId id="267" r:id="rId12"/>
    <p:sldId id="269" r:id="rId13"/>
    <p:sldId id="271" r:id="rId14"/>
    <p:sldId id="270" r:id="rId15"/>
    <p:sldId id="273" r:id="rId16"/>
    <p:sldId id="263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57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59B9344-A3B1-48AC-A41D-8858575CB628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956119-6DD8-48A7-BAF6-59D3B2849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8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E6E3F3F-623E-480B-B47B-A9462B95D700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7B43-C869-4BAF-9D3C-9FA95CDA93D2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98AF-AC0F-4909-80AE-501F2A3415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7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41F5-5FE3-44C0-85C1-77801ADF9912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661C-3BC8-4894-ADEF-A14E6CD4D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37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BDAD-3510-4629-A480-BF67472AA1F9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41A7-25B1-4F15-9BBF-20AD51143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9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555C-A4E6-42BA-B5CA-23BF446A67C7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3536-EEAC-4852-860F-E80948A2A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64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9462-2104-48AB-810E-C7E34B9DBA7B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C5D1-CD04-4E52-B9F8-E3F42DAFD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7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9B07-B7E2-458F-B357-A6AA84422343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DF65-96D7-468C-A006-D16E09527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4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31DE-0D3E-40F6-9066-EE99F19AE180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5C8D-0975-430D-81C0-6C8099AEC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2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1574-52C8-401C-A97E-455F779E9FFE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3331-9C25-4065-98C5-095B69E9E3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50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7D84-9394-438D-8940-3AFB78EE3678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DFBC-334C-4E75-8036-8CF1725BC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68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3361-B1D7-4207-ADD9-C8E685DC44D6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7772-16B1-496B-A08D-97768DB49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51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4F28-938A-4B36-96DF-3001F986A742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AC8310-3E2C-497B-9FF6-343AEA31B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43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6EB0"/>
            </a:gs>
            <a:gs pos="92000">
              <a:srgbClr val="61B9E0"/>
            </a:gs>
            <a:gs pos="100000">
              <a:srgbClr val="61B9E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67DC9-C336-46D7-9179-772527165CD8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07A197-13B7-49BD-9835-839E24E83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7" r:id="rId9"/>
    <p:sldLayoutId id="2147483765" r:id="rId10"/>
    <p:sldLayoutId id="214748376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ru/yandsearch?p=1&amp;text=%D0%B1%D1%83%D1%80%D1%8B%D0%B9%20%D0%BC%D0%B5%D0%B4%D0%B2%D0%B5%D0%B4%D1%8C%20%D0%B7%D0%B8%D0%BC%D0%BE%D0%B9%20%D1%84%D0%BE%D1%82%D0%BE&amp;fp=1&amp;pos=39&amp;uinfo=ww-1655-wh-890-fw-1430-fh-598-pd-1&amp;rpt=simage&amp;img_url=http://img.mota.ru/upload/wallpapers/2009/07/15/11/02/3675/animals_729-1024x600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qY7Dn7sHHdDNxM&amp;tbnid=MebxaHBGM6WCbM:&amp;ved=0CAUQjRw&amp;url=http://nansyenspb.livejournal.com/625381.html&amp;ei=QDLhUoCMGK33yAP8uoCYDw&amp;bvm=bv.59568121,d.bGE&amp;psig=AFQjCNFY5phIQB7LU277Ks_ERpdKuaREyg&amp;ust=13905764770462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source=wiz&amp;fp=1&amp;uinfo=ww-1655-wh-890-fw-1430-fh-598-pd-1&amp;p=1&amp;text=%D0%B1%D0%B5%D0%BB%D0%BA%D0%B0%20%D1%81%20%D1%88%D0%B8%D1%88%D0%BA%D0%BE%D0%B9&amp;noreask=1&amp;pos=33&amp;rpt=simage&amp;lr=43&amp;img_url=http://club.foto.ru/gallery/images/small/2011/01/04/1694904.jpg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images.yandex.ru/yandsearch?text=%D1%81%D0%BD%D0%B5%D0%B3&amp;fp=0&amp;pos=11&amp;uinfo=ww-1655-wh-890-fw-1430-fh-598-pd-1&amp;rpt=simage&amp;img_url=http://www.just-so-site.com/photos/1new/snow.jpg" TargetMode="External"/><Relationship Id="rId7" Type="http://schemas.openxmlformats.org/officeDocument/2006/relationships/hyperlink" Target="http://images.yandex.ru/yandsearch?p=11&amp;text=%D1%81%D0%BD%D0%B5%D0%B3%D0%BE%D0%B2%D0%B8%D0%BA&amp;fp=11&amp;pos=331&amp;uinfo=ww-1655-wh-890-fw-1430-fh-598-pd-1&amp;rpt=simage&amp;img_url=http://forum.mozilla-russia.org/img/avatars/65212.jpg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hyperlink" Target="http://images.yandex.ru/yandsearch?p=4&amp;text=%D0%BB%D0%B8%D1%81%D0%B0&amp;fp=4&amp;pos=126&amp;uinfo=ww-1655-wh-890-fw-1430-fh-598-pd-1&amp;rpt=simage&amp;img_url=http://survinat.ru/wp-content/uploads/2010/02/897682204-300x220.jpg" TargetMode="External"/><Relationship Id="rId5" Type="http://schemas.openxmlformats.org/officeDocument/2006/relationships/hyperlink" Target="http://images.yandex.ru/yandsearch?text=%D1%88%D0%B8%D1%88%D0%BA%D0%B0&amp;fp=0&amp;pos=13&amp;uinfo=ww-1655-wh-890-fw-1430-fh-598-pd-1&amp;rpt=simage&amp;img_url=http://s51.radikal.ru/i133/1211/45/4e8721850336.pn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hyperlink" Target="http://images.yandex.ru/yandsearch?text=%D0%BC%D1%8B%D1%88%D0%BA%D0%B0&amp;fp=0&amp;pos=1&amp;uinfo=ww-1655-wh-890-fw-1430-fh-598-pd-1&amp;rpt=simage&amp;img_url=http://www.proza.ru/pics/2013/05/22/116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61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algn="ctr"/>
            <a:r>
              <a:rPr lang="ru-RU" altLang="ru-RU" sz="4800" b="1" smtClean="0">
                <a:solidFill>
                  <a:srgbClr val="FF0000"/>
                </a:solidFill>
                <a:cs typeface="Trebuchet MS" pitchFamily="34" charset="0"/>
              </a:rPr>
              <a:t>Дифференциация звуков С-Ш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25" y="6395888"/>
            <a:ext cx="911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МАДОУ «ЦРР-Детский сад №16» учителя-логопеды: Томашевич Е.В.,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Шулаева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Т.В.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10795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Раздели слова на слоги, начерти схемы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3200" smtClean="0"/>
              <a:t>Снег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3200" smtClean="0"/>
              <a:t>Пушинка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3200" smtClean="0"/>
              <a:t>Сугроб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3200" smtClean="0"/>
              <a:t>Шапка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3200" smtClean="0"/>
              <a:t>Лиса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3200" smtClean="0"/>
              <a:t>Варежки</a:t>
            </a:r>
          </a:p>
        </p:txBody>
      </p:sp>
      <p:grpSp>
        <p:nvGrpSpPr>
          <p:cNvPr id="12292" name="Группа 906"/>
          <p:cNvGrpSpPr>
            <a:grpSpLocks/>
          </p:cNvGrpSpPr>
          <p:nvPr/>
        </p:nvGrpSpPr>
        <p:grpSpPr bwMode="auto">
          <a:xfrm>
            <a:off x="4500563" y="4027488"/>
            <a:ext cx="1485900" cy="317500"/>
            <a:chOff x="4720" y="3412"/>
            <a:chExt cx="2340" cy="500"/>
          </a:xfrm>
        </p:grpSpPr>
        <p:cxnSp>
          <p:nvCxnSpPr>
            <p:cNvPr id="12308" name="AutoShape 800"/>
            <p:cNvCxnSpPr>
              <a:cxnSpLocks noChangeShapeType="1"/>
            </p:cNvCxnSpPr>
            <p:nvPr/>
          </p:nvCxnSpPr>
          <p:spPr bwMode="auto">
            <a:xfrm>
              <a:off x="4720" y="3698"/>
              <a:ext cx="234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9" name="AutoShape 801"/>
            <p:cNvCxnSpPr>
              <a:cxnSpLocks noChangeShapeType="1"/>
            </p:cNvCxnSpPr>
            <p:nvPr/>
          </p:nvCxnSpPr>
          <p:spPr bwMode="auto">
            <a:xfrm>
              <a:off x="5920" y="3412"/>
              <a:ext cx="0" cy="5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3" name="Группа 906"/>
          <p:cNvGrpSpPr>
            <a:grpSpLocks/>
          </p:cNvGrpSpPr>
          <p:nvPr/>
        </p:nvGrpSpPr>
        <p:grpSpPr bwMode="auto">
          <a:xfrm>
            <a:off x="4500563" y="4652963"/>
            <a:ext cx="1485900" cy="317500"/>
            <a:chOff x="4720" y="3412"/>
            <a:chExt cx="2340" cy="500"/>
          </a:xfrm>
        </p:grpSpPr>
        <p:cxnSp>
          <p:nvCxnSpPr>
            <p:cNvPr id="12306" name="AutoShape 800"/>
            <p:cNvCxnSpPr>
              <a:cxnSpLocks noChangeShapeType="1"/>
            </p:cNvCxnSpPr>
            <p:nvPr/>
          </p:nvCxnSpPr>
          <p:spPr bwMode="auto">
            <a:xfrm>
              <a:off x="4720" y="3698"/>
              <a:ext cx="234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801"/>
            <p:cNvCxnSpPr>
              <a:cxnSpLocks noChangeShapeType="1"/>
            </p:cNvCxnSpPr>
            <p:nvPr/>
          </p:nvCxnSpPr>
          <p:spPr bwMode="auto">
            <a:xfrm>
              <a:off x="5920" y="3412"/>
              <a:ext cx="0" cy="5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4" name="Группа 906"/>
          <p:cNvGrpSpPr>
            <a:grpSpLocks/>
          </p:cNvGrpSpPr>
          <p:nvPr/>
        </p:nvGrpSpPr>
        <p:grpSpPr bwMode="auto">
          <a:xfrm>
            <a:off x="4500563" y="3357563"/>
            <a:ext cx="1485900" cy="317500"/>
            <a:chOff x="4720" y="3412"/>
            <a:chExt cx="2340" cy="500"/>
          </a:xfrm>
        </p:grpSpPr>
        <p:cxnSp>
          <p:nvCxnSpPr>
            <p:cNvPr id="12304" name="AutoShape 800"/>
            <p:cNvCxnSpPr>
              <a:cxnSpLocks noChangeShapeType="1"/>
            </p:cNvCxnSpPr>
            <p:nvPr/>
          </p:nvCxnSpPr>
          <p:spPr bwMode="auto">
            <a:xfrm>
              <a:off x="4720" y="3698"/>
              <a:ext cx="234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801"/>
            <p:cNvCxnSpPr>
              <a:cxnSpLocks noChangeShapeType="1"/>
            </p:cNvCxnSpPr>
            <p:nvPr/>
          </p:nvCxnSpPr>
          <p:spPr bwMode="auto">
            <a:xfrm>
              <a:off x="5920" y="3412"/>
              <a:ext cx="0" cy="5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5" name="Группа 901"/>
          <p:cNvGrpSpPr>
            <a:grpSpLocks/>
          </p:cNvGrpSpPr>
          <p:nvPr/>
        </p:nvGrpSpPr>
        <p:grpSpPr bwMode="auto">
          <a:xfrm>
            <a:off x="4067175" y="2779713"/>
            <a:ext cx="2197100" cy="330200"/>
            <a:chOff x="4360" y="4792"/>
            <a:chExt cx="3460" cy="520"/>
          </a:xfrm>
        </p:grpSpPr>
        <p:cxnSp>
          <p:nvCxnSpPr>
            <p:cNvPr id="12301" name="AutoShape 803"/>
            <p:cNvCxnSpPr>
              <a:cxnSpLocks noChangeShapeType="1"/>
            </p:cNvCxnSpPr>
            <p:nvPr/>
          </p:nvCxnSpPr>
          <p:spPr bwMode="auto">
            <a:xfrm>
              <a:off x="4360" y="5072"/>
              <a:ext cx="346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AutoShape 804"/>
            <p:cNvCxnSpPr>
              <a:cxnSpLocks noChangeShapeType="1"/>
            </p:cNvCxnSpPr>
            <p:nvPr/>
          </p:nvCxnSpPr>
          <p:spPr bwMode="auto">
            <a:xfrm>
              <a:off x="5520" y="4792"/>
              <a:ext cx="0" cy="5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805"/>
            <p:cNvCxnSpPr>
              <a:cxnSpLocks noChangeShapeType="1"/>
            </p:cNvCxnSpPr>
            <p:nvPr/>
          </p:nvCxnSpPr>
          <p:spPr bwMode="auto">
            <a:xfrm>
              <a:off x="6720" y="4792"/>
              <a:ext cx="0" cy="5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6" name="Группа 901"/>
          <p:cNvGrpSpPr>
            <a:grpSpLocks/>
          </p:cNvGrpSpPr>
          <p:nvPr/>
        </p:nvGrpSpPr>
        <p:grpSpPr bwMode="auto">
          <a:xfrm>
            <a:off x="4067175" y="5313363"/>
            <a:ext cx="2197100" cy="330200"/>
            <a:chOff x="4360" y="4792"/>
            <a:chExt cx="3460" cy="520"/>
          </a:xfrm>
        </p:grpSpPr>
        <p:cxnSp>
          <p:nvCxnSpPr>
            <p:cNvPr id="12298" name="AutoShape 803"/>
            <p:cNvCxnSpPr>
              <a:cxnSpLocks noChangeShapeType="1"/>
            </p:cNvCxnSpPr>
            <p:nvPr/>
          </p:nvCxnSpPr>
          <p:spPr bwMode="auto">
            <a:xfrm>
              <a:off x="4360" y="5072"/>
              <a:ext cx="346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9" name="AutoShape 804"/>
            <p:cNvCxnSpPr>
              <a:cxnSpLocks noChangeShapeType="1"/>
            </p:cNvCxnSpPr>
            <p:nvPr/>
          </p:nvCxnSpPr>
          <p:spPr bwMode="auto">
            <a:xfrm>
              <a:off x="5520" y="4792"/>
              <a:ext cx="0" cy="5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805"/>
            <p:cNvCxnSpPr>
              <a:cxnSpLocks noChangeShapeType="1"/>
            </p:cNvCxnSpPr>
            <p:nvPr/>
          </p:nvCxnSpPr>
          <p:spPr bwMode="auto">
            <a:xfrm>
              <a:off x="6720" y="4792"/>
              <a:ext cx="0" cy="5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297" name="Прямая со стрелкой 1234"/>
          <p:cNvCxnSpPr>
            <a:cxnSpLocks noChangeShapeType="1"/>
          </p:cNvCxnSpPr>
          <p:nvPr/>
        </p:nvCxnSpPr>
        <p:spPr bwMode="auto">
          <a:xfrm flipV="1">
            <a:off x="4803775" y="2276475"/>
            <a:ext cx="866775" cy="47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57626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  <a:cs typeface="Trebuchet MS" pitchFamily="34" charset="0"/>
              </a:rPr>
              <a:t>Отгадай слово</a:t>
            </a:r>
            <a:r>
              <a:rPr lang="ru-RU" altLang="ru-RU" sz="2800" smtClean="0">
                <a:solidFill>
                  <a:srgbClr val="FF0000"/>
                </a:solidFill>
                <a:cs typeface="Trebuchet MS" pitchFamily="34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229600" cy="17287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3600" dirty="0" smtClean="0"/>
              <a:t>Определи слово по первым звукам названий предметов на картинках.</a:t>
            </a:r>
            <a:endParaRPr lang="ru-RU" sz="3600" dirty="0"/>
          </a:p>
        </p:txBody>
      </p:sp>
      <p:pic>
        <p:nvPicPr>
          <p:cNvPr id="13316" name="Picture 2" descr="http://im8-tub-ru.yandex.net/i?id=160640261-43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997200"/>
            <a:ext cx="16875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m0-tub-ru.yandex.net/i?id=108165135-29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1800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im6-tub-ru.yandex.net/i?id=15834945-49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73388"/>
            <a:ext cx="1860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http://im3-tub-ru.yandex.net/i?id=217869071-14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997200"/>
            <a:ext cx="1716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936625"/>
          </a:xfrm>
        </p:spPr>
        <p:txBody>
          <a:bodyPr/>
          <a:lstStyle/>
          <a:p>
            <a:pPr algn="ctr"/>
            <a:r>
              <a:rPr lang="ru-RU" altLang="ru-RU" sz="4000" b="1" smtClean="0">
                <a:solidFill>
                  <a:srgbClr val="FF0000"/>
                </a:solidFill>
                <a:cs typeface="Trebuchet MS" pitchFamily="34" charset="0"/>
              </a:rPr>
              <a:t>ШУБА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2" descr="Картинка 134 из 26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7771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cs typeface="Trebuchet MS" pitchFamily="34" charset="0"/>
              </a:rPr>
              <a:t>Слова рассыпались, из слогов составь слова и прочти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832"/>
            <a:ext cx="4038600" cy="432048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sz="3600" dirty="0" err="1" smtClean="0"/>
              <a:t>ки</a:t>
            </a:r>
            <a:r>
              <a:rPr lang="ru-RU" altLang="ru-RU" sz="3600" dirty="0" smtClean="0"/>
              <a:t>, сан,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3600" dirty="0" smtClean="0"/>
              <a:t>ба, шу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3600" dirty="0"/>
              <a:t>к</a:t>
            </a:r>
            <a:r>
              <a:rPr lang="ru-RU" altLang="ru-RU" sz="3600" dirty="0" smtClean="0"/>
              <a:t>а, </a:t>
            </a:r>
            <a:r>
              <a:rPr lang="ru-RU" altLang="ru-RU" sz="3600" dirty="0" err="1" smtClean="0"/>
              <a:t>мыш</a:t>
            </a:r>
            <a:endParaRPr lang="ru-RU" altLang="ru-RU" sz="3600" dirty="0" smtClean="0"/>
          </a:p>
          <a:p>
            <a:pPr eaLnBrk="1" hangingPunct="1">
              <a:buFontTx/>
              <a:buNone/>
              <a:defRPr/>
            </a:pPr>
            <a:r>
              <a:rPr lang="ru-RU" altLang="ru-RU" sz="3600" dirty="0" err="1" smtClean="0"/>
              <a:t>ро</a:t>
            </a:r>
            <a:r>
              <a:rPr lang="ru-RU" altLang="ru-RU" sz="3600" dirty="0" smtClean="0"/>
              <a:t>, </a:t>
            </a:r>
            <a:r>
              <a:rPr lang="ru-RU" altLang="ru-RU" sz="3600" dirty="0" err="1" smtClean="0"/>
              <a:t>суг</a:t>
            </a:r>
            <a:r>
              <a:rPr lang="ru-RU" altLang="ru-RU" sz="3600" dirty="0" smtClean="0"/>
              <a:t>, бы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3600" dirty="0" err="1"/>
              <a:t>ж</a:t>
            </a:r>
            <a:r>
              <a:rPr lang="ru-RU" altLang="ru-RU" sz="3600" dirty="0" err="1" smtClean="0"/>
              <a:t>ин</a:t>
            </a:r>
            <a:r>
              <a:rPr lang="ru-RU" altLang="ru-RU" sz="3600" dirty="0" smtClean="0"/>
              <a:t>, сне, ка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3600" dirty="0"/>
              <a:t>к</a:t>
            </a:r>
            <a:r>
              <a:rPr lang="ru-RU" altLang="ru-RU" sz="3600" dirty="0" smtClean="0"/>
              <a:t>а, </a:t>
            </a:r>
            <a:r>
              <a:rPr lang="ru-RU" altLang="ru-RU" sz="3600" dirty="0" err="1" smtClean="0"/>
              <a:t>миш</a:t>
            </a:r>
            <a:endParaRPr lang="ru-RU" altLang="ru-RU" sz="3600" dirty="0" smtClean="0"/>
          </a:p>
          <a:p>
            <a:pPr eaLnBrk="1" hangingPunct="1">
              <a:defRPr/>
            </a:pPr>
            <a:endParaRPr lang="ru-RU" altLang="ru-RU" sz="3600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3600" dirty="0" smtClean="0"/>
              <a:t>Санки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3600" dirty="0" smtClean="0"/>
              <a:t>Шуба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3600" dirty="0" smtClean="0"/>
              <a:t>Мышка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3600" dirty="0" smtClean="0"/>
              <a:t>Сугробы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3600" dirty="0" smtClean="0"/>
              <a:t>Снежинка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3600" dirty="0" smtClean="0"/>
              <a:t>Мишка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 smtClean="0"/>
          </a:p>
        </p:txBody>
      </p:sp>
      <p:pic>
        <p:nvPicPr>
          <p:cNvPr id="6" name="Picture 4" descr="http://www.widelec.org/stuff/miski3/miski_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4668"/>
          <a:stretch>
            <a:fillRect/>
          </a:stretch>
        </p:blipFill>
        <p:spPr bwMode="auto">
          <a:xfrm>
            <a:off x="7019925" y="5013325"/>
            <a:ext cx="20462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53964" y="367937"/>
            <a:ext cx="7124700" cy="719138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Найди ошибку</a:t>
            </a:r>
          </a:p>
        </p:txBody>
      </p:sp>
      <p:pic>
        <p:nvPicPr>
          <p:cNvPr id="16388" name="Picture 2" descr="http://im3-tub-ru.yandex.net/i?id=440040028-65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322653"/>
            <a:ext cx="2768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im0-tub-ru.yandex.net/i?id=120438020-1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55" y="3301610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7321" y="1196752"/>
            <a:ext cx="3618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4000" dirty="0"/>
              <a:t>Сладко спит в </a:t>
            </a:r>
            <a:r>
              <a:rPr lang="ru-RU" sz="4000" dirty="0" smtClean="0"/>
              <a:t>берлоге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196752"/>
            <a:ext cx="3479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000" dirty="0"/>
              <a:t>На столе с </a:t>
            </a:r>
            <a:r>
              <a:rPr lang="ru-RU" sz="4000" dirty="0" smtClean="0"/>
              <a:t>салатом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7321" y="2402821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</a:rPr>
              <a:t>миска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402821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</a:rPr>
              <a:t>мишка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717 L 0.14184 0.16135 C 0.17153 0.19977 0.21597 0.22037 0.2625 0.22037 C 0.31545 0.22037 0.35781 0.19977 0.38733 0.16135 L 0.52969 -0.00717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1136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18 L 0.14184 0.16134 C 0.17152 0.19977 0.21597 0.22037 0.2625 0.22037 C 0.31545 0.22037 0.35781 0.19977 0.38732 0.16134 L 0.52968 -0.00718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1136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14445 -0.17107 C -0.17465 -0.20903 -0.21997 -0.23102 -0.26719 -0.23102 C -0.32118 -0.23102 -0.36424 -0.20903 -0.39445 -0.17107 L -0.53906 1.11111E-6 " pathEditMode="relative" rAng="10800000" ptsTypes="FffFF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11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4444 -0.17106 C -0.17465 -0.20902 -0.21996 -0.23102 -0.26718 -0.23102 C -0.32118 -0.23102 -0.36423 -0.20902 -0.39444 -0.17106 L -0.53906 -2.96296E-6 " pathEditMode="relative" rAng="10800000" ptsTypes="FffFF">
                                      <p:cBhvr>
                                        <p:cTn id="3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Выучи стихотворение по мнемотаблице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7124700" cy="405288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dirty="0"/>
              <a:t>Мы слепили снеговик,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dirty="0"/>
              <a:t>Он не мал и не велик,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dirty="0"/>
              <a:t>Носик из морковки.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dirty="0"/>
              <a:t>Вместо глаз картошки.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dirty="0"/>
              <a:t>Очень милый и смешной.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dirty="0"/>
              <a:t>Привели его домой!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2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404813"/>
          <a:ext cx="6913563" cy="590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521"/>
                <a:gridCol w="2304521"/>
                <a:gridCol w="2304521"/>
              </a:tblGrid>
              <a:tr h="29519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09" marB="45709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09" marB="4570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09" marB="4570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19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09" marB="45709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09" marB="4570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 marT="45709" marB="4570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1776412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2916238" y="620713"/>
            <a:ext cx="719137" cy="7207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276600" y="1628775"/>
            <a:ext cx="1439863" cy="1416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43213" y="476250"/>
            <a:ext cx="865187" cy="1008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3213"/>
            <a:ext cx="146843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9125"/>
            <a:ext cx="15525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30933" r="17741" b="38136"/>
          <a:stretch>
            <a:fillRect/>
          </a:stretch>
        </p:blipFill>
        <p:spPr bwMode="auto">
          <a:xfrm>
            <a:off x="649288" y="4365625"/>
            <a:ext cx="16906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есяц 7"/>
          <p:cNvSpPr/>
          <p:nvPr/>
        </p:nvSpPr>
        <p:spPr>
          <a:xfrm rot="16200000">
            <a:off x="3402012" y="4167188"/>
            <a:ext cx="792163" cy="1620838"/>
          </a:xfrm>
          <a:prstGeom prst="mo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292600"/>
            <a:ext cx="20224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61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4" descr="Папирус"/>
          <p:cNvSpPr txBox="1">
            <a:spLocks noChangeArrowheads="1"/>
          </p:cNvSpPr>
          <p:nvPr/>
        </p:nvSpPr>
        <p:spPr bwMode="auto">
          <a:xfrm>
            <a:off x="0" y="-4763"/>
            <a:ext cx="9144000" cy="5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993300"/>
              </a:solidFill>
            </a:endParaRPr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1009650" y="3308350"/>
            <a:ext cx="7116763" cy="1468438"/>
          </a:xfrm>
        </p:spPr>
        <p:txBody>
          <a:bodyPr/>
          <a:lstStyle/>
          <a:p>
            <a:pPr algn="ctr"/>
            <a:r>
              <a:rPr lang="ru-RU" altLang="ru-RU" sz="8800" b="1" smtClean="0">
                <a:solidFill>
                  <a:srgbClr val="FF0000"/>
                </a:solidFill>
                <a:cs typeface="Trebuchet MS" pitchFamily="34" charset="0"/>
              </a:rPr>
              <a:t>Молодец!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25" y="6395888"/>
            <a:ext cx="911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МАДОУ «ЦРР-Детский сад №16» учителя-логопеды: Томашевич Е.В.,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Шулаева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Т.В.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1" name="Group 55"/>
          <p:cNvGraphicFramePr>
            <a:graphicFrameLocks noGrp="1"/>
          </p:cNvGraphicFramePr>
          <p:nvPr/>
        </p:nvGraphicFramePr>
        <p:xfrm>
          <a:off x="1524000" y="333375"/>
          <a:ext cx="5208588" cy="5772152"/>
        </p:xfrm>
        <a:graphic>
          <a:graphicData uri="http://schemas.openxmlformats.org/drawingml/2006/table">
            <a:tbl>
              <a:tblPr/>
              <a:tblGrid>
                <a:gridCol w="2603500"/>
                <a:gridCol w="2605088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Ш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1" name="AutoShape 197"/>
          <p:cNvSpPr>
            <a:spLocks noChangeArrowheads="1"/>
          </p:cNvSpPr>
          <p:nvPr/>
        </p:nvSpPr>
        <p:spPr bwMode="auto">
          <a:xfrm rot="-5400000">
            <a:off x="2725737" y="1454151"/>
            <a:ext cx="231775" cy="571500"/>
          </a:xfrm>
          <a:prstGeom prst="moon">
            <a:avLst>
              <a:gd name="adj" fmla="val 4986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grpSp>
        <p:nvGrpSpPr>
          <p:cNvPr id="4122" name="Group 194"/>
          <p:cNvGrpSpPr>
            <a:grpSpLocks noChangeAspect="1"/>
          </p:cNvGrpSpPr>
          <p:nvPr/>
        </p:nvGrpSpPr>
        <p:grpSpPr bwMode="auto">
          <a:xfrm>
            <a:off x="4787900" y="1357313"/>
            <a:ext cx="1354138" cy="812800"/>
            <a:chOff x="2281" y="2856"/>
            <a:chExt cx="7200" cy="4320"/>
          </a:xfrm>
        </p:grpSpPr>
        <p:sp>
          <p:nvSpPr>
            <p:cNvPr id="4147" name="AutoShape 196"/>
            <p:cNvSpPr>
              <a:spLocks noChangeAspect="1" noChangeArrowheads="1" noTextEdit="1"/>
            </p:cNvSpPr>
            <p:nvPr/>
          </p:nvSpPr>
          <p:spPr bwMode="auto">
            <a:xfrm>
              <a:off x="2281" y="285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AutoShape 195"/>
            <p:cNvSpPr>
              <a:spLocks noChangeArrowheads="1"/>
            </p:cNvSpPr>
            <p:nvPr/>
          </p:nvSpPr>
          <p:spPr bwMode="auto">
            <a:xfrm>
              <a:off x="5161" y="4296"/>
              <a:ext cx="960" cy="1440"/>
            </a:xfrm>
            <a:prstGeom prst="flowChartAlternateProcess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4123" name="Group 190"/>
          <p:cNvGrpSpPr>
            <a:grpSpLocks noChangeAspect="1"/>
          </p:cNvGrpSpPr>
          <p:nvPr/>
        </p:nvGrpSpPr>
        <p:grpSpPr bwMode="auto">
          <a:xfrm>
            <a:off x="2051050" y="2178050"/>
            <a:ext cx="1714500" cy="1028700"/>
            <a:chOff x="2281" y="2856"/>
            <a:chExt cx="7200" cy="4320"/>
          </a:xfrm>
        </p:grpSpPr>
        <p:sp>
          <p:nvSpPr>
            <p:cNvPr id="4144" name="AutoShape 193"/>
            <p:cNvSpPr>
              <a:spLocks noChangeAspect="1" noChangeArrowheads="1" noTextEdit="1"/>
            </p:cNvSpPr>
            <p:nvPr/>
          </p:nvSpPr>
          <p:spPr bwMode="auto">
            <a:xfrm>
              <a:off x="2281" y="285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AutoShape 192"/>
            <p:cNvSpPr>
              <a:spLocks noChangeArrowheads="1"/>
            </p:cNvSpPr>
            <p:nvPr/>
          </p:nvSpPr>
          <p:spPr bwMode="auto">
            <a:xfrm rot="5400000">
              <a:off x="3721" y="4296"/>
              <a:ext cx="1440" cy="1440"/>
            </a:xfrm>
            <a:prstGeom prst="flowChartDelay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4146" name="Line 191"/>
            <p:cNvSpPr>
              <a:spLocks noChangeShapeType="1"/>
            </p:cNvSpPr>
            <p:nvPr/>
          </p:nvSpPr>
          <p:spPr bwMode="auto">
            <a:xfrm>
              <a:off x="7561" y="3816"/>
              <a:ext cx="0" cy="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24" name="Group 185"/>
          <p:cNvGrpSpPr>
            <a:grpSpLocks noChangeAspect="1"/>
          </p:cNvGrpSpPr>
          <p:nvPr/>
        </p:nvGrpSpPr>
        <p:grpSpPr bwMode="auto">
          <a:xfrm>
            <a:off x="4608513" y="2238375"/>
            <a:ext cx="1714500" cy="1028700"/>
            <a:chOff x="2281" y="2856"/>
            <a:chExt cx="7200" cy="4320"/>
          </a:xfrm>
        </p:grpSpPr>
        <p:sp>
          <p:nvSpPr>
            <p:cNvPr id="4140" name="AutoShape 189"/>
            <p:cNvSpPr>
              <a:spLocks noChangeAspect="1" noChangeArrowheads="1" noTextEdit="1"/>
            </p:cNvSpPr>
            <p:nvPr/>
          </p:nvSpPr>
          <p:spPr bwMode="auto">
            <a:xfrm>
              <a:off x="2281" y="285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AutoShape 188"/>
            <p:cNvSpPr>
              <a:spLocks noChangeArrowheads="1"/>
            </p:cNvSpPr>
            <p:nvPr/>
          </p:nvSpPr>
          <p:spPr bwMode="auto">
            <a:xfrm rot="5765566">
              <a:off x="4681" y="4296"/>
              <a:ext cx="960" cy="9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AutoShape 187"/>
            <p:cNvSpPr>
              <a:spLocks noChangeArrowheads="1"/>
            </p:cNvSpPr>
            <p:nvPr/>
          </p:nvSpPr>
          <p:spPr bwMode="auto">
            <a:xfrm rot="5400000">
              <a:off x="3545" y="4093"/>
              <a:ext cx="1440" cy="1440"/>
            </a:xfrm>
            <a:prstGeom prst="flowChartDelay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4143" name="Line 186"/>
            <p:cNvSpPr>
              <a:spLocks noChangeShapeType="1"/>
            </p:cNvSpPr>
            <p:nvPr/>
          </p:nvSpPr>
          <p:spPr bwMode="auto">
            <a:xfrm flipH="1" flipV="1">
              <a:off x="7081" y="3336"/>
              <a:ext cx="1" cy="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25" name="Group 179"/>
          <p:cNvGrpSpPr>
            <a:grpSpLocks noChangeAspect="1"/>
          </p:cNvGrpSpPr>
          <p:nvPr/>
        </p:nvGrpSpPr>
        <p:grpSpPr bwMode="auto">
          <a:xfrm>
            <a:off x="4394200" y="3173413"/>
            <a:ext cx="1714500" cy="1028700"/>
            <a:chOff x="2281" y="2856"/>
            <a:chExt cx="7200" cy="4320"/>
          </a:xfrm>
        </p:grpSpPr>
        <p:sp>
          <p:nvSpPr>
            <p:cNvPr id="4138" name="AutoShape 181"/>
            <p:cNvSpPr>
              <a:spLocks noChangeAspect="1" noChangeArrowheads="1" noTextEdit="1"/>
            </p:cNvSpPr>
            <p:nvPr/>
          </p:nvSpPr>
          <p:spPr bwMode="auto">
            <a:xfrm>
              <a:off x="2281" y="285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AutoShape 180"/>
            <p:cNvSpPr>
              <a:spLocks noChangeArrowheads="1"/>
            </p:cNvSpPr>
            <p:nvPr/>
          </p:nvSpPr>
          <p:spPr bwMode="auto">
            <a:xfrm>
              <a:off x="4201" y="3336"/>
              <a:ext cx="3360" cy="336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41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287713"/>
            <a:ext cx="6381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AutoShape 175"/>
          <p:cNvSpPr>
            <a:spLocks noChangeArrowheads="1"/>
          </p:cNvSpPr>
          <p:nvPr/>
        </p:nvSpPr>
        <p:spPr bwMode="auto">
          <a:xfrm>
            <a:off x="2522538" y="4386263"/>
            <a:ext cx="571500" cy="57150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grpSp>
        <p:nvGrpSpPr>
          <p:cNvPr id="4128" name="Group 176"/>
          <p:cNvGrpSpPr>
            <a:grpSpLocks noChangeAspect="1"/>
          </p:cNvGrpSpPr>
          <p:nvPr/>
        </p:nvGrpSpPr>
        <p:grpSpPr bwMode="auto">
          <a:xfrm>
            <a:off x="4562475" y="4095750"/>
            <a:ext cx="1714500" cy="1028700"/>
            <a:chOff x="2281" y="2856"/>
            <a:chExt cx="7200" cy="4320"/>
          </a:xfrm>
        </p:grpSpPr>
        <p:sp>
          <p:nvSpPr>
            <p:cNvPr id="4136" name="AutoShape 178"/>
            <p:cNvSpPr>
              <a:spLocks noChangeAspect="1" noChangeArrowheads="1" noTextEdit="1"/>
            </p:cNvSpPr>
            <p:nvPr/>
          </p:nvSpPr>
          <p:spPr bwMode="auto">
            <a:xfrm>
              <a:off x="2281" y="285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AutoShape 177"/>
            <p:cNvSpPr>
              <a:spLocks noChangeArrowheads="1"/>
            </p:cNvSpPr>
            <p:nvPr/>
          </p:nvSpPr>
          <p:spPr bwMode="auto">
            <a:xfrm>
              <a:off x="4201" y="3816"/>
              <a:ext cx="2400" cy="240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4129" name="PubChord"/>
          <p:cNvSpPr>
            <a:spLocks noEditPoints="1" noChangeArrowheads="1"/>
          </p:cNvSpPr>
          <p:nvPr/>
        </p:nvSpPr>
        <p:spPr bwMode="auto">
          <a:xfrm rot="2660275">
            <a:off x="2486025" y="5202238"/>
            <a:ext cx="644525" cy="63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00" y="3227"/>
                </a:moveTo>
                <a:cubicBezTo>
                  <a:pt x="1113" y="5246"/>
                  <a:pt x="0" y="7966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100" y="322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30" name="AutoShape 173"/>
          <p:cNvSpPr>
            <a:spLocks noEditPoints="1" noChangeArrowheads="1"/>
          </p:cNvSpPr>
          <p:nvPr/>
        </p:nvSpPr>
        <p:spPr bwMode="auto">
          <a:xfrm rot="-8077852">
            <a:off x="2486025" y="5202238"/>
            <a:ext cx="644525" cy="63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00" y="3227"/>
                </a:moveTo>
                <a:cubicBezTo>
                  <a:pt x="1113" y="5246"/>
                  <a:pt x="0" y="7966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3100" y="3227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131" name="Picture 49" descr="b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308475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50" descr="b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28625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51" descr="b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Line 56"/>
          <p:cNvSpPr>
            <a:spLocks noChangeShapeType="1"/>
          </p:cNvSpPr>
          <p:nvPr/>
        </p:nvSpPr>
        <p:spPr bwMode="auto">
          <a:xfrm>
            <a:off x="3132138" y="4221163"/>
            <a:ext cx="863600" cy="7921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5" name="Line 57"/>
          <p:cNvSpPr>
            <a:spLocks noChangeShapeType="1"/>
          </p:cNvSpPr>
          <p:nvPr/>
        </p:nvSpPr>
        <p:spPr bwMode="auto">
          <a:xfrm>
            <a:off x="5716587" y="4214812"/>
            <a:ext cx="936625" cy="86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8636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Повтори за мной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81075"/>
            <a:ext cx="7618413" cy="5462588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792162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Соедини картинку с нужной буквой</a:t>
            </a:r>
          </a:p>
        </p:txBody>
      </p:sp>
      <p:pic>
        <p:nvPicPr>
          <p:cNvPr id="6149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988" y="862013"/>
            <a:ext cx="1863725" cy="1343025"/>
          </a:xfrm>
        </p:spPr>
      </p:pic>
      <p:pic>
        <p:nvPicPr>
          <p:cNvPr id="61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69950"/>
            <a:ext cx="10620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2465388"/>
            <a:ext cx="1190625" cy="1512887"/>
          </a:xfrm>
        </p:spPr>
      </p:pic>
      <p:pic>
        <p:nvPicPr>
          <p:cNvPr id="615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346575"/>
            <a:ext cx="135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060700"/>
            <a:ext cx="17383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157788"/>
            <a:ext cx="153511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951163"/>
            <a:ext cx="15636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563813"/>
            <a:ext cx="15938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237038"/>
            <a:ext cx="1511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945063"/>
            <a:ext cx="1368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227638"/>
            <a:ext cx="1289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74913 -0.03704 " pathEditMode="relative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5469 -0.10116 " pathEditMode="relative" ptsTypes="AA">
                                      <p:cBhvr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7222 0.06782 " pathEditMode="relative" ptsTypes="AA">
                                      <p:cBhvr>
                                        <p:cTn id="1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54809 0.02222 " pathEditMode="relative" ptsTypes="AA"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0556 -0.18518 " pathEditMode="relative" ptsTypes="AA">
                                      <p:cBhvr>
                                        <p:cTn id="2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4.44444E-6 L 0.55834 -0.08403 " pathEditMode="relative" ptsTypes="AA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34271 -0.08657 " pathEditMode="relative" ptsTypes="AA">
                                      <p:cBhvr>
                                        <p:cTn id="30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48148E-6 L 0.22414 0.05671 " pathEditMode="relative" ptsTypes="AA">
                                      <p:cBhvr>
                                        <p:cTn id="34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7037E-6 L -0.68976 0.02477 " pathEditMode="relative" ptsTypes="AA">
                                      <p:cBhvr>
                                        <p:cTn id="3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792162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cs typeface="Trebuchet MS" pitchFamily="34" charset="0"/>
              </a:rPr>
              <a:t>Четвертый лишний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052513"/>
            <a:ext cx="2376488" cy="2474912"/>
          </a:xfrm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052513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60813"/>
            <a:ext cx="3384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24288"/>
            <a:ext cx="212883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395288" y="2636838"/>
            <a:ext cx="1727200" cy="1655762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СО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484438" y="4797425"/>
            <a:ext cx="1727200" cy="1655763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ШУ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611188" y="765175"/>
            <a:ext cx="1727200" cy="1655763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СА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250825" y="4581525"/>
            <a:ext cx="1727200" cy="1655763"/>
          </a:xfrm>
          <a:prstGeom prst="cube">
            <a:avLst>
              <a:gd name="adj" fmla="val 25000"/>
            </a:avLst>
          </a:prstGeom>
          <a:solidFill>
            <a:srgbClr val="CC66FF"/>
          </a:soli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СЭ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2484438" y="2708275"/>
            <a:ext cx="1727200" cy="1655763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ИШ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2771775" y="836613"/>
            <a:ext cx="1727200" cy="1655762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ЭШ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716463" y="4508500"/>
            <a:ext cx="1727200" cy="1655763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ША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5076825" y="692150"/>
            <a:ext cx="1727200" cy="1655763"/>
          </a:xfrm>
          <a:prstGeom prst="cube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УС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4427538" y="2565400"/>
            <a:ext cx="1727200" cy="1655763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ШО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6732588" y="4652963"/>
            <a:ext cx="1727200" cy="1655762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АС</a:t>
            </a:r>
          </a:p>
        </p:txBody>
      </p:sp>
      <p:sp>
        <p:nvSpPr>
          <p:cNvPr id="8204" name="Rectangle 24" descr="Папирус"/>
          <p:cNvSpPr>
            <a:spLocks noGrp="1" noChangeArrowheads="1"/>
          </p:cNvSpPr>
          <p:nvPr>
            <p:ph type="title"/>
          </p:nvPr>
        </p:nvSpPr>
        <p:spPr>
          <a:xfrm>
            <a:off x="0" y="-4763"/>
            <a:ext cx="9144000" cy="549276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Прочитай-ка</a:t>
            </a:r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6588125" y="2492375"/>
            <a:ext cx="1727200" cy="16557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СЫ</a:t>
            </a:r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>
            <a:off x="7092950" y="692150"/>
            <a:ext cx="1727200" cy="1655763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5400" b="1">
                <a:solidFill>
                  <a:srgbClr val="000066"/>
                </a:solidFill>
                <a:latin typeface="Arial" charset="0"/>
              </a:rPr>
              <a:t>ШУ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 autoUpdateAnimBg="0"/>
      <p:bldP spid="66564" grpId="0" animBg="1" autoUpdateAnimBg="0"/>
      <p:bldP spid="66565" grpId="0" animBg="1" autoUpdateAnimBg="0"/>
      <p:bldP spid="66566" grpId="0" animBg="1" autoUpdateAnimBg="0"/>
      <p:bldP spid="66567" grpId="0" animBg="1" autoUpdateAnimBg="0"/>
      <p:bldP spid="66568" grpId="0" animBg="1" autoUpdateAnimBg="0"/>
      <p:bldP spid="66569" grpId="0" animBg="1"/>
      <p:bldP spid="66570" grpId="0" animBg="1" autoUpdateAnimBg="0"/>
      <p:bldP spid="66571" grpId="0" animBg="1" autoUpdateAnimBg="0"/>
      <p:bldP spid="66572" grpId="0" animBg="1" autoUpdateAnimBg="0"/>
      <p:bldP spid="66585" grpId="0" animBg="1" autoUpdateAnimBg="0"/>
      <p:bldP spid="6658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420/46917230.ad/0_88b71_22a15ea8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373438"/>
            <a:ext cx="331311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club.foto.ru/gallery/images/photo/2011/01/04/16949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373438"/>
            <a:ext cx="346868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Заголовок 4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cs typeface="Trebuchet MS" pitchFamily="34" charset="0"/>
              </a:rPr>
              <a:t>Что ты видишь на снегу? Что у белочки в лапках? Составь звуковые схемы слов.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144936"/>
            <a:ext cx="504056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144936"/>
            <a:ext cx="50405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144936"/>
            <a:ext cx="50405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2144936"/>
            <a:ext cx="504056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144936"/>
            <a:ext cx="50405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2144936"/>
            <a:ext cx="504056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144936"/>
            <a:ext cx="50405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2144936"/>
            <a:ext cx="504056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2144936"/>
            <a:ext cx="504056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2144936"/>
            <a:ext cx="50405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2144936"/>
            <a:ext cx="2520280" cy="6480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44936"/>
            <a:ext cx="2520280" cy="6480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pod.ru/personal/pictures/00/00/02/54/30/000000002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688"/>
            <a:ext cx="18653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www.znaikak.ru/design/pic/visred/780e976c3ed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5000625"/>
            <a:ext cx="16557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www.kaluga-gov.ru/images/snegovik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992688"/>
            <a:ext cx="1385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proufu.ru/images/stories/mmm14164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992688"/>
            <a:ext cx="16779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http://www.promwood.com/upload/img/a/48/50.jpe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978400"/>
            <a:ext cx="25320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706437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cs typeface="Trebuchet MS" pitchFamily="34" charset="0"/>
              </a:rPr>
              <a:t>Доскажи словечко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822325"/>
            <a:ext cx="7124700" cy="39751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dirty="0"/>
              <a:t>- словно в сказке, как во сне, землю всю украсил … </a:t>
            </a:r>
            <a:r>
              <a:rPr lang="ru-RU" i="1" dirty="0"/>
              <a:t>(снег);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/>
              <a:t>- эй, эй, эй, мохнатый мишка, помоги достать нам …</a:t>
            </a:r>
            <a:r>
              <a:rPr lang="ru-RU" i="1" dirty="0"/>
              <a:t> (шишку);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/>
              <a:t>- раз – рука, два – рука, слепим мы … </a:t>
            </a:r>
            <a:r>
              <a:rPr lang="ru-RU" i="1" dirty="0"/>
              <a:t>(снеговика);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/>
              <a:t>- в подполье, в коморке живет она в норке, серая малышка, а зовут ее …</a:t>
            </a:r>
            <a:r>
              <a:rPr lang="ru-RU" i="1" dirty="0"/>
              <a:t> (мышка);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/>
              <a:t>- серый волк в густом лесу встретил рыжую … </a:t>
            </a:r>
            <a:r>
              <a:rPr lang="ru-RU" i="1" dirty="0"/>
              <a:t>(лису).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1081087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  <a:cs typeface="Trebuchet MS" pitchFamily="34" charset="0"/>
              </a:rPr>
              <a:t>Подбери однокоренные слова к слову СНЕГ</a:t>
            </a: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2003425" cy="1335088"/>
          </a:xfrm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03638"/>
            <a:ext cx="132715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268413"/>
            <a:ext cx="151288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981075"/>
            <a:ext cx="1868487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6350"/>
            <a:ext cx="17287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221163"/>
            <a:ext cx="20875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264</TotalTime>
  <Words>278</Words>
  <Application>Microsoft Office PowerPoint</Application>
  <PresentationFormat>Экран (4:3)</PresentationFormat>
  <Paragraphs>67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Winter</vt:lpstr>
      <vt:lpstr>Дифференциация звуков С-Ш</vt:lpstr>
      <vt:lpstr>Презентация PowerPoint</vt:lpstr>
      <vt:lpstr>Повтори за мной</vt:lpstr>
      <vt:lpstr>Соедини картинку с нужной буквой</vt:lpstr>
      <vt:lpstr>Четвертый лишний</vt:lpstr>
      <vt:lpstr>Прочитай-ка</vt:lpstr>
      <vt:lpstr>Что ты видишь на снегу? Что у белочки в лапках? Составь звуковые схемы слов.</vt:lpstr>
      <vt:lpstr>Доскажи словечко</vt:lpstr>
      <vt:lpstr>Подбери однокоренные слова к слову СНЕГ</vt:lpstr>
      <vt:lpstr>Раздели слова на слоги, начерти схемы</vt:lpstr>
      <vt:lpstr>Отгадай слово.</vt:lpstr>
      <vt:lpstr>ШУБА</vt:lpstr>
      <vt:lpstr>Слова рассыпались, из слогов составь слова и прочти</vt:lpstr>
      <vt:lpstr>Найди ошибку</vt:lpstr>
      <vt:lpstr>Выучи стихотворение по мнемотаблице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Edius</dc:creator>
  <cp:lastModifiedBy>Дом</cp:lastModifiedBy>
  <cp:revision>48</cp:revision>
  <dcterms:created xsi:type="dcterms:W3CDTF">2014-01-23T15:01:28Z</dcterms:created>
  <dcterms:modified xsi:type="dcterms:W3CDTF">2016-01-17T15:18:05Z</dcterms:modified>
</cp:coreProperties>
</file>