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0"/>
  </p:notesMasterIdLst>
  <p:sldIdLst>
    <p:sldId id="273" r:id="rId2"/>
    <p:sldId id="306" r:id="rId3"/>
    <p:sldId id="307" r:id="rId4"/>
    <p:sldId id="318" r:id="rId5"/>
    <p:sldId id="319" r:id="rId6"/>
    <p:sldId id="320" r:id="rId7"/>
    <p:sldId id="298" r:id="rId8"/>
    <p:sldId id="28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D587"/>
    <a:srgbClr val="435422"/>
    <a:srgbClr val="F57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2564" autoAdjust="0"/>
  </p:normalViewPr>
  <p:slideViewPr>
    <p:cSldViewPr>
      <p:cViewPr varScale="1">
        <p:scale>
          <a:sx n="67" d="100"/>
          <a:sy n="67" d="100"/>
        </p:scale>
        <p:origin x="147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706D0D-32E5-4E1B-AAAE-9B08A2DBCD68}" type="datetimeFigureOut">
              <a:rPr lang="ru-RU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9DDC00B-913F-4A14-8548-39A7B4F40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8409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2151CE-5EBF-4D1C-AF03-3E7CC61E763E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09D6EE-BC7D-464E-8E72-1E993E9960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5D8626-0F96-45B4-95B1-E8DEF53D33DD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1C4468-7675-401C-AA2D-9226E374115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313FA9-1CD4-4B18-9B59-6F4D4D8744DD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583E5-9552-403E-945D-F2EAAF502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6AF3B0-F9EA-4012-B475-E2A36C8AEA36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7DF03-BAC2-4AB5-ABDE-183470D83B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DD0F00-EB94-4982-B0E7-9A1ED1945F95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B217C-250D-4372-9B85-BE605D7D91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024266-59F3-4FF3-9E60-B68DE912F3F3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414B08-3DC0-4408-B67F-1FC94D00A6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491F49-BECA-4FBF-B772-3EB43A715191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08DB52-EFD7-43F5-ACCA-4BF20E5F31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3AFBCA-462A-4E9B-BAEC-A3EC92A30D7B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58967-4CFA-4C65-A13A-FF8709119C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F0278-7C5D-4B01-A497-5352C556B701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84761-A75F-4ACE-A033-1C29C21F99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4D3929-4409-4C9B-A66D-F4059154E882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39F54-9C10-4E51-A8AD-60F1DA148A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10A05D-E24F-422C-8FA9-97D8529F7FB2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46433B-3332-4F6B-818A-22713C00A3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C0E1DA93-533C-4F65-BF06-1889FA199AE0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EB15F6D8-9188-43DA-B4D5-F7057F4435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85918" y="3683191"/>
            <a:ext cx="6956377" cy="194828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Итоговое родительское </a:t>
            </a:r>
            <a:b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собрание</a:t>
            </a:r>
            <a:r>
              <a:rPr lang="ru-RU" sz="3200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</a:t>
            </a:r>
            <a: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 1 классе </a:t>
            </a:r>
            <a:br>
              <a:rPr lang="ru-RU" sz="32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ru-RU" sz="3200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1299673">
            <a:off x="2666687" y="752513"/>
            <a:ext cx="1463675" cy="2246313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</a:t>
            </a:r>
          </a:p>
        </p:txBody>
      </p:sp>
      <p:sp>
        <p:nvSpPr>
          <p:cNvPr id="12" name="TextBox 10"/>
          <p:cNvSpPr txBox="1"/>
          <p:nvPr/>
        </p:nvSpPr>
        <p:spPr>
          <a:xfrm>
            <a:off x="450861" y="739143"/>
            <a:ext cx="1481137" cy="224631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0" b="1" dirty="0">
                <a:solidFill>
                  <a:srgbClr val="F579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17" name="TextBox 10"/>
          <p:cNvSpPr txBox="1"/>
          <p:nvPr/>
        </p:nvSpPr>
        <p:spPr>
          <a:xfrm rot="503767">
            <a:off x="6456288" y="822638"/>
            <a:ext cx="1474788" cy="224631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</a:t>
            </a:r>
          </a:p>
        </p:txBody>
      </p:sp>
      <p:sp>
        <p:nvSpPr>
          <p:cNvPr id="13" name="TextBox 10"/>
          <p:cNvSpPr txBox="1"/>
          <p:nvPr/>
        </p:nvSpPr>
        <p:spPr>
          <a:xfrm rot="21443890">
            <a:off x="1092935" y="920681"/>
            <a:ext cx="1474787" cy="224790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</a:t>
            </a:r>
          </a:p>
        </p:txBody>
      </p:sp>
      <p:sp>
        <p:nvSpPr>
          <p:cNvPr id="10" name="TextBox 10"/>
          <p:cNvSpPr txBox="1"/>
          <p:nvPr/>
        </p:nvSpPr>
        <p:spPr>
          <a:xfrm rot="459469">
            <a:off x="1973384" y="796313"/>
            <a:ext cx="1482725" cy="224631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0" b="1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15" name="TextBox 10"/>
          <p:cNvSpPr txBox="1"/>
          <p:nvPr/>
        </p:nvSpPr>
        <p:spPr>
          <a:xfrm>
            <a:off x="4250851" y="777206"/>
            <a:ext cx="1806575" cy="224631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Ж</a:t>
            </a:r>
          </a:p>
        </p:txBody>
      </p:sp>
      <p:sp>
        <p:nvSpPr>
          <p:cNvPr id="14" name="TextBox 10"/>
          <p:cNvSpPr txBox="1"/>
          <p:nvPr/>
        </p:nvSpPr>
        <p:spPr>
          <a:xfrm rot="560568">
            <a:off x="3772329" y="824341"/>
            <a:ext cx="1382712" cy="224631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16" name="TextBox 10"/>
          <p:cNvSpPr txBox="1"/>
          <p:nvPr/>
        </p:nvSpPr>
        <p:spPr>
          <a:xfrm rot="367955">
            <a:off x="5556075" y="817363"/>
            <a:ext cx="1311275" cy="224631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</a:t>
            </a:r>
          </a:p>
        </p:txBody>
      </p:sp>
      <p:sp>
        <p:nvSpPr>
          <p:cNvPr id="18" name="TextBox 10"/>
          <p:cNvSpPr txBox="1"/>
          <p:nvPr/>
        </p:nvSpPr>
        <p:spPr>
          <a:xfrm>
            <a:off x="7368828" y="795535"/>
            <a:ext cx="1436688" cy="2246313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</a:t>
            </a:r>
          </a:p>
        </p:txBody>
      </p:sp>
      <p:sp>
        <p:nvSpPr>
          <p:cNvPr id="41" name="TextBox 10"/>
          <p:cNvSpPr txBox="1"/>
          <p:nvPr/>
        </p:nvSpPr>
        <p:spPr>
          <a:xfrm rot="20983810">
            <a:off x="3705420" y="2950064"/>
            <a:ext cx="50835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579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</p:txBody>
      </p:sp>
      <p:sp>
        <p:nvSpPr>
          <p:cNvPr id="42" name="TextBox 10"/>
          <p:cNvSpPr txBox="1"/>
          <p:nvPr/>
        </p:nvSpPr>
        <p:spPr>
          <a:xfrm rot="21443890">
            <a:off x="4215467" y="522915"/>
            <a:ext cx="40588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</a:t>
            </a:r>
          </a:p>
        </p:txBody>
      </p:sp>
      <p:sp>
        <p:nvSpPr>
          <p:cNvPr id="43" name="TextBox 42"/>
          <p:cNvSpPr txBox="1"/>
          <p:nvPr/>
        </p:nvSpPr>
        <p:spPr>
          <a:xfrm rot="20736033">
            <a:off x="1242431" y="2792684"/>
            <a:ext cx="407484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</a:t>
            </a:r>
          </a:p>
        </p:txBody>
      </p:sp>
      <p:sp>
        <p:nvSpPr>
          <p:cNvPr id="44" name="TextBox 10"/>
          <p:cNvSpPr txBox="1"/>
          <p:nvPr/>
        </p:nvSpPr>
        <p:spPr>
          <a:xfrm rot="20803648">
            <a:off x="6449657" y="619459"/>
            <a:ext cx="46358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Ж</a:t>
            </a:r>
          </a:p>
        </p:txBody>
      </p:sp>
      <p:sp>
        <p:nvSpPr>
          <p:cNvPr id="45" name="TextBox 10"/>
          <p:cNvSpPr txBox="1"/>
          <p:nvPr/>
        </p:nvSpPr>
        <p:spPr>
          <a:xfrm rot="21082940">
            <a:off x="1319092" y="438022"/>
            <a:ext cx="377026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</a:t>
            </a:r>
          </a:p>
        </p:txBody>
      </p:sp>
      <p:sp>
        <p:nvSpPr>
          <p:cNvPr id="46" name="TextBox 10"/>
          <p:cNvSpPr txBox="1"/>
          <p:nvPr/>
        </p:nvSpPr>
        <p:spPr>
          <a:xfrm rot="21292455">
            <a:off x="1952240" y="674199"/>
            <a:ext cx="190500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Е</a:t>
            </a:r>
          </a:p>
        </p:txBody>
      </p:sp>
      <p:sp>
        <p:nvSpPr>
          <p:cNvPr id="47" name="TextBox 10"/>
          <p:cNvSpPr txBox="1"/>
          <p:nvPr/>
        </p:nvSpPr>
        <p:spPr>
          <a:xfrm>
            <a:off x="5328205" y="3023518"/>
            <a:ext cx="563563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К</a:t>
            </a:r>
          </a:p>
        </p:txBody>
      </p:sp>
      <p:pic>
        <p:nvPicPr>
          <p:cNvPr id="2063" name="Picture 3" descr="H:\Documents and Settings\Aida\Рабочий стол\НОвая ГРАФИКА сборник\КАРТИНКИ СБОРНИК_ школьные\s46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1089" y="2101032"/>
            <a:ext cx="2060844" cy="141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2" grpId="0"/>
      <p:bldP spid="12" grpId="1"/>
      <p:bldP spid="17" grpId="0"/>
      <p:bldP spid="17" grpId="1"/>
      <p:bldP spid="13" grpId="0"/>
      <p:bldP spid="13" grpId="1"/>
      <p:bldP spid="10" grpId="0"/>
      <p:bldP spid="10" grpId="1"/>
      <p:bldP spid="15" grpId="0"/>
      <p:bldP spid="15" grpId="1"/>
      <p:bldP spid="14" grpId="0"/>
      <p:bldP spid="14" grpId="1"/>
      <p:bldP spid="16" grpId="0"/>
      <p:bldP spid="16" grpId="1"/>
      <p:bldP spid="18" grpId="0"/>
      <p:bldP spid="18" grpId="1"/>
      <p:bldP spid="41" grpId="0"/>
      <p:bldP spid="42" grpId="0"/>
      <p:bldP spid="42" grpId="1"/>
      <p:bldP spid="43" grpId="0"/>
      <p:bldP spid="43" grpId="1"/>
      <p:bldP spid="44" grpId="0"/>
      <p:bldP spid="45" grpId="0"/>
      <p:bldP spid="46" grpId="0"/>
      <p:bldP spid="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F0278-7C5D-4B01-A497-5352C556B701}" type="datetime1">
              <a:rPr lang="ru-RU" smtClean="0"/>
              <a:pPr>
                <a:defRPr/>
              </a:pPr>
              <a:t>17.05.2023</a:t>
            </a:fld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84761-A75F-4ACE-A033-1C29C21F99D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12292" name="Picture 4" descr="https://cstor.nn2.ru/forum/data/forum/images/2018-10/216230603-img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31864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7F0278-7C5D-4B01-A497-5352C556B701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84761-A75F-4ACE-A033-1C29C21F99D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131840" y="343381"/>
            <a:ext cx="2610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Русский язык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5536" y="764704"/>
            <a:ext cx="8460008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Ставить ударение в словах.</a:t>
            </a:r>
          </a:p>
          <a:p>
            <a:pPr marL="514350" indent="-514350">
              <a:buAutoNum type="arabicPeriod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Делить слова на слоги.</a:t>
            </a:r>
          </a:p>
          <a:p>
            <a:pPr marL="514350" indent="-514350">
              <a:buAutoNum type="arabicPeriod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Определять количество букв, звуков в словах.</a:t>
            </a:r>
          </a:p>
          <a:p>
            <a:pPr marL="514350" indent="-514350">
              <a:buAutoNum type="arabicPeriod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Находить твёрдые, мягкие согласные</a:t>
            </a:r>
          </a:p>
          <a:p>
            <a:pPr marL="514350" indent="-514350">
              <a:buAutoNum type="arabicPeriod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Писать диктант  из 35-40 слов.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87042" y="3308979"/>
            <a:ext cx="2300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Математика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5536" y="3783427"/>
            <a:ext cx="708450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Решать числовые выражения.</a:t>
            </a:r>
          </a:p>
          <a:p>
            <a:pPr marL="514350" indent="-514350">
              <a:buAutoNum type="arabicPeriod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Знать единицы длины дм и см.</a:t>
            </a:r>
          </a:p>
          <a:p>
            <a:pPr marL="514350" indent="-514350">
              <a:buAutoNum type="arabicPeriod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Решать  простые и составные задачи.</a:t>
            </a:r>
          </a:p>
          <a:p>
            <a:pPr marL="514350" indent="-514350">
              <a:buAutoNum type="arabicPeriod"/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</a:rPr>
              <a:t>Находить длину ломаной. </a:t>
            </a:r>
          </a:p>
        </p:txBody>
      </p:sp>
      <p:pic>
        <p:nvPicPr>
          <p:cNvPr id="39939" name="Picture 3" descr="C:\Users\андрей\Desktop\6144484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930" y="372515"/>
            <a:ext cx="1786210" cy="1343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44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642942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Трудности в обучении и их причины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071546"/>
            <a:ext cx="8183880" cy="5214974"/>
          </a:xfrm>
        </p:spPr>
        <p:txBody>
          <a:bodyPr>
            <a:normAutofit fontScale="25000" lnSpcReduction="20000"/>
          </a:bodyPr>
          <a:lstStyle/>
          <a:p>
            <a:pPr lvl="0"/>
            <a:r>
              <a:rPr lang="ru-RU" sz="7200" b="1" dirty="0"/>
              <a:t> Пропуск букв в письменных работах </a:t>
            </a:r>
            <a:r>
              <a:rPr lang="ru-RU" sz="7200" dirty="0"/>
              <a:t>   -  причины: низкий уровень развития фонематического слуха, слабая концентрация внимания, </a:t>
            </a:r>
            <a:r>
              <a:rPr lang="ru-RU" sz="7200" dirty="0" err="1"/>
              <a:t>несформированность</a:t>
            </a:r>
            <a:r>
              <a:rPr lang="ru-RU" sz="7200" dirty="0"/>
              <a:t> приёмов самоконтроля.</a:t>
            </a:r>
          </a:p>
          <a:p>
            <a:pPr lvl="0"/>
            <a:r>
              <a:rPr lang="ru-RU" sz="7200" b="1" dirty="0"/>
              <a:t>Частые орфографические ошибки</a:t>
            </a:r>
            <a:r>
              <a:rPr lang="ru-RU" sz="7200" dirty="0"/>
              <a:t> </a:t>
            </a:r>
            <a:r>
              <a:rPr lang="ru-RU" sz="7200" b="1" dirty="0"/>
              <a:t>(хотя знают все правила)</a:t>
            </a:r>
            <a:r>
              <a:rPr lang="ru-RU" sz="7200" dirty="0"/>
              <a:t> – причины: низкий уровень развития произвольности, низкий уровень объёма и распределения внимания, низкий уровень развития кратковременной памяти, слабое развитие фонематического слуха.</a:t>
            </a:r>
          </a:p>
          <a:p>
            <a:pPr lvl="0"/>
            <a:r>
              <a:rPr lang="ru-RU" sz="7200" b="1" dirty="0"/>
              <a:t>Невнимательность, рассеянность </a:t>
            </a:r>
            <a:r>
              <a:rPr lang="ru-RU" sz="7200" dirty="0"/>
              <a:t>– причины: низкий уровень развития произвольности, низкий уровень объёма внимания, низкий уровень концентрации и устойчивости внимания.</a:t>
            </a:r>
          </a:p>
          <a:p>
            <a:pPr lvl="0"/>
            <a:r>
              <a:rPr lang="ru-RU" sz="7200" b="1" dirty="0"/>
              <a:t>Трудности при решении математических задач</a:t>
            </a:r>
            <a:r>
              <a:rPr lang="ru-RU" sz="7200" dirty="0"/>
              <a:t> – причины: плохо развито логическое мышление, слабое понимание грамматических конструкций, </a:t>
            </a:r>
            <a:r>
              <a:rPr lang="ru-RU" sz="7200" dirty="0" err="1"/>
              <a:t>несформированность</a:t>
            </a:r>
            <a:r>
              <a:rPr lang="ru-RU" sz="7200" dirty="0"/>
              <a:t> умения ориентироваться на систему признаков, низкий уровень развития образного мышления.</a:t>
            </a:r>
          </a:p>
          <a:p>
            <a:pPr lvl="0"/>
            <a:r>
              <a:rPr lang="ru-RU" sz="7200" b="1" dirty="0"/>
              <a:t>Затруднения при </a:t>
            </a:r>
            <a:r>
              <a:rPr lang="ru-RU" sz="7200" b="1" dirty="0" err="1"/>
              <a:t>пересказывании</a:t>
            </a:r>
            <a:r>
              <a:rPr lang="ru-RU" sz="7200" b="1" dirty="0"/>
              <a:t> текста</a:t>
            </a:r>
            <a:r>
              <a:rPr lang="ru-RU" sz="7200" dirty="0"/>
              <a:t> – причины: </a:t>
            </a:r>
            <a:r>
              <a:rPr lang="ru-RU" sz="7200" dirty="0" err="1"/>
              <a:t>несформированность</a:t>
            </a:r>
            <a:r>
              <a:rPr lang="ru-RU" sz="7200" dirty="0"/>
              <a:t> умения планировать свои действия, слабое развитие логического запоминания, низкий уровень речевого развития и образного мышления, заниженная самооценка.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6AF3B0-F9EA-4012-B475-E2A36C8AEA36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7DF03-BAC2-4AB5-ABDE-183470D83B4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/>
              <a:t>Трудности в понимании объяснения учителя с первого раза</a:t>
            </a:r>
            <a:r>
              <a:rPr lang="ru-RU" dirty="0"/>
              <a:t> – причины: слабая концентрация внимания, </a:t>
            </a:r>
            <a:r>
              <a:rPr lang="ru-RU" dirty="0" err="1"/>
              <a:t>несформированность</a:t>
            </a:r>
            <a:r>
              <a:rPr lang="ru-RU" dirty="0"/>
              <a:t> приёмов учебной деятельности, низкая система восприятия и произвольности.</a:t>
            </a:r>
          </a:p>
          <a:p>
            <a:pPr lvl="0"/>
            <a:r>
              <a:rPr lang="ru-RU" b="1" dirty="0"/>
              <a:t>Постоянная грязь в тетради</a:t>
            </a:r>
            <a:r>
              <a:rPr lang="ru-RU" dirty="0"/>
              <a:t> – причины: слабое развитие мелкой моторики пальцев рук и недостаточный объём внимания.</a:t>
            </a:r>
          </a:p>
          <a:p>
            <a:pPr lvl="0"/>
            <a:r>
              <a:rPr lang="ru-RU" b="1" dirty="0"/>
              <a:t>Плохо запоминает таблицу сложения (а потом умножения) </a:t>
            </a:r>
            <a:r>
              <a:rPr lang="ru-RU" dirty="0"/>
              <a:t>– причины: низкий уровень развития механической и долговременной памяти, слабая концентрация внимания, </a:t>
            </a:r>
            <a:r>
              <a:rPr lang="ru-RU" dirty="0" err="1"/>
              <a:t>несформированность</a:t>
            </a:r>
            <a:r>
              <a:rPr lang="ru-RU" dirty="0"/>
              <a:t> приёмов учебной деятельности.</a:t>
            </a:r>
          </a:p>
          <a:p>
            <a:pPr lvl="0"/>
            <a:r>
              <a:rPr lang="ru-RU" b="1"/>
              <a:t>Постоянно забывает дома учебные предметы</a:t>
            </a:r>
            <a:r>
              <a:rPr lang="ru-RU"/>
              <a:t> – причины: низкий уровень развития произвольности, низкий уровень концентрации и устойчивости внимания, высокая эмоциональная нестабильность, повышенная импульсивность.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6AF3B0-F9EA-4012-B475-E2A36C8AEA36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7DF03-BAC2-4AB5-ABDE-183470D83B44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756168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dirty="0"/>
              <a:t>Плохо списывает с доски, плохо справляется с работой в классе</a:t>
            </a:r>
            <a:r>
              <a:rPr lang="ru-RU" dirty="0"/>
              <a:t> – причины: не умение работать по образцу. Низкая скорость протекания психических процессов, низкий уровень развития произвольности.</a:t>
            </a:r>
          </a:p>
          <a:p>
            <a:pPr lvl="0"/>
            <a:r>
              <a:rPr lang="ru-RU" b="1" dirty="0"/>
              <a:t>Постоянно переспрашивает</a:t>
            </a:r>
            <a:r>
              <a:rPr lang="ru-RU" dirty="0"/>
              <a:t> – причины: низкий уровень объёма внимания, слабая концентрация и устойчивость внимания, низкий уровень развития переключения внимания и развития кратковременной памяти.</a:t>
            </a:r>
          </a:p>
          <a:p>
            <a:pPr lvl="0"/>
            <a:r>
              <a:rPr lang="ru-RU" dirty="0"/>
              <a:t> </a:t>
            </a:r>
            <a:r>
              <a:rPr lang="ru-RU" b="1" dirty="0"/>
              <a:t>Плохо ориентируется в тетради</a:t>
            </a:r>
            <a:r>
              <a:rPr lang="ru-RU" dirty="0"/>
              <a:t> – причины: низкий уровень восприятия и ориентировки в пространстве, слабое развитие мелкой мускулатуры кистей рук.</a:t>
            </a:r>
          </a:p>
          <a:p>
            <a:r>
              <a:rPr lang="ru-RU" b="1" dirty="0"/>
              <a:t>Постоянно забывает дома учебные предметы</a:t>
            </a:r>
            <a:r>
              <a:rPr lang="ru-RU" dirty="0"/>
              <a:t> – причины: низкий уровень развития произвольности, низкий уровень концентрации и устойчивости внимания, высокая эмоциональная нестабильность, повышенная импульсивность. </a:t>
            </a:r>
          </a:p>
          <a:p>
            <a:pPr lvl="0">
              <a:buNone/>
            </a:pPr>
            <a:r>
              <a:rPr lang="ru-RU" dirty="0"/>
              <a:t> 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6AF3B0-F9EA-4012-B475-E2A36C8AEA36}" type="datetime1">
              <a:rPr lang="ru-RU" smtClean="0"/>
              <a:pPr>
                <a:defRPr/>
              </a:pPr>
              <a:t>17.05.2023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7DF03-BAC2-4AB5-ABDE-183470D83B44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84761-A75F-4ACE-A033-1C29C21F99D4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187624" y="332656"/>
            <a:ext cx="68716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rgbClr val="F579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Что нас ждёт во 2 классе?</a:t>
            </a:r>
            <a:endParaRPr lang="ru-RU" sz="4000" dirty="0">
              <a:solidFill>
                <a:srgbClr val="F5791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1040542"/>
            <a:ext cx="558941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Математика</a:t>
            </a:r>
          </a:p>
          <a:p>
            <a:pPr marL="342900" indent="-34290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Русский язык</a:t>
            </a:r>
          </a:p>
          <a:p>
            <a:pPr marL="342900" indent="-34290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Литературное чтение</a:t>
            </a:r>
          </a:p>
          <a:p>
            <a:pPr marL="342900" indent="-34290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Окружающий мир</a:t>
            </a:r>
          </a:p>
          <a:p>
            <a:pPr marL="342900" indent="-34290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</a:t>
            </a:r>
          </a:p>
          <a:p>
            <a:pPr marL="342900" indent="-34290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Изобразительное искусство</a:t>
            </a:r>
          </a:p>
          <a:p>
            <a:pPr marL="342900" indent="-34290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</a:t>
            </a:r>
          </a:p>
          <a:p>
            <a:pPr marL="342900" indent="-34290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Физическая культура</a:t>
            </a:r>
          </a:p>
          <a:p>
            <a:pPr marL="342900" indent="-342900">
              <a:buAutoNum type="arabicPeriod"/>
            </a:pP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Английский язык</a:t>
            </a:r>
          </a:p>
          <a:p>
            <a:pPr marL="342900" indent="-342900"/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62" name="Picture 2" descr="C:\Users\андрей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6028" y="4215295"/>
            <a:ext cx="3485045" cy="2319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644290" y="3630520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64288" y="333813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?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69186" y="294875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002060"/>
                </a:solidFill>
              </a:rPr>
              <a:t>?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881955" y="3564207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435422"/>
                </a:solidFill>
              </a:rPr>
              <a:t>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146770" y="304574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837573" y="2656368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972592" y="3956616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/>
              <a:t>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C:\Users\андрей\Desktop\загруженное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2348880"/>
            <a:ext cx="2990453" cy="3498811"/>
          </a:xfrm>
          <a:prstGeom prst="roundRect">
            <a:avLst/>
          </a:prstGeom>
          <a:noFill/>
          <a:ln w="28575">
            <a:solidFill>
              <a:schemeClr val="accent5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430" y="5517232"/>
            <a:ext cx="8280920" cy="1143000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lang="ru-RU" sz="5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ОЛЬШОЕ СПАСИБО!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548680"/>
            <a:ext cx="8352928" cy="4840303"/>
          </a:xfrm>
          <a:noFill/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>
                <a:solidFill>
                  <a:srgbClr val="FF0000"/>
                </a:solidFill>
              </a:rPr>
              <a:t>	</a:t>
            </a: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Успех человека, безусловно, заслуга его самых близких людей с незаметными, на первый взгляд, ежедневными усилиями, трудом, терпением и ответственностью.</a:t>
            </a:r>
            <a:endParaRPr lang="ru-RU" sz="18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Я благодарю Вас за </a:t>
            </a:r>
          </a:p>
          <a:p>
            <a:pPr>
              <a:buNone/>
            </a:pP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творческий подход и </a:t>
            </a:r>
          </a:p>
          <a:p>
            <a:pPr>
              <a:buNone/>
            </a:pP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активную жизненную </a:t>
            </a:r>
          </a:p>
          <a:p>
            <a:pPr>
              <a:buNone/>
            </a:pP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позицию. От всей души </a:t>
            </a:r>
          </a:p>
          <a:p>
            <a:pPr>
              <a:buNone/>
            </a:pP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желаю Вам крепкого</a:t>
            </a:r>
          </a:p>
          <a:p>
            <a:pPr>
              <a:buNone/>
            </a:pP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здоровья, счастья и </a:t>
            </a:r>
          </a:p>
          <a:p>
            <a:pPr>
              <a:buNone/>
            </a:pPr>
            <a:r>
              <a:rPr 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благополучия</a:t>
            </a:r>
            <a:r>
              <a:rPr lang="ru-RU" b="1" i="1" dirty="0">
                <a:solidFill>
                  <a:srgbClr val="C00000"/>
                </a:solidFill>
              </a:rPr>
              <a:t>!</a:t>
            </a:r>
          </a:p>
          <a:p>
            <a:pPr>
              <a:buNone/>
            </a:pPr>
            <a:endParaRPr lang="ru-RU" dirty="0">
              <a:solidFill>
                <a:srgbClr val="C00000"/>
              </a:solidFill>
            </a:endParaRPr>
          </a:p>
          <a:p>
            <a:pPr lvl="2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7DF03-BAC2-4AB5-ABDE-183470D83B44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2210</TotalTime>
  <Words>534</Words>
  <Application>Microsoft Office PowerPoint</Application>
  <PresentationFormat>Экран (4:3)</PresentationFormat>
  <Paragraphs>81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Verdana</vt:lpstr>
      <vt:lpstr>Wingdings 2</vt:lpstr>
      <vt:lpstr>Аспект</vt:lpstr>
      <vt:lpstr>Итоговое родительское  собрание  в 1 классе  </vt:lpstr>
      <vt:lpstr>Презентация PowerPoint</vt:lpstr>
      <vt:lpstr>Презентация PowerPoint</vt:lpstr>
      <vt:lpstr>Трудности в обучении и их причины</vt:lpstr>
      <vt:lpstr>Презентация PowerPoint</vt:lpstr>
      <vt:lpstr>Презентация PowerPoint</vt:lpstr>
      <vt:lpstr>Презентация PowerPoint</vt:lpstr>
      <vt:lpstr>БОЛЬШОЕ СПАСИБО!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dc:description>http://aida.ucoz.ru</dc:description>
  <cp:lastModifiedBy>MyComputer</cp:lastModifiedBy>
  <cp:revision>242</cp:revision>
  <dcterms:created xsi:type="dcterms:W3CDTF">2011-05-24T10:29:43Z</dcterms:created>
  <dcterms:modified xsi:type="dcterms:W3CDTF">2023-05-17T16:24:03Z</dcterms:modified>
</cp:coreProperties>
</file>