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75" r:id="rId3"/>
    <p:sldId id="260" r:id="rId4"/>
    <p:sldId id="276" r:id="rId5"/>
    <p:sldId id="259" r:id="rId6"/>
    <p:sldId id="274" r:id="rId7"/>
    <p:sldId id="278" r:id="rId8"/>
    <p:sldId id="262" r:id="rId9"/>
    <p:sldId id="279" r:id="rId10"/>
    <p:sldId id="280" r:id="rId11"/>
    <p:sldId id="263" r:id="rId12"/>
    <p:sldId id="281" r:id="rId13"/>
    <p:sldId id="266" r:id="rId14"/>
    <p:sldId id="282" r:id="rId15"/>
    <p:sldId id="267" r:id="rId16"/>
    <p:sldId id="268" r:id="rId17"/>
    <p:sldId id="283" r:id="rId18"/>
    <p:sldId id="270" r:id="rId19"/>
    <p:sldId id="269" r:id="rId20"/>
    <p:sldId id="271" r:id="rId21"/>
    <p:sldId id="284" r:id="rId22"/>
    <p:sldId id="272" r:id="rId2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C3C1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0" d="100"/>
          <a:sy n="110" d="100"/>
        </p:scale>
        <p:origin x="-163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ru-RU" smtClean="0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4C71EC6-210F-42DE-9C53-41977AD35B3D}" type="datetimeFigureOut">
              <a:rPr lang="ru-RU" smtClean="0"/>
              <a:t>01.12.2022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7" Type="http://schemas.openxmlformats.org/officeDocument/2006/relationships/image" Target="../media/image10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2891407"/>
          </a:xfrm>
        </p:spPr>
        <p:txBody>
          <a:bodyPr/>
          <a:lstStyle/>
          <a:p>
            <a:r>
              <a:rPr lang="ru-RU" sz="4000" b="1" cap="all" dirty="0" smtClean="0">
                <a:effectLst>
                  <a:reflection blurRad="12700" stA="28000" endPos="45000" dist="1003" dir="5400000" sy="-100000" algn="bl"/>
                </a:effectLst>
              </a:rPr>
              <a:t>Дифференциация </a:t>
            </a:r>
            <a:r>
              <a:rPr lang="ru-RU" sz="4000" b="1" cap="all" dirty="0">
                <a:effectLst>
                  <a:reflection blurRad="12700" stA="28000" endPos="45000" dist="1003" dir="5400000" sy="-100000" algn="bl"/>
                </a:effectLst>
              </a:rPr>
              <a:t>оптически сходных букв </a:t>
            </a:r>
            <a:r>
              <a:rPr lang="ru-RU" sz="4000" b="1" cap="all" dirty="0" smtClean="0">
                <a:effectLst>
                  <a:reflection blurRad="12700" stA="28000" endPos="45000" dist="1003" dir="5400000" sy="-100000" algn="bl"/>
                </a:effectLst>
              </a:rPr>
              <a:t/>
            </a:r>
            <a:br>
              <a:rPr lang="ru-RU" sz="4000" b="1" cap="all" dirty="0" smtClean="0">
                <a:effectLst>
                  <a:reflection blurRad="12700" stA="28000" endPos="45000" dist="1003" dir="5400000" sy="-100000" algn="bl"/>
                </a:effectLst>
              </a:rPr>
            </a:br>
            <a:r>
              <a:rPr lang="ru-RU" sz="4000" b="1" cap="all" dirty="0" smtClean="0">
                <a:effectLst>
                  <a:reflection blurRad="12700" stA="28000" endPos="45000" dist="1003" dir="5400000" sy="-100000" algn="bl"/>
                </a:effectLst>
              </a:rPr>
              <a:t>и-ш</a:t>
            </a:r>
            <a:endParaRPr lang="ru-RU" sz="40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b="1" dirty="0">
                <a:solidFill>
                  <a:srgbClr val="FC3C16"/>
                </a:solidFill>
              </a:rPr>
              <a:t>Подготовила:</a:t>
            </a:r>
          </a:p>
          <a:p>
            <a:r>
              <a:rPr lang="ru-RU" b="1" dirty="0">
                <a:solidFill>
                  <a:srgbClr val="FC3C16"/>
                </a:solidFill>
              </a:rPr>
              <a:t>Приведенцева Зинаида Александровна</a:t>
            </a:r>
          </a:p>
          <a:p>
            <a:r>
              <a:rPr lang="ru-RU" b="1" dirty="0">
                <a:solidFill>
                  <a:srgbClr val="FC3C16"/>
                </a:solidFill>
              </a:rPr>
              <a:t>учитель – логопед </a:t>
            </a:r>
          </a:p>
          <a:p>
            <a:r>
              <a:rPr lang="ru-RU" b="1" dirty="0">
                <a:solidFill>
                  <a:srgbClr val="FC3C16"/>
                </a:solidFill>
              </a:rPr>
              <a:t>высшей квалификационной категории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0727302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7011" y="1196752"/>
            <a:ext cx="8328025" cy="854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0600216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29803" y="1268760"/>
            <a:ext cx="8496944" cy="1008112"/>
          </a:xfrm>
        </p:spPr>
        <p:txBody>
          <a:bodyPr/>
          <a:lstStyle/>
          <a:p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dirty="0">
                <a:effectLst/>
              </a:rPr>
              <a:t/>
            </a:r>
            <a:br>
              <a:rPr lang="ru-RU" dirty="0">
                <a:effectLst/>
              </a:rPr>
            </a:b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ru-RU" sz="3200" dirty="0" smtClean="0">
                <a:effectLst/>
              </a:rPr>
              <a:t>2н </a:t>
            </a:r>
            <a:r>
              <a:rPr lang="ru-RU" sz="3200" dirty="0">
                <a:effectLst/>
              </a:rPr>
              <a:t>– 3а – 3у – 2р – у3 – к2 – а3 – е3 – л2 – 2с</a:t>
            </a:r>
            <a:br>
              <a:rPr lang="ru-RU" sz="3200" dirty="0">
                <a:effectLst/>
              </a:rPr>
            </a:br>
            <a:endParaRPr lang="ru-RU" sz="3200" dirty="0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3244334"/>
            <a:ext cx="849694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/>
              <a:t>ин-</a:t>
            </a:r>
            <a:r>
              <a:rPr lang="ru-RU" sz="4000" dirty="0" err="1" smtClean="0"/>
              <a:t>ша</a:t>
            </a:r>
            <a:r>
              <a:rPr lang="ru-RU" sz="4000" dirty="0" smtClean="0"/>
              <a:t>-шу-</a:t>
            </a:r>
            <a:r>
              <a:rPr lang="ru-RU" sz="4000" dirty="0" err="1" smtClean="0"/>
              <a:t>ир</a:t>
            </a:r>
            <a:r>
              <a:rPr lang="ru-RU" sz="4000" dirty="0" smtClean="0"/>
              <a:t>-</a:t>
            </a:r>
            <a:r>
              <a:rPr lang="ru-RU" sz="4000" dirty="0" err="1" smtClean="0"/>
              <a:t>уш</a:t>
            </a:r>
            <a:r>
              <a:rPr lang="ru-RU" sz="4000" dirty="0" smtClean="0"/>
              <a:t>-</a:t>
            </a:r>
            <a:r>
              <a:rPr lang="ru-RU" sz="4000" dirty="0" err="1" smtClean="0"/>
              <a:t>ки</a:t>
            </a:r>
            <a:r>
              <a:rPr lang="ru-RU" sz="4000" dirty="0" smtClean="0"/>
              <a:t>-</a:t>
            </a:r>
            <a:r>
              <a:rPr lang="ru-RU" sz="4000" dirty="0" err="1" smtClean="0"/>
              <a:t>аш</a:t>
            </a:r>
            <a:r>
              <a:rPr lang="ru-RU" sz="4000" dirty="0" smtClean="0"/>
              <a:t>-</a:t>
            </a:r>
            <a:r>
              <a:rPr lang="ru-RU" sz="4000" dirty="0" err="1" smtClean="0"/>
              <a:t>еш</a:t>
            </a:r>
            <a:r>
              <a:rPr lang="ru-RU" sz="4000" dirty="0" smtClean="0"/>
              <a:t>-ли-</a:t>
            </a:r>
            <a:r>
              <a:rPr lang="ru-RU" sz="4000" dirty="0" err="1" smtClean="0"/>
              <a:t>ис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2780688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92080" y="319088"/>
            <a:ext cx="2779713" cy="621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251520" y="116632"/>
            <a:ext cx="2952328" cy="908720"/>
          </a:xfrm>
        </p:spPr>
        <p:txBody>
          <a:bodyPr/>
          <a:lstStyle/>
          <a:p>
            <a:r>
              <a:rPr lang="ru-RU" sz="2800" dirty="0" smtClean="0"/>
              <a:t>Задание 2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3601154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431540" y="338593"/>
            <a:ext cx="2808312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dirty="0" smtClean="0"/>
              <a:t>МАЛЫ</a:t>
            </a:r>
            <a:r>
              <a:rPr lang="ru-RU" sz="3200" dirty="0" smtClean="0">
                <a:solidFill>
                  <a:srgbClr val="0070C0"/>
                </a:solidFill>
              </a:rPr>
              <a:t>3</a:t>
            </a:r>
            <a:r>
              <a:rPr lang="ru-RU" sz="3200" dirty="0">
                <a:solidFill>
                  <a:srgbClr val="FF0000"/>
                </a:solidFill>
              </a:rPr>
              <a:t>2</a:t>
            </a:r>
            <a:r>
              <a:rPr lang="ru-RU" sz="3200" dirty="0" smtClean="0"/>
              <a:t>        </a:t>
            </a:r>
          </a:p>
          <a:p>
            <a:r>
              <a:rPr lang="ru-RU" sz="3200" dirty="0">
                <a:solidFill>
                  <a:srgbClr val="0070C0"/>
                </a:solidFill>
              </a:rPr>
              <a:t>3</a:t>
            </a:r>
            <a:r>
              <a:rPr lang="ru-RU" sz="3200" dirty="0" smtClean="0"/>
              <a:t>УТКА</a:t>
            </a:r>
            <a:r>
              <a:rPr lang="ru-RU" sz="3200" dirty="0"/>
              <a:t>	    </a:t>
            </a:r>
            <a:endParaRPr lang="ru-RU" sz="3200" dirty="0" smtClean="0"/>
          </a:p>
          <a:p>
            <a:r>
              <a:rPr lang="ru-RU" sz="3200" dirty="0" smtClean="0">
                <a:solidFill>
                  <a:srgbClr val="0070C0"/>
                </a:solidFill>
              </a:rPr>
              <a:t>3</a:t>
            </a:r>
            <a:r>
              <a:rPr lang="ru-RU" sz="3200" dirty="0" smtClean="0"/>
              <a:t>АР</a:t>
            </a:r>
            <a:r>
              <a:rPr lang="ru-RU" sz="3200" dirty="0">
                <a:solidFill>
                  <a:srgbClr val="FF0000"/>
                </a:solidFill>
              </a:rPr>
              <a:t>2</a:t>
            </a:r>
            <a:r>
              <a:rPr lang="ru-RU" sz="3200" dirty="0" smtClean="0"/>
              <a:t>К     </a:t>
            </a:r>
          </a:p>
          <a:p>
            <a:r>
              <a:rPr lang="ru-RU" sz="3200" dirty="0" smtClean="0"/>
              <a:t>ЛАДО</a:t>
            </a:r>
            <a:r>
              <a:rPr lang="ru-RU" sz="3200" dirty="0">
                <a:solidFill>
                  <a:srgbClr val="0070C0"/>
                </a:solidFill>
              </a:rPr>
              <a:t>3</a:t>
            </a:r>
            <a:r>
              <a:rPr lang="ru-RU" sz="3200" dirty="0" smtClean="0"/>
              <a:t>КА</a:t>
            </a:r>
            <a:endParaRPr lang="ru-RU" sz="3200" dirty="0"/>
          </a:p>
          <a:p>
            <a:r>
              <a:rPr lang="ru-RU" sz="3200" dirty="0" smtClean="0">
                <a:solidFill>
                  <a:srgbClr val="0070C0"/>
                </a:solidFill>
              </a:rPr>
              <a:t>3</a:t>
            </a:r>
            <a:r>
              <a:rPr lang="ru-RU" sz="3200" dirty="0" smtClean="0"/>
              <a:t>П</a:t>
            </a:r>
            <a:r>
              <a:rPr lang="ru-RU" sz="3200" dirty="0">
                <a:solidFill>
                  <a:srgbClr val="FF0000"/>
                </a:solidFill>
              </a:rPr>
              <a:t>2</a:t>
            </a:r>
            <a:r>
              <a:rPr lang="ru-RU" sz="3200" dirty="0" smtClean="0"/>
              <a:t>ОН</a:t>
            </a:r>
            <a:r>
              <a:rPr lang="ru-RU" sz="3200" dirty="0"/>
              <a:t>	</a:t>
            </a:r>
            <a:endParaRPr lang="ru-RU" sz="3200" dirty="0" smtClean="0"/>
          </a:p>
          <a:p>
            <a:r>
              <a:rPr lang="ru-RU" sz="3200" dirty="0" smtClean="0">
                <a:solidFill>
                  <a:srgbClr val="0070C0"/>
                </a:solidFill>
              </a:rPr>
              <a:t>3</a:t>
            </a:r>
            <a:r>
              <a:rPr lang="ru-RU" sz="3200" dirty="0" smtClean="0">
                <a:solidFill>
                  <a:srgbClr val="FF0000"/>
                </a:solidFill>
              </a:rPr>
              <a:t>2</a:t>
            </a:r>
            <a:r>
              <a:rPr lang="ru-RU" sz="3200" dirty="0">
                <a:solidFill>
                  <a:srgbClr val="0070C0"/>
                </a:solidFill>
              </a:rPr>
              <a:t>3</a:t>
            </a:r>
            <a:r>
              <a:rPr lang="ru-RU" sz="3200" dirty="0" smtClean="0"/>
              <a:t>КА    </a:t>
            </a:r>
          </a:p>
          <a:p>
            <a:r>
              <a:rPr lang="ru-RU" sz="3200" dirty="0" smtClean="0">
                <a:solidFill>
                  <a:srgbClr val="0070C0"/>
                </a:solidFill>
              </a:rPr>
              <a:t>3</a:t>
            </a:r>
            <a:r>
              <a:rPr lang="ru-RU" sz="3200" dirty="0">
                <a:solidFill>
                  <a:srgbClr val="FF0000"/>
                </a:solidFill>
              </a:rPr>
              <a:t>2</a:t>
            </a:r>
            <a:r>
              <a:rPr lang="ru-RU" sz="3200" dirty="0" smtClean="0"/>
              <a:t>ЛО       </a:t>
            </a:r>
          </a:p>
          <a:p>
            <a:r>
              <a:rPr lang="ru-RU" sz="3200" dirty="0" smtClean="0"/>
              <a:t>У</a:t>
            </a:r>
            <a:r>
              <a:rPr lang="ru-RU" sz="3200" dirty="0" smtClean="0">
                <a:solidFill>
                  <a:srgbClr val="0070C0"/>
                </a:solidFill>
              </a:rPr>
              <a:t>3</a:t>
            </a:r>
            <a:r>
              <a:rPr lang="ru-RU" sz="3200" dirty="0" smtClean="0"/>
              <a:t>К</a:t>
            </a:r>
            <a:r>
              <a:rPr lang="ru-RU" sz="3200" dirty="0">
                <a:solidFill>
                  <a:srgbClr val="FF0000"/>
                </a:solidFill>
              </a:rPr>
              <a:t>2</a:t>
            </a:r>
          </a:p>
          <a:p>
            <a:r>
              <a:rPr lang="ru-RU" sz="3200" dirty="0" smtClean="0"/>
              <a:t>АФ</a:t>
            </a:r>
            <a:r>
              <a:rPr lang="ru-RU" sz="3200" dirty="0" smtClean="0">
                <a:solidFill>
                  <a:srgbClr val="FF0000"/>
                </a:solidFill>
              </a:rPr>
              <a:t>2</a:t>
            </a:r>
            <a:r>
              <a:rPr lang="ru-RU" sz="3200" dirty="0">
                <a:solidFill>
                  <a:srgbClr val="0070C0"/>
                </a:solidFill>
              </a:rPr>
              <a:t>3</a:t>
            </a:r>
            <a:r>
              <a:rPr lang="ru-RU" sz="3200" dirty="0" smtClean="0"/>
              <a:t>А</a:t>
            </a:r>
            <a:r>
              <a:rPr lang="ru-RU" sz="3200" dirty="0"/>
              <a:t>	  </a:t>
            </a:r>
            <a:endParaRPr lang="ru-RU" sz="3200" dirty="0" smtClean="0"/>
          </a:p>
          <a:p>
            <a:r>
              <a:rPr lang="ru-RU" sz="3200" dirty="0" smtClean="0"/>
              <a:t>М</a:t>
            </a:r>
            <a:r>
              <a:rPr lang="ru-RU" sz="3200" dirty="0" smtClean="0">
                <a:solidFill>
                  <a:srgbClr val="FF0000"/>
                </a:solidFill>
              </a:rPr>
              <a:t>2</a:t>
            </a:r>
            <a:r>
              <a:rPr lang="ru-RU" sz="3200" dirty="0">
                <a:solidFill>
                  <a:srgbClr val="0070C0"/>
                </a:solidFill>
              </a:rPr>
              <a:t>3</a:t>
            </a:r>
            <a:r>
              <a:rPr lang="ru-RU" sz="3200" dirty="0" smtClean="0"/>
              <a:t>КА</a:t>
            </a:r>
            <a:r>
              <a:rPr lang="ru-RU" sz="3200" dirty="0"/>
              <a:t>	    </a:t>
            </a:r>
            <a:endParaRPr lang="ru-RU" sz="3200" dirty="0" smtClean="0"/>
          </a:p>
          <a:p>
            <a:r>
              <a:rPr lang="ru-RU" sz="3200" dirty="0" smtClean="0">
                <a:solidFill>
                  <a:srgbClr val="FF0000"/>
                </a:solidFill>
              </a:rPr>
              <a:t>2</a:t>
            </a:r>
            <a:r>
              <a:rPr lang="ru-RU" sz="3200" dirty="0" smtClean="0"/>
              <a:t>ЗБУ</a:t>
            </a:r>
            <a:r>
              <a:rPr lang="ru-RU" sz="3200" dirty="0">
                <a:solidFill>
                  <a:srgbClr val="0070C0"/>
                </a:solidFill>
              </a:rPr>
              <a:t>3</a:t>
            </a:r>
            <a:r>
              <a:rPr lang="ru-RU" sz="3200" dirty="0" smtClean="0"/>
              <a:t>КА     </a:t>
            </a:r>
          </a:p>
          <a:p>
            <a:r>
              <a:rPr lang="ru-RU" sz="3200" dirty="0" smtClean="0"/>
              <a:t>ДЕДУ</a:t>
            </a:r>
            <a:r>
              <a:rPr lang="ru-RU" sz="3200" dirty="0">
                <a:solidFill>
                  <a:srgbClr val="0070C0"/>
                </a:solidFill>
              </a:rPr>
              <a:t>3</a:t>
            </a:r>
            <a:r>
              <a:rPr lang="ru-RU" sz="3200" dirty="0" smtClean="0"/>
              <a:t>КА</a:t>
            </a:r>
            <a:endParaRPr lang="ru-RU" sz="3200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24128" y="318998"/>
            <a:ext cx="3151187" cy="6218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5219479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10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1600" y="1988840"/>
            <a:ext cx="7132637" cy="2663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Прямоугольник 1"/>
          <p:cNvSpPr/>
          <p:nvPr/>
        </p:nvSpPr>
        <p:spPr>
          <a:xfrm>
            <a:off x="395536" y="176782"/>
            <a:ext cx="183896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2800" dirty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Задание </a:t>
            </a:r>
            <a:r>
              <a:rPr lang="ru-RU" sz="2800" dirty="0" smtClean="0">
                <a:solidFill>
                  <a:srgbClr val="2F5897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ea typeface="+mj-ea"/>
                <a:cs typeface="+mj-cs"/>
              </a:rPr>
              <a:t>3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55170435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799611" y="3658454"/>
            <a:ext cx="7776864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dirty="0" smtClean="0"/>
              <a:t>Кисти      шипы     лужи         лист Шуба       игра        шапки       </a:t>
            </a:r>
            <a:r>
              <a:rPr lang="ru-RU" sz="3600" dirty="0"/>
              <a:t>шаги</a:t>
            </a: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332656"/>
            <a:ext cx="7128792" cy="26642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95387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4427984" y="116632"/>
            <a:ext cx="203369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b="1" dirty="0"/>
              <a:t>И-Ш</a:t>
            </a:r>
            <a:r>
              <a:rPr lang="ru-RU" dirty="0"/>
              <a:t> 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512" y="90775"/>
            <a:ext cx="3008313" cy="714028"/>
          </a:xfrm>
        </p:spPr>
        <p:txBody>
          <a:bodyPr/>
          <a:lstStyle/>
          <a:p>
            <a:r>
              <a:rPr lang="ru-RU" dirty="0" smtClean="0"/>
              <a:t>Задание 4</a:t>
            </a:r>
            <a:endParaRPr lang="ru-RU" dirty="0"/>
          </a:p>
        </p:txBody>
      </p:sp>
      <p:graphicFrame>
        <p:nvGraphicFramePr>
          <p:cNvPr id="9" name="Таблица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38340201"/>
              </p:ext>
            </p:extLst>
          </p:nvPr>
        </p:nvGraphicFramePr>
        <p:xfrm>
          <a:off x="899592" y="1484784"/>
          <a:ext cx="7632849" cy="2104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4283"/>
                <a:gridCol w="2544283"/>
                <a:gridCol w="2544283"/>
              </a:tblGrid>
              <a:tr h="701336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Л…ПА 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КОР…ДОР 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…ОК </a:t>
                      </a:r>
                      <a:endParaRPr lang="ru-RU" sz="3200" dirty="0"/>
                    </a:p>
                  </a:txBody>
                  <a:tcPr/>
                </a:tc>
              </a:tr>
              <a:tr h="701336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…ЕРСТЬ 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….УСТРЫЙ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…УБКА</a:t>
                      </a:r>
                      <a:endParaRPr lang="ru-RU" sz="3200" dirty="0"/>
                    </a:p>
                  </a:txBody>
                  <a:tcPr/>
                </a:tc>
              </a:tr>
              <a:tr h="701336"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КО…КА 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3200" dirty="0" smtClean="0"/>
                        <a:t>ПР…БОР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КАЛ…ТКА</a:t>
                      </a:r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053735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Таблица 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210649"/>
              </p:ext>
            </p:extLst>
          </p:nvPr>
        </p:nvGraphicFramePr>
        <p:xfrm>
          <a:off x="457200" y="1600200"/>
          <a:ext cx="7632849" cy="210400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44283"/>
                <a:gridCol w="2544283"/>
                <a:gridCol w="2544283"/>
              </a:tblGrid>
              <a:tr h="701336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Л</a:t>
                      </a:r>
                      <a:r>
                        <a:rPr lang="ru-RU" sz="3200" dirty="0" smtClean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3200" dirty="0" smtClean="0"/>
                        <a:t>ПА 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КОР</a:t>
                      </a:r>
                      <a:r>
                        <a:rPr lang="ru-RU" sz="3200" dirty="0" smtClean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3200" dirty="0" smtClean="0"/>
                        <a:t>ДОР 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rgbClr val="00B0F0"/>
                          </a:solidFill>
                        </a:rPr>
                        <a:t>Ш</a:t>
                      </a:r>
                      <a:r>
                        <a:rPr lang="ru-RU" sz="3200" dirty="0" smtClean="0"/>
                        <a:t>ОК </a:t>
                      </a:r>
                      <a:endParaRPr lang="ru-RU" sz="3200" dirty="0"/>
                    </a:p>
                  </a:txBody>
                  <a:tcPr/>
                </a:tc>
              </a:tr>
              <a:tr h="701336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rgbClr val="00B0F0"/>
                          </a:solidFill>
                        </a:rPr>
                        <a:t>Ш</a:t>
                      </a:r>
                      <a:r>
                        <a:rPr lang="ru-RU" sz="3200" dirty="0" smtClean="0"/>
                        <a:t>ЕРСТЬ 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rgbClr val="00B0F0"/>
                          </a:solidFill>
                        </a:rPr>
                        <a:t>Ш</a:t>
                      </a:r>
                      <a:r>
                        <a:rPr lang="ru-RU" sz="3200" dirty="0" smtClean="0"/>
                        <a:t>УСТРЫЙ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>
                          <a:solidFill>
                            <a:srgbClr val="00B0F0"/>
                          </a:solidFill>
                        </a:rPr>
                        <a:t>Ш</a:t>
                      </a:r>
                      <a:r>
                        <a:rPr lang="ru-RU" sz="3200" dirty="0" smtClean="0"/>
                        <a:t>УБКА</a:t>
                      </a:r>
                      <a:endParaRPr lang="ru-RU" sz="3200" dirty="0"/>
                    </a:p>
                  </a:txBody>
                  <a:tcPr/>
                </a:tc>
              </a:tr>
              <a:tr h="701336"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КО</a:t>
                      </a:r>
                      <a:r>
                        <a:rPr lang="ru-RU" sz="3200" dirty="0" smtClean="0">
                          <a:solidFill>
                            <a:srgbClr val="00B0F0"/>
                          </a:solidFill>
                        </a:rPr>
                        <a:t>Ш</a:t>
                      </a:r>
                      <a:r>
                        <a:rPr lang="ru-RU" sz="3200" dirty="0" smtClean="0"/>
                        <a:t>КА 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3200" dirty="0" smtClean="0"/>
                        <a:t>ПР</a:t>
                      </a:r>
                      <a:r>
                        <a:rPr lang="ru-RU" sz="3200" dirty="0" smtClean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3200" dirty="0" smtClean="0"/>
                        <a:t>БОР</a:t>
                      </a:r>
                      <a:endParaRPr lang="ru-RU" sz="3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3200" dirty="0" smtClean="0"/>
                        <a:t>КАЛ</a:t>
                      </a:r>
                      <a:r>
                        <a:rPr lang="ru-RU" sz="3200" dirty="0" smtClean="0">
                          <a:solidFill>
                            <a:srgbClr val="FF0000"/>
                          </a:solidFill>
                        </a:rPr>
                        <a:t>И</a:t>
                      </a:r>
                      <a:r>
                        <a:rPr lang="ru-RU" sz="3200" dirty="0" smtClean="0"/>
                        <a:t>ТКА</a:t>
                      </a:r>
                      <a:endParaRPr lang="ru-RU" sz="3200" dirty="0" smtClean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00778362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1882928"/>
            <a:ext cx="6336704" cy="21097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2520280" cy="936104"/>
          </a:xfrm>
        </p:spPr>
        <p:txBody>
          <a:bodyPr/>
          <a:lstStyle/>
          <a:p>
            <a:r>
              <a:rPr lang="ru-RU" sz="2800" dirty="0" smtClean="0"/>
              <a:t>Задание 5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3788662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1763688" y="764704"/>
            <a:ext cx="5750747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400" dirty="0" smtClean="0"/>
              <a:t>ЛИСЬЯ                            ШЕРСТЬ</a:t>
            </a:r>
          </a:p>
          <a:p>
            <a:endParaRPr lang="ru-RU" sz="1000" dirty="0"/>
          </a:p>
          <a:p>
            <a:r>
              <a:rPr lang="ru-RU" sz="2400" dirty="0" smtClean="0"/>
              <a:t>КОШАЧЬЯ                     НОРА</a:t>
            </a:r>
          </a:p>
          <a:p>
            <a:endParaRPr lang="ru-RU" sz="1000" dirty="0"/>
          </a:p>
          <a:p>
            <a:r>
              <a:rPr lang="ru-RU" sz="2400" dirty="0" smtClean="0"/>
              <a:t>ТИГРИНАЯ                    ПЕРО</a:t>
            </a:r>
          </a:p>
          <a:p>
            <a:endParaRPr lang="ru-RU" sz="1000" dirty="0"/>
          </a:p>
          <a:p>
            <a:r>
              <a:rPr lang="ru-RU" sz="2400" dirty="0" smtClean="0"/>
              <a:t>ДЕТСКИЕ                       МАСКА</a:t>
            </a:r>
          </a:p>
          <a:p>
            <a:endParaRPr lang="ru-RU" sz="1000" dirty="0"/>
          </a:p>
          <a:p>
            <a:r>
              <a:rPr lang="ru-RU" sz="2400" dirty="0" smtClean="0"/>
              <a:t>КУКУШКИНО             ЛАДОШКИ</a:t>
            </a:r>
            <a:endParaRPr lang="ru-RU" sz="2400" dirty="0"/>
          </a:p>
        </p:txBody>
      </p:sp>
      <p:cxnSp>
        <p:nvCxnSpPr>
          <p:cNvPr id="6" name="Прямая со стрелкой 5"/>
          <p:cNvCxnSpPr/>
          <p:nvPr/>
        </p:nvCxnSpPr>
        <p:spPr>
          <a:xfrm>
            <a:off x="2987824" y="980728"/>
            <a:ext cx="1872208" cy="43204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 flipV="1">
            <a:off x="3635896" y="980728"/>
            <a:ext cx="1368152" cy="57606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0" name="Прямая со стрелкой 9"/>
          <p:cNvCxnSpPr/>
          <p:nvPr/>
        </p:nvCxnSpPr>
        <p:spPr>
          <a:xfrm>
            <a:off x="3635896" y="2041976"/>
            <a:ext cx="1368152" cy="522928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2" name="Прямая со стрелкой 11"/>
          <p:cNvCxnSpPr/>
          <p:nvPr/>
        </p:nvCxnSpPr>
        <p:spPr>
          <a:xfrm>
            <a:off x="3447206" y="2564904"/>
            <a:ext cx="1368152" cy="504056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/>
          <p:nvPr/>
        </p:nvCxnSpPr>
        <p:spPr>
          <a:xfrm flipV="1">
            <a:off x="4127878" y="2057461"/>
            <a:ext cx="864096" cy="1026984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471063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7181874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1043608" y="1196752"/>
            <a:ext cx="7488832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400" b="1" dirty="0"/>
              <a:t>Миша — </a:t>
            </a:r>
            <a:r>
              <a:rPr lang="ru-RU" sz="2400" b="1" dirty="0" smtClean="0"/>
              <a:t>медвежонок.</a:t>
            </a:r>
            <a:endParaRPr lang="ru-RU" sz="2400" b="1" dirty="0"/>
          </a:p>
          <a:p>
            <a:r>
              <a:rPr lang="ru-RU" sz="2400" dirty="0"/>
              <a:t>	</a:t>
            </a:r>
            <a:r>
              <a:rPr lang="ru-RU" sz="2400" dirty="0" smtClean="0"/>
              <a:t>Наступила </a:t>
            </a:r>
            <a:r>
              <a:rPr lang="ru-RU" sz="2400" dirty="0"/>
              <a:t>зима, выпал белый снежок.</a:t>
            </a:r>
          </a:p>
          <a:p>
            <a:pPr algn="just"/>
            <a:r>
              <a:rPr lang="ru-RU" sz="2400" dirty="0" smtClean="0"/>
              <a:t>	Радуется </a:t>
            </a:r>
            <a:r>
              <a:rPr lang="ru-RU" sz="2400" dirty="0"/>
              <a:t>зиме Миша. Весело зимой: снежки и снежные бабы, санки и коньки.</a:t>
            </a:r>
          </a:p>
          <a:p>
            <a:pPr algn="just"/>
            <a:r>
              <a:rPr lang="ru-RU" sz="2400" dirty="0" smtClean="0"/>
              <a:t>	Папа </a:t>
            </a:r>
            <a:r>
              <a:rPr lang="ru-RU" sz="2400" dirty="0"/>
              <a:t>купил Мише лыжи. Мама сшила Мише тёплую шубку. Бабушка связала цветные шапку, шарф и варежки.</a:t>
            </a:r>
          </a:p>
          <a:p>
            <a:pPr algn="just"/>
            <a:r>
              <a:rPr lang="ru-RU" sz="2400" dirty="0" smtClean="0"/>
              <a:t>	Надел </a:t>
            </a:r>
            <a:r>
              <a:rPr lang="ru-RU" sz="2400" dirty="0"/>
              <a:t>всё это Миша и стал похож на смешного медвежонка.</a:t>
            </a: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23528" y="116632"/>
            <a:ext cx="2304256" cy="836712"/>
          </a:xfrm>
        </p:spPr>
        <p:txBody>
          <a:bodyPr/>
          <a:lstStyle/>
          <a:p>
            <a:r>
              <a:rPr lang="ru-RU" sz="2800" dirty="0" smtClean="0"/>
              <a:t>Задание 6</a:t>
            </a:r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24714672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750002919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ttps://cf.ppt-online.org/files/slide/n/NLRYtVHfqbEK84ixMAW5Cycsj6Glmo1QeSk3Uh/slide-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3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3888376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04048" y="476672"/>
            <a:ext cx="3897833" cy="35931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484785"/>
            <a:ext cx="3724275" cy="38884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024265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81475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3354" b="18536"/>
          <a:stretch/>
        </p:blipFill>
        <p:spPr bwMode="auto">
          <a:xfrm>
            <a:off x="3584574" y="1484784"/>
            <a:ext cx="2224049" cy="27363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3436947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332655"/>
            <a:ext cx="3279775" cy="232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64967" y="3686443"/>
            <a:ext cx="2365375" cy="22621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26258" y="1196752"/>
            <a:ext cx="1015397" cy="57606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60032" y="476820"/>
            <a:ext cx="1670050" cy="22558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4" name="Picture 6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695057" y="4409550"/>
            <a:ext cx="933450" cy="4079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2055" name="Picture 7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6256" y="3449113"/>
            <a:ext cx="1785937" cy="23288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648291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683568" y="1052736"/>
            <a:ext cx="7704856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800" dirty="0"/>
              <a:t>3 2 2 3 3 3 2 2 3 2 2 3 3 2 3 2</a:t>
            </a:r>
          </a:p>
        </p:txBody>
      </p:sp>
    </p:spTree>
    <p:extLst>
      <p:ext uri="{BB962C8B-B14F-4D97-AF65-F5344CB8AC3E}">
        <p14:creationId xmlns:p14="http://schemas.microsoft.com/office/powerpoint/2010/main" val="22773868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Прямоугольник 2"/>
          <p:cNvSpPr/>
          <p:nvPr/>
        </p:nvSpPr>
        <p:spPr>
          <a:xfrm>
            <a:off x="228164" y="836712"/>
            <a:ext cx="8856984" cy="10618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5400" dirty="0"/>
              <a:t>3 2 2 3 3 3 2 2 3 2 2 3 3 2 3 </a:t>
            </a:r>
            <a:r>
              <a:rPr lang="ru-RU" sz="5400" dirty="0" smtClean="0"/>
              <a:t>2</a:t>
            </a:r>
          </a:p>
          <a:p>
            <a:endParaRPr lang="ru-RU" sz="900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634" y="2060848"/>
            <a:ext cx="487760" cy="3463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3797" y="2060916"/>
            <a:ext cx="487363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19473" y="2018603"/>
            <a:ext cx="487363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7" name="Picture 5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17217" y="1994789"/>
            <a:ext cx="487363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2035856"/>
            <a:ext cx="487363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66742" y="2051456"/>
            <a:ext cx="487363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345098" y="1994788"/>
            <a:ext cx="487363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1" name="Picture 9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08304" y="1958066"/>
            <a:ext cx="487363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2" name="Picture 10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1288" y="2060848"/>
            <a:ext cx="386712" cy="36984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3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9632" y="2051456"/>
            <a:ext cx="3841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4" name="Picture 12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69552" y="2027714"/>
            <a:ext cx="3841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5" name="Picture 13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56915" y="1994791"/>
            <a:ext cx="3841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6" name="Picture 1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49225" y="1994790"/>
            <a:ext cx="3841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7" name="Picture 15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6588" y="1994789"/>
            <a:ext cx="3841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8" name="Picture 16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84927" y="1970976"/>
            <a:ext cx="3841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3089" name="Picture 17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84368" y="1929970"/>
            <a:ext cx="384175" cy="36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28929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Задание 1</a:t>
            </a:r>
            <a:endParaRPr lang="ru-RU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54125" y="2204864"/>
            <a:ext cx="6635750" cy="463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065768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сполнительная">
  <a:themeElements>
    <a:clrScheme name="Исполнительная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Исполнительная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Исполнитель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332</TotalTime>
  <Words>107</Words>
  <Application>Microsoft Office PowerPoint</Application>
  <PresentationFormat>Экран (4:3)</PresentationFormat>
  <Paragraphs>61</Paragraphs>
  <Slides>22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22</vt:i4>
      </vt:variant>
    </vt:vector>
  </HeadingPairs>
  <TitlesOfParts>
    <vt:vector size="23" baseType="lpstr">
      <vt:lpstr>Исполнительная</vt:lpstr>
      <vt:lpstr>Дифференциация оптически сходных букв  и-ш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Задание 1</vt:lpstr>
      <vt:lpstr>Презентация PowerPoint</vt:lpstr>
      <vt:lpstr>     2н – 3а – 3у – 2р – у3 – к2 – а3 – е3 – л2 – 2с </vt:lpstr>
      <vt:lpstr>Задание 2</vt:lpstr>
      <vt:lpstr>Презентация PowerPoint</vt:lpstr>
      <vt:lpstr>Презентация PowerPoint</vt:lpstr>
      <vt:lpstr>Презентация PowerPoint</vt:lpstr>
      <vt:lpstr>Задание 4</vt:lpstr>
      <vt:lpstr>Презентация PowerPoint</vt:lpstr>
      <vt:lpstr>Задание 5</vt:lpstr>
      <vt:lpstr>Презентация PowerPoint</vt:lpstr>
      <vt:lpstr>Задание 6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Дифференциация оптически сходных букв  и-ш</dc:title>
  <dc:creator>Учитель</dc:creator>
  <cp:lastModifiedBy>Учитель</cp:lastModifiedBy>
  <cp:revision>36</cp:revision>
  <dcterms:created xsi:type="dcterms:W3CDTF">2022-11-21T11:54:40Z</dcterms:created>
  <dcterms:modified xsi:type="dcterms:W3CDTF">2022-12-01T13:21:26Z</dcterms:modified>
</cp:coreProperties>
</file>