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60" r:id="rId4"/>
    <p:sldId id="276" r:id="rId5"/>
    <p:sldId id="259" r:id="rId6"/>
    <p:sldId id="274" r:id="rId7"/>
    <p:sldId id="278" r:id="rId8"/>
    <p:sldId id="262" r:id="rId9"/>
    <p:sldId id="279" r:id="rId10"/>
    <p:sldId id="280" r:id="rId11"/>
    <p:sldId id="263" r:id="rId12"/>
    <p:sldId id="281" r:id="rId13"/>
    <p:sldId id="266" r:id="rId14"/>
    <p:sldId id="282" r:id="rId15"/>
    <p:sldId id="267" r:id="rId16"/>
    <p:sldId id="268" r:id="rId17"/>
    <p:sldId id="283" r:id="rId18"/>
    <p:sldId id="270" r:id="rId19"/>
    <p:sldId id="269" r:id="rId20"/>
    <p:sldId id="271" r:id="rId21"/>
    <p:sldId id="284" r:id="rId22"/>
    <p:sldId id="272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3C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891407"/>
          </a:xfrm>
        </p:spPr>
        <p:txBody>
          <a:bodyPr/>
          <a:lstStyle/>
          <a:p>
            <a:r>
              <a:rPr lang="ru-RU" sz="4000" b="1" cap="all" dirty="0" smtClean="0">
                <a:effectLst>
                  <a:reflection blurRad="12700" stA="28000" endPos="45000" dist="1003" dir="5400000" sy="-100000" algn="bl"/>
                </a:effectLst>
              </a:rPr>
              <a:t>Дифференциация </a:t>
            </a:r>
            <a:r>
              <a:rPr lang="ru-RU" sz="4000" b="1" cap="all" dirty="0">
                <a:effectLst>
                  <a:reflection blurRad="12700" stA="28000" endPos="45000" dist="1003" dir="5400000" sy="-100000" algn="bl"/>
                </a:effectLst>
              </a:rPr>
              <a:t>оптически сходных букв </a:t>
            </a:r>
            <a:r>
              <a:rPr lang="ru-RU" sz="4000" b="1" cap="all" dirty="0" smtClean="0">
                <a:effectLst>
                  <a:reflection blurRad="12700" stA="28000" endPos="45000" dist="1003" dir="5400000" sy="-100000" algn="bl"/>
                </a:effectLst>
              </a:rPr>
              <a:t/>
            </a:r>
            <a:br>
              <a:rPr lang="ru-RU" sz="4000" b="1" cap="all" dirty="0" smtClean="0">
                <a:effectLst>
                  <a:reflection blurRad="12700" stA="28000" endPos="45000" dist="1003" dir="5400000" sy="-100000" algn="bl"/>
                </a:effectLst>
              </a:rPr>
            </a:br>
            <a:r>
              <a:rPr lang="ru-RU" sz="4000" b="1" cap="all" dirty="0" smtClean="0">
                <a:effectLst>
                  <a:reflection blurRad="12700" stA="28000" endPos="45000" dist="1003" dir="5400000" sy="-100000" algn="bl"/>
                </a:effectLst>
              </a:rPr>
              <a:t>и-ш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rgbClr val="FC3C16"/>
                </a:solidFill>
              </a:rPr>
              <a:t>Подготовила:</a:t>
            </a:r>
          </a:p>
          <a:p>
            <a:r>
              <a:rPr lang="ru-RU" b="1" dirty="0">
                <a:solidFill>
                  <a:srgbClr val="FC3C16"/>
                </a:solidFill>
              </a:rPr>
              <a:t>Приведенцева Зинаида Александровна</a:t>
            </a:r>
          </a:p>
          <a:p>
            <a:r>
              <a:rPr lang="ru-RU" b="1" dirty="0">
                <a:solidFill>
                  <a:srgbClr val="FC3C16"/>
                </a:solidFill>
              </a:rPr>
              <a:t>учитель – логопед </a:t>
            </a:r>
          </a:p>
          <a:p>
            <a:r>
              <a:rPr lang="ru-RU" b="1" dirty="0">
                <a:solidFill>
                  <a:srgbClr val="FC3C16"/>
                </a:solidFill>
              </a:rPr>
              <a:t>высшей квалификационной категории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273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11" y="1196752"/>
            <a:ext cx="832802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0021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03" y="1268760"/>
            <a:ext cx="8496944" cy="1008112"/>
          </a:xfrm>
        </p:spPr>
        <p:txBody>
          <a:bodyPr/>
          <a:lstStyle/>
          <a:p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sz="3200" dirty="0" smtClean="0">
                <a:effectLst/>
              </a:rPr>
              <a:t>2н </a:t>
            </a:r>
            <a:r>
              <a:rPr lang="ru-RU" sz="3200" dirty="0">
                <a:effectLst/>
              </a:rPr>
              <a:t>– 3а – 3у – 2р – у3 – к2 – а3 – е3 – л2 – 2с</a:t>
            </a:r>
            <a:br>
              <a:rPr lang="ru-RU" sz="3200" dirty="0">
                <a:effectLst/>
              </a:rPr>
            </a:b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3244334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ин-</a:t>
            </a:r>
            <a:r>
              <a:rPr lang="ru-RU" sz="4000" dirty="0" err="1" smtClean="0"/>
              <a:t>ша</a:t>
            </a:r>
            <a:r>
              <a:rPr lang="ru-RU" sz="4000" dirty="0" smtClean="0"/>
              <a:t>-шу-</a:t>
            </a:r>
            <a:r>
              <a:rPr lang="ru-RU" sz="4000" dirty="0" err="1" smtClean="0"/>
              <a:t>ир</a:t>
            </a:r>
            <a:r>
              <a:rPr lang="ru-RU" sz="4000" dirty="0" smtClean="0"/>
              <a:t>-</a:t>
            </a:r>
            <a:r>
              <a:rPr lang="ru-RU" sz="4000" dirty="0" err="1" smtClean="0"/>
              <a:t>уш</a:t>
            </a:r>
            <a:r>
              <a:rPr lang="ru-RU" sz="4000" dirty="0" smtClean="0"/>
              <a:t>-</a:t>
            </a:r>
            <a:r>
              <a:rPr lang="ru-RU" sz="4000" dirty="0" err="1" smtClean="0"/>
              <a:t>ки</a:t>
            </a:r>
            <a:r>
              <a:rPr lang="ru-RU" sz="4000" dirty="0" smtClean="0"/>
              <a:t>-</a:t>
            </a:r>
            <a:r>
              <a:rPr lang="ru-RU" sz="4000" dirty="0" err="1" smtClean="0"/>
              <a:t>аш</a:t>
            </a:r>
            <a:r>
              <a:rPr lang="ru-RU" sz="4000" dirty="0" smtClean="0"/>
              <a:t>-</a:t>
            </a:r>
            <a:r>
              <a:rPr lang="ru-RU" sz="4000" dirty="0" err="1" smtClean="0"/>
              <a:t>еш</a:t>
            </a:r>
            <a:r>
              <a:rPr lang="ru-RU" sz="4000" dirty="0" smtClean="0"/>
              <a:t>-ли-</a:t>
            </a:r>
            <a:r>
              <a:rPr lang="ru-RU" sz="4000" dirty="0" err="1" smtClean="0"/>
              <a:t>ис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278068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19088"/>
            <a:ext cx="2779713" cy="621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16632"/>
            <a:ext cx="2952328" cy="908720"/>
          </a:xfrm>
        </p:spPr>
        <p:txBody>
          <a:bodyPr/>
          <a:lstStyle/>
          <a:p>
            <a:r>
              <a:rPr lang="ru-RU" sz="2800" dirty="0" smtClean="0"/>
              <a:t>Задание 2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36011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31540" y="338593"/>
            <a:ext cx="28083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МАЛЫ</a:t>
            </a:r>
            <a:r>
              <a:rPr lang="ru-RU" sz="3200" dirty="0" smtClean="0">
                <a:solidFill>
                  <a:srgbClr val="0070C0"/>
                </a:solidFill>
              </a:rPr>
              <a:t>3</a:t>
            </a:r>
            <a:r>
              <a:rPr lang="ru-RU" sz="3200" dirty="0">
                <a:solidFill>
                  <a:srgbClr val="FF0000"/>
                </a:solidFill>
              </a:rPr>
              <a:t>2</a:t>
            </a:r>
            <a:r>
              <a:rPr lang="ru-RU" sz="3200" dirty="0" smtClean="0"/>
              <a:t>        </a:t>
            </a:r>
          </a:p>
          <a:p>
            <a:r>
              <a:rPr lang="ru-RU" sz="3200" dirty="0">
                <a:solidFill>
                  <a:srgbClr val="0070C0"/>
                </a:solidFill>
              </a:rPr>
              <a:t>3</a:t>
            </a:r>
            <a:r>
              <a:rPr lang="ru-RU" sz="3200" dirty="0" smtClean="0"/>
              <a:t>УТКА</a:t>
            </a:r>
            <a:r>
              <a:rPr lang="ru-RU" sz="3200" dirty="0"/>
              <a:t>	    </a:t>
            </a:r>
            <a:endParaRPr lang="ru-RU" sz="3200" dirty="0" smtClean="0"/>
          </a:p>
          <a:p>
            <a:r>
              <a:rPr lang="ru-RU" sz="3200" dirty="0" smtClean="0">
                <a:solidFill>
                  <a:srgbClr val="0070C0"/>
                </a:solidFill>
              </a:rPr>
              <a:t>3</a:t>
            </a:r>
            <a:r>
              <a:rPr lang="ru-RU" sz="3200" dirty="0" smtClean="0"/>
              <a:t>АР</a:t>
            </a:r>
            <a:r>
              <a:rPr lang="ru-RU" sz="3200" dirty="0">
                <a:solidFill>
                  <a:srgbClr val="FF0000"/>
                </a:solidFill>
              </a:rPr>
              <a:t>2</a:t>
            </a:r>
            <a:r>
              <a:rPr lang="ru-RU" sz="3200" dirty="0" smtClean="0"/>
              <a:t>К     </a:t>
            </a:r>
          </a:p>
          <a:p>
            <a:r>
              <a:rPr lang="ru-RU" sz="3200" dirty="0" smtClean="0"/>
              <a:t>ЛАДО</a:t>
            </a:r>
            <a:r>
              <a:rPr lang="ru-RU" sz="3200" dirty="0">
                <a:solidFill>
                  <a:srgbClr val="0070C0"/>
                </a:solidFill>
              </a:rPr>
              <a:t>3</a:t>
            </a:r>
            <a:r>
              <a:rPr lang="ru-RU" sz="3200" dirty="0" smtClean="0"/>
              <a:t>КА</a:t>
            </a:r>
            <a:endParaRPr lang="ru-RU" sz="3200" dirty="0"/>
          </a:p>
          <a:p>
            <a:r>
              <a:rPr lang="ru-RU" sz="3200" dirty="0" smtClean="0">
                <a:solidFill>
                  <a:srgbClr val="0070C0"/>
                </a:solidFill>
              </a:rPr>
              <a:t>3</a:t>
            </a:r>
            <a:r>
              <a:rPr lang="ru-RU" sz="3200" dirty="0" smtClean="0"/>
              <a:t>П</a:t>
            </a:r>
            <a:r>
              <a:rPr lang="ru-RU" sz="3200" dirty="0">
                <a:solidFill>
                  <a:srgbClr val="FF0000"/>
                </a:solidFill>
              </a:rPr>
              <a:t>2</a:t>
            </a:r>
            <a:r>
              <a:rPr lang="ru-RU" sz="3200" dirty="0" smtClean="0"/>
              <a:t>ОН</a:t>
            </a:r>
            <a:r>
              <a:rPr lang="ru-RU" sz="3200" dirty="0"/>
              <a:t>	</a:t>
            </a:r>
            <a:endParaRPr lang="ru-RU" sz="3200" dirty="0" smtClean="0"/>
          </a:p>
          <a:p>
            <a:r>
              <a:rPr lang="ru-RU" sz="3200" dirty="0" smtClean="0">
                <a:solidFill>
                  <a:srgbClr val="0070C0"/>
                </a:solidFill>
              </a:rPr>
              <a:t>3</a:t>
            </a:r>
            <a:r>
              <a:rPr lang="ru-RU" sz="3200" dirty="0" smtClean="0">
                <a:solidFill>
                  <a:srgbClr val="FF0000"/>
                </a:solidFill>
              </a:rPr>
              <a:t>2</a:t>
            </a:r>
            <a:r>
              <a:rPr lang="ru-RU" sz="3200" dirty="0">
                <a:solidFill>
                  <a:srgbClr val="0070C0"/>
                </a:solidFill>
              </a:rPr>
              <a:t>3</a:t>
            </a:r>
            <a:r>
              <a:rPr lang="ru-RU" sz="3200" dirty="0" smtClean="0"/>
              <a:t>КА    </a:t>
            </a:r>
          </a:p>
          <a:p>
            <a:r>
              <a:rPr lang="ru-RU" sz="3200" dirty="0" smtClean="0">
                <a:solidFill>
                  <a:srgbClr val="0070C0"/>
                </a:solidFill>
              </a:rPr>
              <a:t>3</a:t>
            </a:r>
            <a:r>
              <a:rPr lang="ru-RU" sz="3200" dirty="0">
                <a:solidFill>
                  <a:srgbClr val="FF0000"/>
                </a:solidFill>
              </a:rPr>
              <a:t>2</a:t>
            </a:r>
            <a:r>
              <a:rPr lang="ru-RU" sz="3200" dirty="0" smtClean="0"/>
              <a:t>ЛО       </a:t>
            </a:r>
          </a:p>
          <a:p>
            <a:r>
              <a:rPr lang="ru-RU" sz="3200" dirty="0" smtClean="0"/>
              <a:t>У</a:t>
            </a:r>
            <a:r>
              <a:rPr lang="ru-RU" sz="3200" dirty="0" smtClean="0">
                <a:solidFill>
                  <a:srgbClr val="0070C0"/>
                </a:solidFill>
              </a:rPr>
              <a:t>3</a:t>
            </a:r>
            <a:r>
              <a:rPr lang="ru-RU" sz="3200" dirty="0" smtClean="0"/>
              <a:t>К</a:t>
            </a:r>
            <a:r>
              <a:rPr lang="ru-RU" sz="3200" dirty="0">
                <a:solidFill>
                  <a:srgbClr val="FF0000"/>
                </a:solidFill>
              </a:rPr>
              <a:t>2</a:t>
            </a:r>
          </a:p>
          <a:p>
            <a:r>
              <a:rPr lang="ru-RU" sz="3200" dirty="0" smtClean="0"/>
              <a:t>АФ</a:t>
            </a:r>
            <a:r>
              <a:rPr lang="ru-RU" sz="3200" dirty="0" smtClean="0">
                <a:solidFill>
                  <a:srgbClr val="FF0000"/>
                </a:solidFill>
              </a:rPr>
              <a:t>2</a:t>
            </a:r>
            <a:r>
              <a:rPr lang="ru-RU" sz="3200" dirty="0">
                <a:solidFill>
                  <a:srgbClr val="0070C0"/>
                </a:solidFill>
              </a:rPr>
              <a:t>3</a:t>
            </a:r>
            <a:r>
              <a:rPr lang="ru-RU" sz="3200" dirty="0" smtClean="0"/>
              <a:t>А</a:t>
            </a:r>
            <a:r>
              <a:rPr lang="ru-RU" sz="3200" dirty="0"/>
              <a:t>	  </a:t>
            </a:r>
            <a:endParaRPr lang="ru-RU" sz="3200" dirty="0" smtClean="0"/>
          </a:p>
          <a:p>
            <a:r>
              <a:rPr lang="ru-RU" sz="3200" dirty="0" smtClean="0"/>
              <a:t>М</a:t>
            </a:r>
            <a:r>
              <a:rPr lang="ru-RU" sz="3200" dirty="0" smtClean="0">
                <a:solidFill>
                  <a:srgbClr val="FF0000"/>
                </a:solidFill>
              </a:rPr>
              <a:t>2</a:t>
            </a:r>
            <a:r>
              <a:rPr lang="ru-RU" sz="3200" dirty="0">
                <a:solidFill>
                  <a:srgbClr val="0070C0"/>
                </a:solidFill>
              </a:rPr>
              <a:t>3</a:t>
            </a:r>
            <a:r>
              <a:rPr lang="ru-RU" sz="3200" dirty="0" smtClean="0"/>
              <a:t>КА</a:t>
            </a:r>
            <a:r>
              <a:rPr lang="ru-RU" sz="3200" dirty="0"/>
              <a:t>	    </a:t>
            </a:r>
            <a:endParaRPr lang="ru-RU" sz="3200" dirty="0" smtClean="0"/>
          </a:p>
          <a:p>
            <a:r>
              <a:rPr lang="ru-RU" sz="3200" dirty="0" smtClean="0">
                <a:solidFill>
                  <a:srgbClr val="FF0000"/>
                </a:solidFill>
              </a:rPr>
              <a:t>2</a:t>
            </a:r>
            <a:r>
              <a:rPr lang="ru-RU" sz="3200" dirty="0" smtClean="0"/>
              <a:t>ЗБУ</a:t>
            </a:r>
            <a:r>
              <a:rPr lang="ru-RU" sz="3200" dirty="0">
                <a:solidFill>
                  <a:srgbClr val="0070C0"/>
                </a:solidFill>
              </a:rPr>
              <a:t>3</a:t>
            </a:r>
            <a:r>
              <a:rPr lang="ru-RU" sz="3200" dirty="0" smtClean="0"/>
              <a:t>КА     </a:t>
            </a:r>
          </a:p>
          <a:p>
            <a:r>
              <a:rPr lang="ru-RU" sz="3200" dirty="0" smtClean="0"/>
              <a:t>ДЕДУ</a:t>
            </a:r>
            <a:r>
              <a:rPr lang="ru-RU" sz="3200" dirty="0">
                <a:solidFill>
                  <a:srgbClr val="0070C0"/>
                </a:solidFill>
              </a:rPr>
              <a:t>3</a:t>
            </a:r>
            <a:r>
              <a:rPr lang="ru-RU" sz="3200" dirty="0" smtClean="0"/>
              <a:t>КА</a:t>
            </a:r>
            <a:endParaRPr lang="ru-RU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18998"/>
            <a:ext cx="3151187" cy="621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194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88840"/>
            <a:ext cx="7132637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176782"/>
            <a:ext cx="18389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Задание </a:t>
            </a:r>
            <a:r>
              <a:rPr lang="ru-RU" sz="2800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3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51704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99611" y="3658454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Кисти      шипы     лужи         лист Шуба       игра        шапки       </a:t>
            </a:r>
            <a:r>
              <a:rPr lang="ru-RU" sz="3600" dirty="0"/>
              <a:t>шаги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32656"/>
            <a:ext cx="7128792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953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27984" y="116632"/>
            <a:ext cx="20336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/>
              <a:t>И-Ш</a:t>
            </a:r>
            <a:r>
              <a:rPr lang="ru-RU" dirty="0"/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90775"/>
            <a:ext cx="3008313" cy="714028"/>
          </a:xfrm>
        </p:spPr>
        <p:txBody>
          <a:bodyPr/>
          <a:lstStyle/>
          <a:p>
            <a:r>
              <a:rPr lang="ru-RU" dirty="0" smtClean="0"/>
              <a:t>Задание 4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340201"/>
              </p:ext>
            </p:extLst>
          </p:nvPr>
        </p:nvGraphicFramePr>
        <p:xfrm>
          <a:off x="899592" y="1484784"/>
          <a:ext cx="7632849" cy="2104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283"/>
                <a:gridCol w="2544283"/>
                <a:gridCol w="2544283"/>
              </a:tblGrid>
              <a:tr h="70133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Л…ПА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КОР…ДОР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…ОК </a:t>
                      </a:r>
                      <a:endParaRPr lang="ru-RU" sz="3200" dirty="0"/>
                    </a:p>
                  </a:txBody>
                  <a:tcPr/>
                </a:tc>
              </a:tr>
              <a:tr h="70133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…ЕРСТЬ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….УСТРЫЙ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…УБКА</a:t>
                      </a:r>
                      <a:endParaRPr lang="ru-RU" sz="3200" dirty="0"/>
                    </a:p>
                  </a:txBody>
                  <a:tcPr/>
                </a:tc>
              </a:tr>
              <a:tr h="70133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КО…КА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ПР…БОР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КАЛ…ТКА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37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10649"/>
              </p:ext>
            </p:extLst>
          </p:nvPr>
        </p:nvGraphicFramePr>
        <p:xfrm>
          <a:off x="457200" y="1600200"/>
          <a:ext cx="7632849" cy="2104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283"/>
                <a:gridCol w="2544283"/>
                <a:gridCol w="2544283"/>
              </a:tblGrid>
              <a:tr h="701336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Л</a:t>
                      </a:r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3200" dirty="0" smtClean="0"/>
                        <a:t>ПА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КОР</a:t>
                      </a:r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3200" dirty="0" smtClean="0"/>
                        <a:t>ДОР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B0F0"/>
                          </a:solidFill>
                        </a:rPr>
                        <a:t>Ш</a:t>
                      </a:r>
                      <a:r>
                        <a:rPr lang="ru-RU" sz="3200" dirty="0" smtClean="0"/>
                        <a:t>ОК </a:t>
                      </a:r>
                      <a:endParaRPr lang="ru-RU" sz="3200" dirty="0"/>
                    </a:p>
                  </a:txBody>
                  <a:tcPr/>
                </a:tc>
              </a:tr>
              <a:tr h="701336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B0F0"/>
                          </a:solidFill>
                        </a:rPr>
                        <a:t>Ш</a:t>
                      </a:r>
                      <a:r>
                        <a:rPr lang="ru-RU" sz="3200" dirty="0" smtClean="0"/>
                        <a:t>ЕРСТЬ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B0F0"/>
                          </a:solidFill>
                        </a:rPr>
                        <a:t>Ш</a:t>
                      </a:r>
                      <a:r>
                        <a:rPr lang="ru-RU" sz="3200" dirty="0" smtClean="0"/>
                        <a:t>УСТРЫЙ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B0F0"/>
                          </a:solidFill>
                        </a:rPr>
                        <a:t>Ш</a:t>
                      </a:r>
                      <a:r>
                        <a:rPr lang="ru-RU" sz="3200" dirty="0" smtClean="0"/>
                        <a:t>УБКА</a:t>
                      </a:r>
                      <a:endParaRPr lang="ru-RU" sz="3200" dirty="0"/>
                    </a:p>
                  </a:txBody>
                  <a:tcPr/>
                </a:tc>
              </a:tr>
              <a:tr h="701336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КО</a:t>
                      </a:r>
                      <a:r>
                        <a:rPr lang="ru-RU" sz="3200" dirty="0" smtClean="0">
                          <a:solidFill>
                            <a:srgbClr val="00B0F0"/>
                          </a:solidFill>
                        </a:rPr>
                        <a:t>Ш</a:t>
                      </a:r>
                      <a:r>
                        <a:rPr lang="ru-RU" sz="3200" dirty="0" smtClean="0"/>
                        <a:t>КА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ПР</a:t>
                      </a:r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3200" dirty="0" smtClean="0"/>
                        <a:t>БОР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КАЛ</a:t>
                      </a:r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3200" dirty="0" smtClean="0"/>
                        <a:t>ТКА</a:t>
                      </a:r>
                      <a:endParaRPr lang="ru-RU" sz="32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7836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82928"/>
            <a:ext cx="6336704" cy="210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2520280" cy="936104"/>
          </a:xfrm>
        </p:spPr>
        <p:txBody>
          <a:bodyPr/>
          <a:lstStyle/>
          <a:p>
            <a:r>
              <a:rPr lang="ru-RU" sz="2800" dirty="0" smtClean="0"/>
              <a:t>Задание 5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8866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764704"/>
            <a:ext cx="575074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ЛИСЬЯ                            ШЕРСТЬ</a:t>
            </a:r>
          </a:p>
          <a:p>
            <a:endParaRPr lang="ru-RU" sz="1000" dirty="0"/>
          </a:p>
          <a:p>
            <a:r>
              <a:rPr lang="ru-RU" sz="2400" dirty="0" smtClean="0"/>
              <a:t>КОШАЧЬЯ                     НОРА</a:t>
            </a:r>
          </a:p>
          <a:p>
            <a:endParaRPr lang="ru-RU" sz="1000" dirty="0"/>
          </a:p>
          <a:p>
            <a:r>
              <a:rPr lang="ru-RU" sz="2400" dirty="0" smtClean="0"/>
              <a:t>ТИГРИНАЯ                    ПЕРО</a:t>
            </a:r>
          </a:p>
          <a:p>
            <a:endParaRPr lang="ru-RU" sz="1000" dirty="0"/>
          </a:p>
          <a:p>
            <a:r>
              <a:rPr lang="ru-RU" sz="2400" dirty="0" smtClean="0"/>
              <a:t>ДЕТСКИЕ                       МАСКА</a:t>
            </a:r>
          </a:p>
          <a:p>
            <a:endParaRPr lang="ru-RU" sz="1000" dirty="0"/>
          </a:p>
          <a:p>
            <a:r>
              <a:rPr lang="ru-RU" sz="2400" dirty="0" smtClean="0"/>
              <a:t>КУКУШКИНО             ЛАДОШКИ</a:t>
            </a:r>
            <a:endParaRPr lang="ru-RU" sz="24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987824" y="980728"/>
            <a:ext cx="187220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3635896" y="980728"/>
            <a:ext cx="1368152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635896" y="2041976"/>
            <a:ext cx="1368152" cy="5229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447206" y="2564904"/>
            <a:ext cx="1368152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4127878" y="2057461"/>
            <a:ext cx="864096" cy="10269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10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818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1196752"/>
            <a:ext cx="74888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Миша — </a:t>
            </a:r>
            <a:r>
              <a:rPr lang="ru-RU" sz="2400" b="1" dirty="0" smtClean="0"/>
              <a:t>медвежонок.</a:t>
            </a:r>
            <a:endParaRPr lang="ru-RU" sz="2400" b="1" dirty="0"/>
          </a:p>
          <a:p>
            <a:r>
              <a:rPr lang="ru-RU" sz="2400" dirty="0"/>
              <a:t>	</a:t>
            </a:r>
            <a:r>
              <a:rPr lang="ru-RU" sz="2400" dirty="0" smtClean="0"/>
              <a:t>Наступила </a:t>
            </a:r>
            <a:r>
              <a:rPr lang="ru-RU" sz="2400" dirty="0"/>
              <a:t>зима, выпал белый снежок.</a:t>
            </a:r>
          </a:p>
          <a:p>
            <a:pPr algn="just"/>
            <a:r>
              <a:rPr lang="ru-RU" sz="2400" dirty="0" smtClean="0"/>
              <a:t>	Радуется </a:t>
            </a:r>
            <a:r>
              <a:rPr lang="ru-RU" sz="2400" dirty="0"/>
              <a:t>зиме Миша. Весело зимой: снежки и снежные бабы, санки и коньки.</a:t>
            </a:r>
          </a:p>
          <a:p>
            <a:pPr algn="just"/>
            <a:r>
              <a:rPr lang="ru-RU" sz="2400" dirty="0" smtClean="0"/>
              <a:t>	Папа </a:t>
            </a:r>
            <a:r>
              <a:rPr lang="ru-RU" sz="2400" dirty="0"/>
              <a:t>купил Мише лыжи. Мама сшила Мише тёплую шубку. Бабушка связала цветные шапку, шарф и варежки.</a:t>
            </a:r>
          </a:p>
          <a:p>
            <a:pPr algn="just"/>
            <a:r>
              <a:rPr lang="ru-RU" sz="2400" dirty="0" smtClean="0"/>
              <a:t>	Надел </a:t>
            </a:r>
            <a:r>
              <a:rPr lang="ru-RU" sz="2400" dirty="0"/>
              <a:t>всё это Миша и стал похож на смешного медвежонка.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2304256" cy="836712"/>
          </a:xfrm>
        </p:spPr>
        <p:txBody>
          <a:bodyPr/>
          <a:lstStyle/>
          <a:p>
            <a:r>
              <a:rPr lang="ru-RU" sz="2800" dirty="0" smtClean="0"/>
              <a:t>Задание 6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7146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00029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cf.ppt-online.org/files/slide/n/NLRYtVHfqbEK84ixMAW5Cycsj6Glmo1QeSk3Uh/slide-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883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76672"/>
            <a:ext cx="3897833" cy="3593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5"/>
            <a:ext cx="3724275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242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814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354" b="18536"/>
          <a:stretch/>
        </p:blipFill>
        <p:spPr bwMode="auto">
          <a:xfrm>
            <a:off x="3584574" y="1484784"/>
            <a:ext cx="2224049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369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5"/>
            <a:ext cx="3279775" cy="232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967" y="3686443"/>
            <a:ext cx="2365375" cy="226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258" y="1196752"/>
            <a:ext cx="1015397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76820"/>
            <a:ext cx="1670050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057" y="4409550"/>
            <a:ext cx="933450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449113"/>
            <a:ext cx="1785937" cy="232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482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052736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/>
              <a:t>3 2 2 3 3 3 2 2 3 2 2 3 3 2 3 2</a:t>
            </a:r>
          </a:p>
        </p:txBody>
      </p:sp>
    </p:spTree>
    <p:extLst>
      <p:ext uri="{BB962C8B-B14F-4D97-AF65-F5344CB8AC3E}">
        <p14:creationId xmlns:p14="http://schemas.microsoft.com/office/powerpoint/2010/main" val="2277386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164" y="836712"/>
            <a:ext cx="885698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/>
              <a:t>3 2 2 3 3 3 2 2 3 2 2 3 3 2 3 </a:t>
            </a:r>
            <a:r>
              <a:rPr lang="ru-RU" sz="5400" dirty="0" smtClean="0"/>
              <a:t>2</a:t>
            </a:r>
          </a:p>
          <a:p>
            <a:endParaRPr lang="ru-RU" sz="9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34" y="2060848"/>
            <a:ext cx="487760" cy="346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3797" y="2060916"/>
            <a:ext cx="487363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473" y="2018603"/>
            <a:ext cx="487363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217" y="1994789"/>
            <a:ext cx="487363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035856"/>
            <a:ext cx="487363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742" y="2051456"/>
            <a:ext cx="487363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098" y="1994788"/>
            <a:ext cx="487363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958066"/>
            <a:ext cx="487363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88" y="2060848"/>
            <a:ext cx="386712" cy="369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51456"/>
            <a:ext cx="3841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552" y="2027714"/>
            <a:ext cx="3841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6915" y="1994791"/>
            <a:ext cx="3841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225" y="1994790"/>
            <a:ext cx="3841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588" y="1994789"/>
            <a:ext cx="3841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927" y="1970976"/>
            <a:ext cx="3841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929970"/>
            <a:ext cx="3841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89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25" y="2204864"/>
            <a:ext cx="66357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657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332</TotalTime>
  <Words>107</Words>
  <Application>Microsoft Office PowerPoint</Application>
  <PresentationFormat>Экран (4:3)</PresentationFormat>
  <Paragraphs>61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Исполнительная</vt:lpstr>
      <vt:lpstr>Дифференциация оптически сходных букв  и-ш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Задание 1</vt:lpstr>
      <vt:lpstr>Презентация PowerPoint</vt:lpstr>
      <vt:lpstr>     2н – 3а – 3у – 2р – у3 – к2 – а3 – е3 – л2 – 2с </vt:lpstr>
      <vt:lpstr>Задание 2</vt:lpstr>
      <vt:lpstr>Презентация PowerPoint</vt:lpstr>
      <vt:lpstr>Презентация PowerPoint</vt:lpstr>
      <vt:lpstr>Презентация PowerPoint</vt:lpstr>
      <vt:lpstr>Задание 4</vt:lpstr>
      <vt:lpstr>Презентация PowerPoint</vt:lpstr>
      <vt:lpstr>Задание 5</vt:lpstr>
      <vt:lpstr>Презентация PowerPoint</vt:lpstr>
      <vt:lpstr>Задание 6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Дифференциация оптически сходных букв  и-ш</dc:title>
  <dc:creator>Учитель</dc:creator>
  <cp:lastModifiedBy>Учитель</cp:lastModifiedBy>
  <cp:revision>36</cp:revision>
  <dcterms:created xsi:type="dcterms:W3CDTF">2022-11-21T11:54:40Z</dcterms:created>
  <dcterms:modified xsi:type="dcterms:W3CDTF">2022-12-01T13:21:26Z</dcterms:modified>
</cp:coreProperties>
</file>