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CAE5D-18F6-4A3F-9356-787F4E775D8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F474B-77E1-45E8-A194-9690D306C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380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F474B-77E1-45E8-A194-9690D306C68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411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F474B-77E1-45E8-A194-9690D306C68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411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F474B-77E1-45E8-A194-9690D306C68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41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7657-9B28-47E4-861C-89931CE653F2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B322-2A53-4EB8-A9C3-6BCF1CA83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7657-9B28-47E4-861C-89931CE653F2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B322-2A53-4EB8-A9C3-6BCF1CA83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7657-9B28-47E4-861C-89931CE653F2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B322-2A53-4EB8-A9C3-6BCF1CA839C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7657-9B28-47E4-861C-89931CE653F2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B322-2A53-4EB8-A9C3-6BCF1CA839C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7657-9B28-47E4-861C-89931CE653F2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B322-2A53-4EB8-A9C3-6BCF1CA83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7657-9B28-47E4-861C-89931CE653F2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B322-2A53-4EB8-A9C3-6BCF1CA839C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7657-9B28-47E4-861C-89931CE653F2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B322-2A53-4EB8-A9C3-6BCF1CA83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7657-9B28-47E4-861C-89931CE653F2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B322-2A53-4EB8-A9C3-6BCF1CA83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7657-9B28-47E4-861C-89931CE653F2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B322-2A53-4EB8-A9C3-6BCF1CA83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7657-9B28-47E4-861C-89931CE653F2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B322-2A53-4EB8-A9C3-6BCF1CA839C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7657-9B28-47E4-861C-89931CE653F2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B322-2A53-4EB8-A9C3-6BCF1CA839C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5577657-9B28-47E4-861C-89931CE653F2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AB7B322-2A53-4EB8-A9C3-6BCF1CA839C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78010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Конструирование заданий по математической грамотности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3861048"/>
            <a:ext cx="4712568" cy="181721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Галяутдинова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u="sng" dirty="0" smtClean="0">
                <a:solidFill>
                  <a:schemeClr val="bg2">
                    <a:lumMod val="10000"/>
                  </a:schemeClr>
                </a:solidFill>
              </a:rPr>
              <a:t>Г.А.</a:t>
            </a:r>
          </a:p>
          <a:p>
            <a:pPr algn="l"/>
            <a:r>
              <a:rPr lang="ru-RU" u="sng" dirty="0" smtClean="0">
                <a:solidFill>
                  <a:schemeClr val="bg2">
                    <a:lumMod val="10000"/>
                  </a:schemeClr>
                </a:solidFill>
              </a:rPr>
              <a:t>Учитель математики высшей </a:t>
            </a:r>
          </a:p>
          <a:p>
            <a:pPr algn="l"/>
            <a:r>
              <a:rPr lang="ru-RU" u="sng" dirty="0" smtClean="0">
                <a:solidFill>
                  <a:schemeClr val="bg2">
                    <a:lumMod val="10000"/>
                  </a:schemeClr>
                </a:solidFill>
              </a:rPr>
              <a:t>квалификационной категории</a:t>
            </a:r>
          </a:p>
          <a:p>
            <a:pPr algn="l"/>
            <a:r>
              <a:rPr lang="ru-RU" u="sng" dirty="0" smtClean="0">
                <a:solidFill>
                  <a:schemeClr val="bg2">
                    <a:lumMod val="10000"/>
                  </a:schemeClr>
                </a:solidFill>
              </a:rPr>
              <a:t>МБОУ «</a:t>
            </a:r>
            <a:r>
              <a:rPr lang="ru-RU" u="sng" dirty="0" err="1" smtClean="0">
                <a:solidFill>
                  <a:schemeClr val="bg2">
                    <a:lumMod val="10000"/>
                  </a:schemeClr>
                </a:solidFill>
              </a:rPr>
              <a:t>Бетькинская</a:t>
            </a:r>
            <a:r>
              <a:rPr lang="ru-RU" u="sng" dirty="0" smtClean="0">
                <a:solidFill>
                  <a:schemeClr val="bg2">
                    <a:lumMod val="10000"/>
                  </a:schemeClr>
                </a:solidFill>
              </a:rPr>
              <a:t> СОШ с углубленным изучением отдельных предметов» </a:t>
            </a:r>
            <a:r>
              <a:rPr lang="ru-RU" u="sng" dirty="0" err="1" smtClean="0">
                <a:solidFill>
                  <a:schemeClr val="bg2">
                    <a:lumMod val="10000"/>
                  </a:schemeClr>
                </a:solidFill>
              </a:rPr>
              <a:t>Тукаевский</a:t>
            </a:r>
            <a:r>
              <a:rPr lang="ru-RU" u="sng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u="sng" dirty="0" err="1" smtClean="0">
                <a:solidFill>
                  <a:schemeClr val="bg2">
                    <a:lumMod val="10000"/>
                  </a:schemeClr>
                </a:solidFill>
              </a:rPr>
              <a:t>район,РТ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AutoShape 4" descr="Учебные детские рисунки (30 фото) » Рисунки для срисовки и не только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000" dirty="0" smtClean="0"/>
              <a:t>Учебник математика 5 класс Н.Я. </a:t>
            </a:r>
            <a:r>
              <a:rPr lang="ru-RU" sz="2000" dirty="0" err="1" smtClean="0"/>
              <a:t>Виленкин</a:t>
            </a:r>
            <a:endParaRPr lang="ru-RU" sz="2000" dirty="0"/>
          </a:p>
        </p:txBody>
      </p:sp>
      <p:pic>
        <p:nvPicPr>
          <p:cNvPr id="1026" name="Picture 2" descr="C:\Users\1\Documents\Scan0002пп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18" y="4054273"/>
            <a:ext cx="7992888" cy="88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18" y="1029937"/>
            <a:ext cx="369475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61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Контекст:  личный хобби, семейный уклад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988005"/>
            <a:ext cx="7408862" cy="82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3" y="1556792"/>
            <a:ext cx="2365375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71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340768"/>
            <a:ext cx="7715200" cy="8640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73E87">
                    <a:lumMod val="50000"/>
                  </a:srgbClr>
                </a:solidFill>
              </a:rPr>
              <a:t>Контекст</a:t>
            </a:r>
            <a:r>
              <a:rPr lang="ru-RU" sz="2800" b="1" dirty="0">
                <a:solidFill>
                  <a:srgbClr val="073E87">
                    <a:lumMod val="50000"/>
                  </a:srgbClr>
                </a:solidFill>
              </a:rPr>
              <a:t> личный хобби, семейный уклад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90888" y="2420888"/>
            <a:ext cx="3960018" cy="30243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Маша и Оля  близнецы. Мама и папа их очень любят.</a:t>
            </a:r>
          </a:p>
          <a:p>
            <a:pPr marL="0" indent="0">
              <a:buNone/>
            </a:pPr>
            <a:r>
              <a:rPr lang="ru-RU" dirty="0"/>
              <a:t>Каждое лето они  собирают в лесу малину.</a:t>
            </a:r>
          </a:p>
          <a:p>
            <a:pPr marL="0" indent="0">
              <a:buNone/>
            </a:pPr>
            <a:r>
              <a:rPr lang="ru-RU" dirty="0"/>
              <a:t>Потом мама делает варенье и компоты.</a:t>
            </a:r>
          </a:p>
          <a:p>
            <a:pPr marL="0" indent="0">
              <a:buNone/>
            </a:pPr>
            <a:r>
              <a:rPr lang="ru-RU" dirty="0"/>
              <a:t>В выходные   дружная семья отправилась в лес за малиной. Маша собрала 1кг 250 г малины, а Оля  на 300г </a:t>
            </a:r>
            <a:r>
              <a:rPr lang="ru-RU" dirty="0" smtClean="0"/>
              <a:t>больше .  Семья осталась довольна.</a:t>
            </a:r>
            <a:endParaRPr lang="ru-RU" dirty="0"/>
          </a:p>
          <a:p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69" y="404664"/>
            <a:ext cx="79200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5" y="2996952"/>
            <a:ext cx="400590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17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3394720" cy="1252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718486" y="1557189"/>
            <a:ext cx="3822192" cy="935707"/>
          </a:xfrm>
        </p:spPr>
        <p:txBody>
          <a:bodyPr>
            <a:normAutofit fontScale="92500" lnSpcReduction="1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</a:rPr>
              <a:t>Вопрос 1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Дайте оценку утверждениям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39552" y="4293096"/>
            <a:ext cx="3096344" cy="20162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Маша и Оля  близнецы. Мама и папа их очень любят.</a:t>
            </a:r>
          </a:p>
          <a:p>
            <a:pPr marL="0" indent="0">
              <a:buNone/>
            </a:pPr>
            <a:r>
              <a:rPr lang="ru-RU" dirty="0"/>
              <a:t>Каждое лето они  </a:t>
            </a:r>
            <a:r>
              <a:rPr lang="ru-RU" dirty="0" smtClean="0"/>
              <a:t>собирают </a:t>
            </a:r>
            <a:r>
              <a:rPr lang="ru-RU" dirty="0"/>
              <a:t>в лесу малину.</a:t>
            </a:r>
          </a:p>
          <a:p>
            <a:pPr marL="0" indent="0">
              <a:buNone/>
            </a:pPr>
            <a:r>
              <a:rPr lang="ru-RU" dirty="0"/>
              <a:t>Потом мама делает варенье и компоты.</a:t>
            </a:r>
          </a:p>
          <a:p>
            <a:pPr marL="0" indent="0">
              <a:buNone/>
            </a:pPr>
            <a:r>
              <a:rPr lang="ru-RU" dirty="0"/>
              <a:t>В выходные   дружная семья отправилась в </a:t>
            </a:r>
            <a:r>
              <a:rPr lang="ru-RU" dirty="0" smtClean="0"/>
              <a:t>лес за </a:t>
            </a:r>
            <a:r>
              <a:rPr lang="ru-RU" dirty="0"/>
              <a:t>малиной. Маша собрала 1кг 250 г </a:t>
            </a:r>
            <a:r>
              <a:rPr lang="ru-RU" dirty="0" smtClean="0"/>
              <a:t>малины, а </a:t>
            </a:r>
            <a:r>
              <a:rPr lang="ru-RU" dirty="0"/>
              <a:t>Оля  на 300г больше</a:t>
            </a:r>
            <a:r>
              <a:rPr lang="ru-RU" dirty="0" smtClean="0"/>
              <a:t>.  Семья осталась довольна.</a:t>
            </a:r>
            <a:endParaRPr lang="ru-RU" dirty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779912" y="5085184"/>
            <a:ext cx="4968552" cy="158417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1400" b="1" dirty="0" smtClean="0">
                <a:solidFill>
                  <a:schemeClr val="tx1"/>
                </a:solidFill>
              </a:rPr>
              <a:t>Предметные результаты</a:t>
            </a:r>
            <a:r>
              <a:rPr lang="ru-RU" sz="1400" dirty="0" smtClean="0"/>
              <a:t>: извлекать, анализировать, оценивать </a:t>
            </a:r>
            <a:r>
              <a:rPr lang="ru-RU" sz="1400" dirty="0" smtClean="0"/>
              <a:t>информацию. выполнять арифметические  действия с натуральными числами. </a:t>
            </a:r>
            <a:r>
              <a:rPr lang="ru-RU" sz="1400" dirty="0" smtClean="0"/>
              <a:t>Выполнять проверку, прикидку результата вычислений</a:t>
            </a:r>
            <a:r>
              <a:rPr lang="ru-RU" sz="1400" dirty="0" smtClean="0"/>
              <a:t>. Пользоваться основными  единицами измерения.</a:t>
            </a:r>
            <a:endParaRPr lang="ru-RU" sz="1400" dirty="0" smtClean="0"/>
          </a:p>
          <a:p>
            <a:pPr algn="l"/>
            <a:r>
              <a:rPr lang="ru-RU" sz="1400" b="1" dirty="0" err="1" smtClean="0">
                <a:solidFill>
                  <a:schemeClr val="tx1"/>
                </a:solidFill>
              </a:rPr>
              <a:t>Метапредметные</a:t>
            </a:r>
            <a:r>
              <a:rPr lang="ru-RU" sz="1400" b="1" dirty="0" smtClean="0">
                <a:solidFill>
                  <a:schemeClr val="tx1"/>
                </a:solidFill>
              </a:rPr>
              <a:t> результаты</a:t>
            </a:r>
            <a:r>
              <a:rPr lang="ru-RU" sz="1400" dirty="0" smtClean="0"/>
              <a:t>: воспринимать, формулировать и преобразовывать суждения (утвердительные и отрицательные, единичные, частные и общее, условные).</a:t>
            </a:r>
            <a:endParaRPr lang="ru-RU" sz="14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79151636"/>
              </p:ext>
            </p:extLst>
          </p:nvPr>
        </p:nvGraphicFramePr>
        <p:xfrm>
          <a:off x="4499992" y="2587974"/>
          <a:ext cx="3947233" cy="2560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9774"/>
                <a:gridCol w="934415"/>
                <a:gridCol w="86304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49" marR="431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Верно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49" marR="431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неверно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49" marR="43149" marT="0" marB="0"/>
                </a:tc>
              </a:tr>
              <a:tr h="597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Оля старше Маши, поэтому она  собрала больше малины.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49" marR="431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49" marR="431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49" marR="43149" marT="0" marB="0"/>
                </a:tc>
              </a:tr>
              <a:tr h="398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Оля собрала 1550г малины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49" marR="431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49" marR="431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49" marR="43149" marT="0" marB="0"/>
                </a:tc>
              </a:tr>
              <a:tr h="398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Мама часть малины заморозила.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49" marR="431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49" marR="431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49" marR="43149" marT="0" marB="0"/>
                </a:tc>
              </a:tr>
              <a:tr h="597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Девочки вместе собрали 2 кг 800г малины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49" marR="431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49" marR="431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49" marR="43149" marT="0" marB="0"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028299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69" y="404664"/>
            <a:ext cx="79200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7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3394720" cy="1252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90887" y="1557189"/>
            <a:ext cx="3365489" cy="935707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tx1"/>
                </a:solidFill>
              </a:rPr>
              <a:t>Вопрос 2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82520" y="4005064"/>
            <a:ext cx="3469400" cy="23042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Маша и Оля  близнецы. Мама и папа их очень любят.</a:t>
            </a:r>
          </a:p>
          <a:p>
            <a:pPr marL="0" indent="0">
              <a:buNone/>
            </a:pPr>
            <a:r>
              <a:rPr lang="ru-RU" dirty="0"/>
              <a:t>Каждое лето они  </a:t>
            </a:r>
            <a:r>
              <a:rPr lang="ru-RU" dirty="0" smtClean="0"/>
              <a:t>собирают </a:t>
            </a:r>
            <a:r>
              <a:rPr lang="ru-RU" dirty="0"/>
              <a:t>в лесу малину.</a:t>
            </a:r>
          </a:p>
          <a:p>
            <a:pPr marL="0" indent="0">
              <a:buNone/>
            </a:pPr>
            <a:r>
              <a:rPr lang="ru-RU" dirty="0"/>
              <a:t>Потом мама делает варенье и компоты.</a:t>
            </a:r>
          </a:p>
          <a:p>
            <a:pPr marL="0" indent="0">
              <a:buNone/>
            </a:pPr>
            <a:r>
              <a:rPr lang="ru-RU" dirty="0"/>
              <a:t>В выходные   дружная семья отправилась в </a:t>
            </a:r>
            <a:r>
              <a:rPr lang="ru-RU" dirty="0" smtClean="0"/>
              <a:t>лес за </a:t>
            </a:r>
            <a:r>
              <a:rPr lang="ru-RU" dirty="0"/>
              <a:t>малиной. Маша собрала 1кг 250 г </a:t>
            </a:r>
            <a:r>
              <a:rPr lang="ru-RU" dirty="0" smtClean="0"/>
              <a:t>малины, а </a:t>
            </a:r>
            <a:r>
              <a:rPr lang="ru-RU" dirty="0"/>
              <a:t>Оля  на 300г больше</a:t>
            </a:r>
            <a:r>
              <a:rPr lang="ru-RU" dirty="0" smtClean="0"/>
              <a:t>.  Семья осталась довольна.</a:t>
            </a:r>
            <a:endParaRPr lang="ru-RU" dirty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923928" y="4221088"/>
            <a:ext cx="4968552" cy="158417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400" b="1" dirty="0" smtClean="0">
                <a:solidFill>
                  <a:schemeClr val="tx1"/>
                </a:solidFill>
              </a:rPr>
              <a:t>Предметные результаты</a:t>
            </a:r>
            <a:r>
              <a:rPr lang="ru-RU" sz="1400" dirty="0" smtClean="0"/>
              <a:t>: выполнять арифметические действия с натуральными числами, оценивать информацию. Выполнять проверку, прикидку результата вычислений. Пользоваться основными единицами измерения.</a:t>
            </a:r>
          </a:p>
          <a:p>
            <a:pPr algn="l"/>
            <a:r>
              <a:rPr lang="ru-RU" sz="1400" b="1" dirty="0" err="1" smtClean="0">
                <a:solidFill>
                  <a:schemeClr val="tx1"/>
                </a:solidFill>
              </a:rPr>
              <a:t>Метапредметные</a:t>
            </a:r>
            <a:r>
              <a:rPr lang="ru-RU" sz="1400" b="1" dirty="0" smtClean="0">
                <a:solidFill>
                  <a:schemeClr val="tx1"/>
                </a:solidFill>
              </a:rPr>
              <a:t> результаты</a:t>
            </a:r>
            <a:r>
              <a:rPr lang="ru-RU" sz="1400" dirty="0" smtClean="0"/>
              <a:t>: самостоятельно составлять план, алгоритм решения задач, выбирать способ решения </a:t>
            </a:r>
            <a:r>
              <a:rPr lang="ru-RU" sz="1400" dirty="0" smtClean="0"/>
              <a:t> учебной задачи с </a:t>
            </a:r>
            <a:r>
              <a:rPr lang="ru-RU" sz="1400" dirty="0" smtClean="0"/>
              <a:t>учетом ресурсов и возможностей.</a:t>
            </a:r>
            <a:endParaRPr lang="ru-RU" sz="1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69" y="404664"/>
            <a:ext cx="79200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0" y="1844824"/>
            <a:ext cx="373241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4590887" y="2420889"/>
            <a:ext cx="3960019" cy="12241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Когда пришли </a:t>
            </a:r>
            <a:r>
              <a:rPr lang="ru-RU" b="1" dirty="0" smtClean="0">
                <a:solidFill>
                  <a:schemeClr val="tx1"/>
                </a:solidFill>
              </a:rPr>
              <a:t>домой,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малину </a:t>
            </a:r>
            <a:r>
              <a:rPr lang="ru-RU" b="1" dirty="0">
                <a:solidFill>
                  <a:schemeClr val="tx1"/>
                </a:solidFill>
              </a:rPr>
              <a:t>собранную Машей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и Олей мама </a:t>
            </a:r>
            <a:r>
              <a:rPr lang="ru-RU" b="1" dirty="0" smtClean="0">
                <a:solidFill>
                  <a:schemeClr val="tx1"/>
                </a:solidFill>
              </a:rPr>
              <a:t>уложила в </a:t>
            </a:r>
            <a:r>
              <a:rPr lang="ru-RU" b="1" dirty="0">
                <a:solidFill>
                  <a:schemeClr val="tx1"/>
                </a:solidFill>
              </a:rPr>
              <a:t>банки по 400г.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Сколько банк </a:t>
            </a:r>
            <a:r>
              <a:rPr lang="ru-RU" b="1" dirty="0" smtClean="0">
                <a:solidFill>
                  <a:schemeClr val="tx1"/>
                </a:solidFill>
              </a:rPr>
              <a:t>было использовано</a:t>
            </a:r>
            <a:r>
              <a:rPr lang="ru-RU" b="1" dirty="0">
                <a:solidFill>
                  <a:schemeClr val="tx1"/>
                </a:solidFill>
              </a:rPr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12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3394720" cy="1252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90887" y="1557189"/>
            <a:ext cx="3365489" cy="935707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tx1"/>
                </a:solidFill>
              </a:rPr>
              <a:t>Вопрос 3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82520" y="4005064"/>
            <a:ext cx="3469400" cy="23042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Маша и Оля  близнецы. Мама и папа их очень любят.</a:t>
            </a:r>
          </a:p>
          <a:p>
            <a:pPr marL="0" indent="0">
              <a:buNone/>
            </a:pPr>
            <a:r>
              <a:rPr lang="ru-RU" dirty="0"/>
              <a:t>Каждое лето они  </a:t>
            </a:r>
            <a:r>
              <a:rPr lang="ru-RU" dirty="0" smtClean="0"/>
              <a:t>собирают </a:t>
            </a:r>
            <a:r>
              <a:rPr lang="ru-RU" dirty="0"/>
              <a:t>в лесу малину.</a:t>
            </a:r>
          </a:p>
          <a:p>
            <a:pPr marL="0" indent="0">
              <a:buNone/>
            </a:pPr>
            <a:r>
              <a:rPr lang="ru-RU" dirty="0"/>
              <a:t>Потом мама делает варенье и компоты.</a:t>
            </a:r>
          </a:p>
          <a:p>
            <a:pPr marL="0" indent="0">
              <a:buNone/>
            </a:pPr>
            <a:r>
              <a:rPr lang="ru-RU" dirty="0"/>
              <a:t>В выходные   дружная семья отправилась в </a:t>
            </a:r>
            <a:r>
              <a:rPr lang="ru-RU" dirty="0" smtClean="0"/>
              <a:t>лес за </a:t>
            </a:r>
            <a:r>
              <a:rPr lang="ru-RU" dirty="0"/>
              <a:t>малиной. Маша собрала 1кг 250 г </a:t>
            </a:r>
            <a:r>
              <a:rPr lang="ru-RU" dirty="0" smtClean="0"/>
              <a:t>малины, а </a:t>
            </a:r>
            <a:r>
              <a:rPr lang="ru-RU" dirty="0"/>
              <a:t>Оля  на 300г больше</a:t>
            </a:r>
            <a:r>
              <a:rPr lang="ru-RU" dirty="0" smtClean="0"/>
              <a:t>.  Семья осталась довольна.</a:t>
            </a:r>
            <a:endParaRPr lang="ru-RU" dirty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923928" y="4221088"/>
            <a:ext cx="4968552" cy="158417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400" b="1" dirty="0" smtClean="0">
                <a:solidFill>
                  <a:schemeClr val="tx1"/>
                </a:solidFill>
              </a:rPr>
              <a:t>Предметные результаты</a:t>
            </a:r>
            <a:r>
              <a:rPr lang="ru-RU" sz="1400" dirty="0" smtClean="0"/>
              <a:t>: выполнять арифметические действия с натуральными числами, оценивать информацию. Выполнять проверку, прикидку результата вычислений. Пользоваться основными единицами измерения.</a:t>
            </a:r>
          </a:p>
          <a:p>
            <a:pPr algn="l"/>
            <a:r>
              <a:rPr lang="ru-RU" sz="1400" b="1" dirty="0" err="1" smtClean="0">
                <a:solidFill>
                  <a:schemeClr val="tx1"/>
                </a:solidFill>
              </a:rPr>
              <a:t>Метапредметные</a:t>
            </a:r>
            <a:r>
              <a:rPr lang="ru-RU" sz="1400" b="1" dirty="0" smtClean="0">
                <a:solidFill>
                  <a:schemeClr val="tx1"/>
                </a:solidFill>
              </a:rPr>
              <a:t> результаты</a:t>
            </a:r>
            <a:r>
              <a:rPr lang="ru-RU" sz="1400" dirty="0" smtClean="0"/>
              <a:t>: самостоятельно составлять план, алгоритм решения задач, выбирать способ решения с учетом ресурсов и возможностей.</a:t>
            </a:r>
            <a:endParaRPr lang="ru-RU" sz="1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69" y="404664"/>
            <a:ext cx="79200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4590887" y="2420889"/>
            <a:ext cx="3960019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Вся семья вместе собрали 7кг малины. Сколько малины собрали папа и мама вместе?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61" y="1988840"/>
            <a:ext cx="322282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46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467</TotalTime>
  <Words>481</Words>
  <Application>Microsoft Office PowerPoint</Application>
  <PresentationFormat>Экран (4:3)</PresentationFormat>
  <Paragraphs>57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Конструирование заданий по математической грамотности</vt:lpstr>
      <vt:lpstr>Учебник математика 5 класс Н.Я. Виленкин</vt:lpstr>
      <vt:lpstr>Контекст:  личный хобби, семейный уклад</vt:lpstr>
      <vt:lpstr>Контекст личный хобби, семейный уклад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Конструирование заданий по математической грамотности</dc:title>
  <dc:creator>1</dc:creator>
  <cp:lastModifiedBy>1</cp:lastModifiedBy>
  <cp:revision>16</cp:revision>
  <dcterms:created xsi:type="dcterms:W3CDTF">2022-04-14T11:27:02Z</dcterms:created>
  <dcterms:modified xsi:type="dcterms:W3CDTF">2022-04-15T13:01:09Z</dcterms:modified>
</cp:coreProperties>
</file>