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9" r:id="rId11"/>
    <p:sldId id="278" r:id="rId12"/>
    <p:sldId id="281" r:id="rId13"/>
    <p:sldId id="280" r:id="rId14"/>
    <p:sldId id="282" r:id="rId15"/>
    <p:sldId id="283" r:id="rId16"/>
    <p:sldId id="288" r:id="rId17"/>
    <p:sldId id="289" r:id="rId18"/>
    <p:sldId id="259" r:id="rId19"/>
    <p:sldId id="290" r:id="rId20"/>
    <p:sldId id="284" r:id="rId21"/>
    <p:sldId id="257" r:id="rId22"/>
    <p:sldId id="258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286" r:id="rId33"/>
    <p:sldId id="300" r:id="rId34"/>
    <p:sldId id="285" r:id="rId35"/>
    <p:sldId id="28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1B5136"/>
    <a:srgbClr val="206241"/>
    <a:srgbClr val="339966"/>
    <a:srgbClr val="006600"/>
    <a:srgbClr val="481F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>
      <p:cViewPr varScale="1">
        <p:scale>
          <a:sx n="113" d="100"/>
          <a:sy n="113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63525" y="1598613"/>
            <a:ext cx="3616325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263525" y="3922713"/>
            <a:ext cx="361632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032250" y="3922713"/>
            <a:ext cx="3617913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01625" y="6242050"/>
            <a:ext cx="178276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257425" y="6248400"/>
            <a:ext cx="3455988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867400" y="6248400"/>
            <a:ext cx="1755775" cy="474663"/>
          </a:xfrm>
        </p:spPr>
        <p:txBody>
          <a:bodyPr/>
          <a:lstStyle>
            <a:lvl1pPr>
              <a:defRPr/>
            </a:lvl1pPr>
          </a:lstStyle>
          <a:p>
            <a:fld id="{746273A2-4FA3-4097-BF02-A7349A6CAC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3459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Picture 2" descr="D:\Pictures\Дети\1\Png_Dekoratif_Sablonlar.www.nisanboard_138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00" y="111481"/>
            <a:ext cx="8748000" cy="663503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8CC83-11C0-4C3B-9A1B-38ABA028AD52}" type="datetimeFigureOut">
              <a:rPr lang="ru-RU" smtClean="0"/>
              <a:pPr/>
              <a:t>20.03.2023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05883-1455-41D1-8418-5C00BB7DAC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avatanplus.com/files/resources/mid/584957b5e1838158de7e9ea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err="1" smtClean="0">
                <a:ln w="11430"/>
                <a:solidFill>
                  <a:srgbClr val="3399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Потешки</a:t>
            </a:r>
            <a:r>
              <a:rPr lang="ru-RU" sz="8000" b="1" dirty="0" smtClean="0">
                <a:ln w="11430"/>
                <a:solidFill>
                  <a:srgbClr val="3399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и небылицы</a:t>
            </a:r>
            <a:endParaRPr lang="ru-RU" sz="8000" b="1" dirty="0">
              <a:ln w="11430"/>
              <a:solidFill>
                <a:srgbClr val="3399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7764" y="3284984"/>
            <a:ext cx="4248472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Литературное чтение,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1 класс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D:\Clipart\Сказка\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286250" cy="361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1463" t="10067" r="34534" b="50411"/>
          <a:stretch/>
        </p:blipFill>
        <p:spPr>
          <a:xfrm>
            <a:off x="26235" y="23182"/>
            <a:ext cx="8946435" cy="5544616"/>
          </a:xfrm>
          <a:prstGeom prst="rect">
            <a:avLst/>
          </a:prstGeom>
        </p:spPr>
      </p:pic>
      <p:pic>
        <p:nvPicPr>
          <p:cNvPr id="4" name="08 Трек0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500" end="18130.666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87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700808"/>
            <a:ext cx="4572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Мельница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здание для размола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зерна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B0F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Молотить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выбивать зерна из колосьев.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3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4602" t="49571" r="37143" b="33967"/>
          <a:stretch/>
        </p:blipFill>
        <p:spPr>
          <a:xfrm>
            <a:off x="323528" y="1268760"/>
            <a:ext cx="7704856" cy="25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2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744" y="1628800"/>
            <a:ext cx="4572000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Горница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чистая половина крестьянской избы.</a:t>
            </a:r>
            <a:endParaRPr lang="ru-RU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Печь-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сооружение для отопления помещения, приготовления пищи в русских домах.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6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556792"/>
            <a:ext cx="4572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Потешка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-жанр устного народного творчества. Она может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развеселить, утешить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4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204864"/>
            <a:ext cx="44449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Что такое небылица?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1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515" y="81420"/>
            <a:ext cx="8463167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Прочитайте шуточное стихотворение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0757" y="1340768"/>
            <a:ext cx="558781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Заяц на небо взглянул,</a:t>
            </a:r>
          </a:p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Там землетрясенье,</a:t>
            </a:r>
          </a:p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из тучи на него</a:t>
            </a:r>
          </a:p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Капало варенье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515" y="5157192"/>
            <a:ext cx="8177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600" dirty="0" smtClean="0">
                <a:solidFill>
                  <a:srgbClr val="C00000"/>
                </a:solidFill>
              </a:rPr>
              <a:t>Могла ли такая история произойти на </a:t>
            </a:r>
          </a:p>
          <a:p>
            <a:r>
              <a:rPr lang="ru-RU" sz="3600" dirty="0" smtClean="0">
                <a:solidFill>
                  <a:srgbClr val="C00000"/>
                </a:solidFill>
              </a:rPr>
              <a:t>самом деле? 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3320" name="Picture 8" descr="http://drawmanga.ru/forum/uploads/1460743415/med_gallery_37795_166_97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82" y="1249718"/>
            <a:ext cx="2692855" cy="3590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28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fs00.infourok.ru/images/doc/159/183075/img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27013"/>
            <a:ext cx="8745413" cy="6442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596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2248" y="1556792"/>
            <a:ext cx="50040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Небылица или небывальщина </a:t>
            </a:r>
            <a:r>
              <a:rPr lang="ru-RU" sz="2400" b="1" dirty="0" smtClean="0">
                <a:solidFill>
                  <a:srgbClr val="002060"/>
                </a:solidFill>
              </a:rPr>
              <a:t>— жанр устного народного творчества, прозаическое или стихотворное повествование небольшого объёма, как правило, комического содержания, в основе сюжета которого лежит изображение нарочито искажённой действительности.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sz="quarter"/>
          </p:nvPr>
        </p:nvSpPr>
        <p:spPr>
          <a:xfrm>
            <a:off x="971600" y="260648"/>
            <a:ext cx="7477125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Работа с учебником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стр. 48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290" name="Picture 2" descr="Книга: &quot;Литературное чтение. 1 класс. Учебник. В 2-х частях. ФГОС&quot; -  Климанова, Горецкий, Голованова. Купить книгу, читать рецензии | ISBN  978-5-09-078096-4 | Лабири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772816"/>
            <a:ext cx="3457575" cy="4667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53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484785"/>
            <a:ext cx="5400600" cy="363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80"/>
              </a:lnSpc>
              <a:spcAft>
                <a:spcPts val="890"/>
              </a:spcAft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780"/>
              </a:lnSpc>
              <a:spcAft>
                <a:spcPts val="89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добрым утром.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780"/>
              </a:lnSpc>
              <a:spcAft>
                <a:spcPts val="890"/>
              </a:spcAft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780"/>
              </a:lnSpc>
              <a:spcAft>
                <a:spcPts val="89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Начат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день,</a:t>
            </a:r>
          </a:p>
          <a:p>
            <a:pPr>
              <a:lnSpc>
                <a:spcPts val="1780"/>
              </a:lnSpc>
              <a:spcAft>
                <a:spcPts val="89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Первым делом гоним лень.</a:t>
            </a:r>
          </a:p>
          <a:p>
            <a:pPr>
              <a:lnSpc>
                <a:spcPts val="1780"/>
              </a:lnSpc>
              <a:spcAft>
                <a:spcPts val="89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уроке не зевать,</a:t>
            </a:r>
          </a:p>
          <a:p>
            <a:pPr>
              <a:lnSpc>
                <a:spcPts val="1780"/>
              </a:lnSpc>
              <a:spcAft>
                <a:spcPts val="89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работать и читать.</a:t>
            </a:r>
          </a:p>
          <a:p>
            <a:pPr>
              <a:lnSpc>
                <a:spcPts val="1780"/>
              </a:lnSpc>
              <a:spcAft>
                <a:spcPts val="89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уроке будь старательным,</a:t>
            </a:r>
          </a:p>
          <a:p>
            <a:pPr>
              <a:lnSpc>
                <a:spcPts val="1780"/>
              </a:lnSpc>
              <a:spcAft>
                <a:spcPts val="89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Будь спокойным и внимательным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02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2608" t="11594" r="32609" b="42029"/>
          <a:stretch/>
        </p:blipFill>
        <p:spPr>
          <a:xfrm>
            <a:off x="299524" y="188640"/>
            <a:ext cx="8544951" cy="64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axcdn.icons8.com/Share/icon/Household/balcony16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1050">
            <a:off x="4971945" y="2150585"/>
            <a:ext cx="2232248" cy="22322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52983">
            <a:off x="2198545" y="1679837"/>
            <a:ext cx="2370502" cy="3416320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r>
              <a:rPr lang="ru-RU" dirty="0" smtClean="0"/>
              <a:t>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Чтоб чуть- чуть                                  повеселиться,      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мы расскажем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небылицы: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К нам вчера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забавный слон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приземлился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на балкон.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Залетел на огонёк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как огромный мотылек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s://vignette.wikia.nocookie.net/disney/images/9/96/Dumbo_lovely.png/revision/latest?cb=201609090348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4648">
            <a:off x="4689312" y="1721239"/>
            <a:ext cx="2376264" cy="1776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m0-tub-ru.yandex.net/i?id=ce129233262e010e5dc4e8633e1cec8a-l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99286">
            <a:off x="5508181" y="3664663"/>
            <a:ext cx="998421" cy="908564"/>
          </a:xfrm>
          <a:prstGeom prst="rect">
            <a:avLst/>
          </a:prstGeom>
          <a:noFill/>
        </p:spPr>
      </p:pic>
      <p:pic>
        <p:nvPicPr>
          <p:cNvPr id="11266" name="Picture 2" descr="https://avatars.mds.yandex.net/get-pdb/1337215/eb62762c-cc57-48e3-9c96-10544c019af6/s3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0004">
            <a:off x="1979712" y="4420944"/>
            <a:ext cx="2736304" cy="64941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21078422">
            <a:off x="4873659" y="1415648"/>
            <a:ext cx="21145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Утром был я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очень рад,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 крана лился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лимонад!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Пил до вечера,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устал, в школу чуть не опоздал.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4881">
            <a:off x="2338569" y="1623668"/>
            <a:ext cx="23125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Мимо нашего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квартала бабка в ступе пролетала.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Курс взяла,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наверняка,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 Сочи бабушка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Яга!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1" descr="D:\Clipart\Сказка\Бабушка\Баба яга\yag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987824" y="3573016"/>
            <a:ext cx="1091118" cy="1287804"/>
          </a:xfrm>
          <a:prstGeom prst="rect">
            <a:avLst/>
          </a:prstGeom>
          <a:noFill/>
        </p:spPr>
      </p:pic>
      <p:pic>
        <p:nvPicPr>
          <p:cNvPr id="6149" name="Picture 5" descr="C:\Users\Лариса\Desktop\Рисунок.png"/>
          <p:cNvPicPr>
            <a:picLocks noChangeAspect="1" noChangeArrowheads="1"/>
          </p:cNvPicPr>
          <p:nvPr/>
        </p:nvPicPr>
        <p:blipFill>
          <a:blip r:embed="rId5" cstate="print"/>
          <a:srcRect t="31047"/>
          <a:stretch>
            <a:fillRect/>
          </a:stretch>
        </p:blipFill>
        <p:spPr bwMode="auto">
          <a:xfrm rot="20911404">
            <a:off x="5869302" y="3823212"/>
            <a:ext cx="1151313" cy="836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Clipart\Природа\Деревья\arbol-5-949x1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5371">
            <a:off x="4716016" y="1595577"/>
            <a:ext cx="2304256" cy="29523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197823">
            <a:off x="2265216" y="1694088"/>
            <a:ext cx="23615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Ворон в красных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сапогах,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позолоченных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серьгах,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Чёрный ворон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дубу,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 играет во трубу,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труба точеная,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позолоченная.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D:\Clipart\Животные\Птицы\Вороны, сороки\воро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8242">
            <a:off x="5355705" y="1703704"/>
            <a:ext cx="1705563" cy="2426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94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0-tub-ru.yandex.net/i?id=4b2090ce1896ac2ca71472c06b46abe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2977">
            <a:off x="4733253" y="1436238"/>
            <a:ext cx="2340000" cy="328998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 rot="225263">
            <a:off x="2277146" y="1909952"/>
            <a:ext cx="20729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нашем доме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воскресенье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объявилось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приведенье!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Пило чай,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конфеты ело,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нагостилось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улетело!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 descr="C:\Users\Лариса\Desktop\4346.png"/>
          <p:cNvPicPr>
            <a:picLocks noChangeAspect="1" noChangeArrowheads="1"/>
          </p:cNvPicPr>
          <p:nvPr/>
        </p:nvPicPr>
        <p:blipFill>
          <a:blip r:embed="rId3" cstate="print"/>
          <a:srcRect r="1519"/>
          <a:stretch>
            <a:fillRect/>
          </a:stretch>
        </p:blipFill>
        <p:spPr bwMode="auto">
          <a:xfrm rot="21025218">
            <a:off x="4703130" y="2129581"/>
            <a:ext cx="2500575" cy="2101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565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6442">
            <a:off x="2150918" y="1442525"/>
            <a:ext cx="249109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Сидели два медведя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тоненьком суку, один читал газету, другой молол муку.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 ку-ку, два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ку-ку, оба шлёпнулись в муку.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Нос в муке,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хвост в муке!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Ухо в кислом молоке!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3" name="Picture 3" descr="C:\Users\Лариса\Desktop\74524205.jpg"/>
          <p:cNvPicPr>
            <a:picLocks noChangeAspect="1" noChangeArrowheads="1"/>
          </p:cNvPicPr>
          <p:nvPr/>
        </p:nvPicPr>
        <p:blipFill>
          <a:blip r:embed="rId2" cstate="print"/>
          <a:srcRect r="45099" b="14168"/>
          <a:stretch>
            <a:fillRect/>
          </a:stretch>
        </p:blipFill>
        <p:spPr bwMode="auto">
          <a:xfrm rot="21147769">
            <a:off x="4698459" y="1558112"/>
            <a:ext cx="2376000" cy="304543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8882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humbs.dreamstime.com/z/%D0%BA%D1%83%D1%81%D1%82-%D1%81%D0%B8%D1%80%D0%B5%D0%BD%D0%B8-5382004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15" b="13934"/>
          <a:stretch>
            <a:fillRect/>
          </a:stretch>
        </p:blipFill>
        <p:spPr bwMode="auto">
          <a:xfrm>
            <a:off x="2132035" y="3239859"/>
            <a:ext cx="1719885" cy="18453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279164">
            <a:off x="2257511" y="1576361"/>
            <a:ext cx="2324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огороде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распустились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кактусы на грядке.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 в сирени бегемот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Распевает сладко.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1333811">
            <a:off x="4715320" y="1432910"/>
            <a:ext cx="24574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Лошадка травку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ела, ела, и ей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травка надоела.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магазин пришла лошадка и купила шоколадку.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7" name="Picture 1" descr="D:\Clipart\Животные\Слоны, бегемоты\2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187020" y="3573016"/>
            <a:ext cx="1312972" cy="1656184"/>
          </a:xfrm>
          <a:prstGeom prst="rect">
            <a:avLst/>
          </a:prstGeom>
          <a:noFill/>
        </p:spPr>
      </p:pic>
      <p:pic>
        <p:nvPicPr>
          <p:cNvPr id="9220" name="Picture 4" descr="C:\Users\Лариса\Desktop\Рис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4306">
            <a:off x="5289979" y="3247466"/>
            <a:ext cx="1593290" cy="1453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672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Clipart\Природа\Деревья\0_161e91_96c524cb_L.png"/>
          <p:cNvPicPr>
            <a:picLocks noChangeAspect="1" noChangeArrowheads="1"/>
          </p:cNvPicPr>
          <p:nvPr/>
        </p:nvPicPr>
        <p:blipFill>
          <a:blip r:embed="rId2" cstate="print"/>
          <a:srcRect r="3921"/>
          <a:stretch>
            <a:fillRect/>
          </a:stretch>
        </p:blipFill>
        <p:spPr bwMode="auto">
          <a:xfrm rot="20789121">
            <a:off x="4805865" y="1466345"/>
            <a:ext cx="2146397" cy="268513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330849">
            <a:off x="2198085" y="1672915"/>
            <a:ext cx="25695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Рано утром, вечерком,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поздно на рассвете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баба ехала пешком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ситцевой карете.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 за нею во всю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прыть тихими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шагами волк старался переплыть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море с пирогами.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D:\Clipart\Сказка\телег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89030">
            <a:off x="4854187" y="2627799"/>
            <a:ext cx="2288946" cy="1837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21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Clipart\Природа\Деревья\0_8de91_eee07390_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454127"/>
            <a:ext cx="981109" cy="139880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64665">
            <a:off x="2126055" y="1692053"/>
            <a:ext cx="2718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Жил-был дедушка    Егор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лесной опушке,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 него рос мухомор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прямо на макушке.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Вышел Лось из-за куста, гриб красивый скушал и Егору прошептал: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«Надо чистить уши».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5" name="Picture 11" descr="C:\Users\Лариса\Desktop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336" y="1049463"/>
            <a:ext cx="3060000" cy="3773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77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ya-webdesign.com/images/ground-clipart-clear-background-grass-7.png"/>
          <p:cNvPicPr>
            <a:picLocks noChangeAspect="1" noChangeArrowheads="1"/>
          </p:cNvPicPr>
          <p:nvPr/>
        </p:nvPicPr>
        <p:blipFill>
          <a:blip r:embed="rId2" cstate="print">
            <a:lum bright="25000" contrast="-27000"/>
          </a:blip>
          <a:srcRect t="48468"/>
          <a:stretch>
            <a:fillRect/>
          </a:stretch>
        </p:blipFill>
        <p:spPr bwMode="auto">
          <a:xfrm rot="21045296">
            <a:off x="4823616" y="2871247"/>
            <a:ext cx="2376000" cy="1531601"/>
          </a:xfrm>
          <a:prstGeom prst="round2DiagRect">
            <a:avLst>
              <a:gd name="adj1" fmla="val 16667"/>
              <a:gd name="adj2" fmla="val 5918"/>
            </a:avLst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26153">
            <a:off x="2101476" y="1417694"/>
            <a:ext cx="2464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Ехала деревня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мимо мужика,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вдруг из под собаки лают ворота.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 схватил дубинку, разрубил топор,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по нашей кошке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пробежал забор.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Крыши испугались,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сели на ворон,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лошадь погоняет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мужика кнутом.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5" name="Picture 9" descr="C:\Users\Лариса\Desktop\N0010403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3038">
            <a:off x="4683420" y="1424895"/>
            <a:ext cx="2339163" cy="1975293"/>
          </a:xfrm>
          <a:prstGeom prst="roundRect">
            <a:avLst>
              <a:gd name="adj" fmla="val 21215"/>
            </a:avLst>
          </a:prstGeom>
          <a:noFill/>
        </p:spPr>
      </p:pic>
      <p:pic>
        <p:nvPicPr>
          <p:cNvPr id="4097" name="Picture 1" descr="C:\Users\Лариса\Desktop\лошадь.png"/>
          <p:cNvPicPr>
            <a:picLocks noChangeAspect="1" noChangeArrowheads="1"/>
          </p:cNvPicPr>
          <p:nvPr/>
        </p:nvPicPr>
        <p:blipFill>
          <a:blip r:embed="rId4" cstate="print"/>
          <a:srcRect t="19300"/>
          <a:stretch>
            <a:fillRect/>
          </a:stretch>
        </p:blipFill>
        <p:spPr bwMode="auto">
          <a:xfrm rot="21026850">
            <a:off x="4712745" y="2916033"/>
            <a:ext cx="2712184" cy="1812657"/>
          </a:xfrm>
          <a:prstGeom prst="rect">
            <a:avLst/>
          </a:prstGeom>
          <a:noFill/>
        </p:spPr>
      </p:pic>
      <p:pic>
        <p:nvPicPr>
          <p:cNvPr id="4106" name="Picture 10" descr="D:\Clipart\Сказка\лошадь.png"/>
          <p:cNvPicPr>
            <a:picLocks noChangeAspect="1" noChangeArrowheads="1"/>
          </p:cNvPicPr>
          <p:nvPr/>
        </p:nvPicPr>
        <p:blipFill>
          <a:blip r:embed="rId5" cstate="print"/>
          <a:srcRect r="66989" b="79750"/>
          <a:stretch>
            <a:fillRect/>
          </a:stretch>
        </p:blipFill>
        <p:spPr bwMode="auto">
          <a:xfrm rot="21174638">
            <a:off x="5386903" y="3057391"/>
            <a:ext cx="100618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93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772816"/>
            <a:ext cx="459025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устное народное творчество?</a:t>
            </a:r>
            <a:endParaRPr lang="ru-RU" sz="2400" dirty="0">
              <a:solidFill>
                <a:srgbClr val="0000CC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-Отгадайте о каких литературных жанрах идет речь:</a:t>
            </a:r>
            <a:endParaRPr lang="ru-RU" sz="2400" dirty="0">
              <a:solidFill>
                <a:srgbClr val="0000C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7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64484">
            <a:off x="2204004" y="1506763"/>
            <a:ext cx="23581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Лиса по лесу бежала, лиса хвостик потеряла.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Ваня в лес пошёл,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Лисий хвост нашёл.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Лиса рано приходила,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Ване ягод приносила,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Ваню хвост отдать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просила.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8" name="Picture 6" descr="C:\Users\Лариса\Desktop\Рисуно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1239">
            <a:off x="4848875" y="1709109"/>
            <a:ext cx="2277903" cy="2724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53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ya-webdesign.com/images/garden-background-png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8217">
            <a:off x="2051720" y="3731350"/>
            <a:ext cx="2556000" cy="1451580"/>
          </a:xfrm>
          <a:prstGeom prst="round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49597">
            <a:off x="2213568" y="1558938"/>
            <a:ext cx="21372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Тёплая весна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сейчас. Виноград созрел у нас.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Конь рогатый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лугу летом прыгает в снегу.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136442">
            <a:off x="4722656" y="841460"/>
            <a:ext cx="2448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Поздней осенью медведь любит в речке посидеть.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 зимой среди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ветвей «Га-га-га!»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— пел соловей.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Быстро дайте мне ответ —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правда или нет?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 descr="D:\Clipart\Животные\Лошади, лоси\Кон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9876">
            <a:off x="2843808" y="3573016"/>
            <a:ext cx="1296144" cy="1591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64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Для чего сочиняют небылицы?</a:t>
            </a:r>
            <a:br>
              <a:rPr lang="ru-RU" b="1" dirty="0" smtClean="0">
                <a:solidFill>
                  <a:srgbClr val="0000CC"/>
                </a:solidFill>
              </a:rPr>
            </a:br>
            <a:r>
              <a:rPr lang="ru-RU" b="1" dirty="0">
                <a:solidFill>
                  <a:srgbClr val="0000CC"/>
                </a:solidFill>
              </a:rPr>
              <a:t/>
            </a:r>
            <a:br>
              <a:rPr lang="ru-RU" b="1" dirty="0">
                <a:solidFill>
                  <a:srgbClr val="0000CC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Переставь в небылице все слова так, чтобы было правильно по смыслу.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7030A0"/>
                </a:solidFill>
              </a:rPr>
              <a:t>Попробуй придумать свою небылицу.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1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3775" y="-99392"/>
            <a:ext cx="7156450" cy="82550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ru-RU" altLang="ru-RU" dirty="0" smtClean="0">
                <a:solidFill>
                  <a:srgbClr val="C00000"/>
                </a:solidFill>
              </a:rPr>
              <a:t>Вывод: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720"/>
            <a:ext cx="8229600" cy="4525963"/>
          </a:xfrm>
        </p:spPr>
        <p:txBody>
          <a:bodyPr>
            <a:normAutofit/>
          </a:bodyPr>
          <a:lstStyle/>
          <a:p>
            <a:r>
              <a:rPr lang="ru-RU" altLang="ru-RU" sz="3600" dirty="0" smtClean="0">
                <a:solidFill>
                  <a:schemeClr val="tx2"/>
                </a:solidFill>
              </a:rPr>
              <a:t>Небылицы – жанр устного народного творчества.</a:t>
            </a:r>
          </a:p>
          <a:p>
            <a:r>
              <a:rPr lang="ru-RU" altLang="ru-RU" sz="3600" dirty="0" smtClean="0">
                <a:solidFill>
                  <a:schemeClr val="tx2"/>
                </a:solidFill>
              </a:rPr>
              <a:t>Формируют свободу мышления.</a:t>
            </a:r>
          </a:p>
          <a:p>
            <a:r>
              <a:rPr lang="ru-RU" altLang="ru-RU" sz="3600" dirty="0" smtClean="0">
                <a:solidFill>
                  <a:schemeClr val="tx2"/>
                </a:solidFill>
              </a:rPr>
              <a:t>Фантазию.</a:t>
            </a:r>
          </a:p>
          <a:p>
            <a:r>
              <a:rPr lang="ru-RU" altLang="ru-RU" sz="3600" dirty="0" smtClean="0">
                <a:solidFill>
                  <a:schemeClr val="tx2"/>
                </a:solidFill>
              </a:rPr>
              <a:t>Учат понимать юмор.</a:t>
            </a:r>
          </a:p>
          <a:p>
            <a:r>
              <a:rPr lang="ru-RU" altLang="ru-RU" sz="3600" dirty="0" smtClean="0">
                <a:solidFill>
                  <a:schemeClr val="tx2"/>
                </a:solidFill>
              </a:rPr>
              <a:t>Способствуют развитию логического мышления.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845064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 урока.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говорили на уроке?</a:t>
            </a:r>
            <a: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Зачем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нужны небылицы 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9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Оцените свою работу на уроке.</a:t>
            </a:r>
            <a:r>
              <a:rPr lang="ru-RU" sz="4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узнал …</a:t>
            </a:r>
            <a: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понравилось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трудно …</a:t>
            </a:r>
            <a: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0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556793"/>
            <a:ext cx="3671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Там есть волшебные предметы, превращения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3140968"/>
            <a:ext cx="2536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СКАЗКИ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0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412776"/>
            <a:ext cx="436016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Этот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жанр дает описание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предмета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разгадки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5037" y="2967335"/>
            <a:ext cx="2873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ЗАГАДКА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8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484784"/>
            <a:ext cx="4524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Мамы поют детям на ночь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4892" y="2967335"/>
            <a:ext cx="44142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Колыбельные</a:t>
            </a:r>
          </a:p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есни.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4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556792"/>
            <a:ext cx="4572000" cy="20097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чем сегодня будем говорить?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"Соберите слова."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Ошкпеит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енбыилыц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3717032"/>
            <a:ext cx="35894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Потешки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небылицы.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03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412776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Составим план работы.</a:t>
            </a: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1.Узнать, что такое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потешка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небылица.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2.Выяснить для чего их создают.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3.Научиться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выразительно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читать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732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008158">
            <a:off x="2187068" y="1307028"/>
            <a:ext cx="4968552" cy="36902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28600" algn="just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</a:pPr>
            <a:r>
              <a:rPr lang="ru-RU" sz="2400" spc="22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Речевая минутк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endParaRPr lang="ru-RU" sz="20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Ва-фа-ва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 лесу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живёт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сова.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Фы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фы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в саду росли сливы.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-фа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платье новое из шкафа.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Фе-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подушка на софе.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9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403</Words>
  <Application>Microsoft Office PowerPoint</Application>
  <PresentationFormat>Экран (4:3)</PresentationFormat>
  <Paragraphs>114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Потешки и небылицы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Прочитайте шуточное стихотворение</vt:lpstr>
      <vt:lpstr>Слайд 17</vt:lpstr>
      <vt:lpstr>Слайд 18</vt:lpstr>
      <vt:lpstr>Работа с учебником стр. 48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Для чего сочиняют небылицы?  Переставь в небылице все слова так, чтобы было правильно по смыслу.  Попробуй придумать свою небылицу.</vt:lpstr>
      <vt:lpstr>  Вывод: </vt:lpstr>
      <vt:lpstr>Итог урока.  О чем говорили на уроке?  Зачем нужны небылицы , потешки? </vt:lpstr>
      <vt:lpstr>Оцените свою работу на уроке.  Я узнал … Мне понравилось … Было трудно 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user</cp:lastModifiedBy>
  <cp:revision>80</cp:revision>
  <dcterms:created xsi:type="dcterms:W3CDTF">2019-04-06T12:06:41Z</dcterms:created>
  <dcterms:modified xsi:type="dcterms:W3CDTF">2023-03-20T12:35:33Z</dcterms:modified>
</cp:coreProperties>
</file>