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280" r:id="rId10"/>
    <p:sldId id="281" r:id="rId11"/>
    <p:sldId id="283" r:id="rId12"/>
    <p:sldId id="284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5" r:id="rId23"/>
    <p:sldId id="326" r:id="rId24"/>
    <p:sldId id="327" r:id="rId25"/>
    <p:sldId id="328" r:id="rId26"/>
    <p:sldId id="287" r:id="rId27"/>
    <p:sldId id="288" r:id="rId28"/>
    <p:sldId id="329" r:id="rId29"/>
    <p:sldId id="330" r:id="rId30"/>
    <p:sldId id="331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46273A2-4FA3-4097-BF02-A7349A6CAC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345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9452" y="1628800"/>
            <a:ext cx="72008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i="1" u="none" strike="noStrike" kern="1200" normalizeH="0" baseline="0" noProof="0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Загадки</a:t>
            </a:r>
            <a:endParaRPr kumimoji="0" lang="en-US" sz="8800" i="1" u="none" strike="noStrike" kern="1200" normalizeH="0" baseline="0" noProof="0" dirty="0" smtClean="0">
              <a:ln w="11430"/>
              <a:gradFill>
                <a:gsLst>
                  <a:gs pos="36000">
                    <a:schemeClr val="accent1">
                      <a:lumMod val="75000"/>
                    </a:schemeClr>
                  </a:gs>
                  <a:gs pos="50000">
                    <a:srgbClr val="FFC000"/>
                  </a:gs>
                  <a:gs pos="65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 w="11430">
                  <a:noFill/>
                </a:ln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Литературное </a:t>
            </a:r>
            <a:r>
              <a:rPr lang="ru-RU" sz="2400" dirty="0" smtClean="0">
                <a:ln w="11430">
                  <a:noFill/>
                </a:ln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чтение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n w="11430">
                <a:noFill/>
              </a:ln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normalizeH="0" baseline="0" noProof="0" dirty="0" smtClean="0">
                <a:ln w="11430">
                  <a:noFill/>
                </a:ln>
                <a:solidFill>
                  <a:schemeClr val="tx2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1-4 класс</a:t>
            </a:r>
            <a:endParaRPr kumimoji="0" lang="ru-RU" sz="2400" u="none" strike="noStrike" kern="1200" normalizeH="0" baseline="0" noProof="0" dirty="0">
              <a:ln w="11430">
                <a:noFill/>
              </a:ln>
              <a:solidFill>
                <a:schemeClr val="tx2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27584" y="0"/>
            <a:ext cx="7477125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Отгадайте эту загадку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https://ds02.infourok.ru/uploads/ex/0804/00034fdb-b5eeaf63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252393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ixy.org/src/486/48655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5762"/>
            <a:ext cx="4466687" cy="364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571" y="5311379"/>
            <a:ext cx="3485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К.И.Чуковский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0" name="Picture 4" descr="http://kids.azovlib.ru/images/%D0%9F%D0%B8%D1%81%D0%B0%D1%82%D0%B5%D0%BB%D0%B8/%D0%A7%D1%83%D0%BA%D0%BE%D0%B2%D1%81%D0%BA%D0%B8%D0%B9/%D0%A7%D1%83%D0%BA%D0%BE%D0%B2%D1%81%D0%BA%D0%B8%D0%B9%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03" y="923853"/>
            <a:ext cx="1995158" cy="240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3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576" y="0"/>
            <a:ext cx="7477125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Загадки, как и сказки, бывают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63192"/>
            <a:ext cx="2502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народные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614" y="1563191"/>
            <a:ext cx="2566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авторские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35944" y="897709"/>
            <a:ext cx="738008" cy="864096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35618" y="921048"/>
            <a:ext cx="840638" cy="840757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2630883"/>
            <a:ext cx="8942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</a:rPr>
              <a:t>Как бы вы объяснили, что такое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ЗАГАДКА ?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694" y="3820515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Это то, что загадывают и</a:t>
            </a:r>
          </a:p>
          <a:p>
            <a:pPr algn="ctr"/>
            <a:r>
              <a:rPr lang="ru-RU" sz="4400" dirty="0" smtClean="0"/>
              <a:t>что надо разгадать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2080" y="5380650"/>
            <a:ext cx="556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Родственные слова к слову «ЗАГАДКА»: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080" y="5871922"/>
            <a:ext cx="869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агадывать, гадать, отгадывать, отгадка, гадалка.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5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1321/0000c2e8-3db17faf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12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ведения 20">
            <a:hlinkClick r:id="rId5" action="ppaction://hlinksldjump" highlightClick="1"/>
          </p:cNvPr>
          <p:cNvSpPr/>
          <p:nvPr/>
        </p:nvSpPr>
        <p:spPr>
          <a:xfrm>
            <a:off x="261722" y="270674"/>
            <a:ext cx="360000" cy="36000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698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3"/>
            <a:ext cx="3956620" cy="3634975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Загадка-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жанр,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в котором вещи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 явления воспроизводятся иносказательно через сравнение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их с отдалённо сходными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938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1402728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содержат вопрос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2428913"/>
            <a:ext cx="395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Кто ни разу шага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не сделал?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(Воробей)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16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1938332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загадках-противопоставлениях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противопоставляются предметы, свойства, признаки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2292" y="2937188"/>
            <a:ext cx="395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От воды родится,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а воды боится.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(Соль)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053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1938332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загадках-отрицаниях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называется предмет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 что-либо в нём отрицается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2292" y="2937188"/>
            <a:ext cx="3956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Два рога – не бык,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Шесть ног без копыт.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Летит – так воет,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Сядет – землю роет.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(Жук)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337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1938332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загадках-сравнениях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сопоставляются предметы, их свойства и признаки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2292" y="2937188"/>
            <a:ext cx="395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Серебряные нити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шивают небо и землю.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(Дождь)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44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1938332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загадках-описаниях действий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перечисляются характерные действия предмета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6935" y="2789155"/>
            <a:ext cx="41001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Плаваю под мостиком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И виляю хвостиком.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По земле не хожу,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Рот есть, да не говорю,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Глаза есть – не мигаю,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Крылья есть – не летаю.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(Рыба)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949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2" t="18074" r="18665" b="12914"/>
          <a:stretch>
            <a:fillRect/>
          </a:stretch>
        </p:blipFill>
        <p:spPr bwMode="auto">
          <a:xfrm>
            <a:off x="827584" y="404664"/>
            <a:ext cx="6912768" cy="5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8276652" y="594928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8024" y="554564"/>
            <a:ext cx="3956620" cy="3594516"/>
          </a:xfrm>
          <a:prstGeom prst="plaqu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загадках-описаниях признаков предметов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перечисляются характерные признаки загадываемого предмета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268713"/>
            <a:ext cx="395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Мохнатенька, усатенька,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Лапки мягоньки,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А коготки востры.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             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(Кошка)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73045" y="50091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Загадка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178477" y="3479084"/>
            <a:ext cx="3600400" cy="576064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Виды загадок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973045" y="1139910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Загадки-вопросы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973045" y="2020223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Загадки-противопоставления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973045" y="2900536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Загадки-отрицания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973045" y="3780849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Загадки-сравнения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73045" y="4661162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ействий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973045" y="5541474"/>
            <a:ext cx="3600400" cy="8173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Загадки-описания признаков предмета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03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sz="quarter"/>
          </p:nvPr>
        </p:nvSpPr>
        <p:spPr>
          <a:xfrm>
            <a:off x="971600" y="2204864"/>
            <a:ext cx="74771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учебником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стр. 45-46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34"/>
          <a:stretch>
            <a:fillRect/>
          </a:stretch>
        </p:blipFill>
        <p:spPr bwMode="auto">
          <a:xfrm>
            <a:off x="4586008" y="-255402"/>
            <a:ext cx="4719637" cy="75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2"/>
          <a:stretch>
            <a:fillRect/>
          </a:stretch>
        </p:blipFill>
        <p:spPr bwMode="auto">
          <a:xfrm>
            <a:off x="0" y="-315416"/>
            <a:ext cx="4600575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4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539750" y="109538"/>
            <a:ext cx="828040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 i="1" u="sng">
                <a:solidFill>
                  <a:srgbClr val="C00000"/>
                </a:solidFill>
                <a:cs typeface="Times New Roman" pitchFamily="18" charset="0"/>
              </a:rPr>
              <a:t>Прочтите первую пару загадок.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cs typeface="Times New Roman" pitchFamily="18" charset="0"/>
              </a:rPr>
              <a:t>О чём эти загадки?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solidFill>
                  <a:srgbClr val="00B0F0"/>
                </a:solidFill>
                <a:cs typeface="Times New Roman" pitchFamily="18" charset="0"/>
              </a:rPr>
              <a:t>С какими предметами сравнивается луна?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cs typeface="Times New Roman" pitchFamily="18" charset="0"/>
              </a:rPr>
              <a:t>На какие признаки луны указывают эти предметы?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Какое сравнение вам нравится больше? </a:t>
            </a:r>
            <a:r>
              <a:rPr lang="ru-RU" sz="2800" b="1">
                <a:cs typeface="Times New Roman" pitchFamily="18" charset="0"/>
              </a:rPr>
              <a:t>Почему?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 i="1" u="sng">
                <a:solidFill>
                  <a:srgbClr val="C00000"/>
                </a:solidFill>
                <a:cs typeface="Times New Roman" pitchFamily="18" charset="0"/>
              </a:rPr>
              <a:t>Прочтите вторую пару загадок.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О чём эти загадки?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Как вы узнали, как догадались?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cs typeface="Times New Roman" pitchFamily="18" charset="0"/>
              </a:rPr>
              <a:t>Какие действия предмета описываются в загадках?</a:t>
            </a:r>
          </a:p>
          <a:p>
            <a:pPr>
              <a:buClr>
                <a:srgbClr val="000000"/>
              </a:buClr>
              <a:buSzPts val="1100"/>
              <a:tabLst>
                <a:tab pos="38735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С чем сравнивается листва (крона) дерева во второй загадке?</a:t>
            </a:r>
            <a:r>
              <a:rPr lang="ru-RU" sz="2800" b="1">
                <a:solidFill>
                  <a:srgbClr val="7030A0"/>
                </a:solidFill>
              </a:rPr>
              <a:t> </a:t>
            </a:r>
            <a:r>
              <a:rPr lang="ru-RU" sz="2800" b="1"/>
              <a:t/>
            </a:r>
            <a:br>
              <a:rPr lang="ru-RU" sz="2800" b="1"/>
            </a:br>
            <a:r>
              <a:rPr lang="ru-RU" sz="2800" b="1">
                <a:solidFill>
                  <a:srgbClr val="948A54"/>
                </a:solidFill>
                <a:cs typeface="Courier New" pitchFamily="49" charset="0"/>
              </a:rPr>
              <a:t>Что же такое загадка?</a:t>
            </a:r>
            <a:r>
              <a:rPr lang="ru-RU" sz="2800" b="1">
                <a:solidFill>
                  <a:srgbClr val="948A54"/>
                </a:solidFill>
              </a:rPr>
              <a:t> </a:t>
            </a:r>
          </a:p>
          <a:p>
            <a:pPr algn="just">
              <a:lnSpc>
                <a:spcPts val="1538"/>
              </a:lnSpc>
              <a:buClr>
                <a:srgbClr val="000000"/>
              </a:buClr>
              <a:buSzPts val="1100"/>
              <a:buFont typeface="Symbol" pitchFamily="18" charset="2"/>
              <a:buChar char="-"/>
              <a:tabLst>
                <a:tab pos="387350" algn="l"/>
              </a:tabLst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D:\клипарты\сказки\0_4aeba_b782150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205038"/>
            <a:ext cx="217963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68313" y="333375"/>
            <a:ext cx="8207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 i="1" u="sng">
                <a:solidFill>
                  <a:srgbClr val="C00000"/>
                </a:solidFill>
                <a:cs typeface="Times New Roman" pitchFamily="18" charset="0"/>
              </a:rPr>
              <a:t>Прочтите третью пару загадок</a:t>
            </a:r>
            <a:r>
              <a:rPr lang="ru-RU" sz="2800" b="1" i="1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О чём они?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Как вы догадались?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Какие действия предмета описываются в этих загадках?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 i="1" u="sng">
                <a:solidFill>
                  <a:srgbClr val="C00000"/>
                </a:solidFill>
                <a:cs typeface="Times New Roman" pitchFamily="18" charset="0"/>
              </a:rPr>
              <a:t>Прочтите четвёртую пару загадок.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О ком эти загадки?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solidFill>
                  <a:srgbClr val="00B0F0"/>
                </a:solidFill>
                <a:cs typeface="Times New Roman" pitchFamily="18" charset="0"/>
              </a:rPr>
              <a:t>О каких особенностях ёжика говорится?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Сравните эти загадки.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В какой загадке слова рифмуются?</a:t>
            </a:r>
          </a:p>
        </p:txBody>
      </p:sp>
      <p:pic>
        <p:nvPicPr>
          <p:cNvPr id="15364" name="Picture 2" descr="D:\клипарты\животные\0_6fd1b_be74d10a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581525"/>
            <a:ext cx="1905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39750" y="404813"/>
            <a:ext cx="79930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2800" b="1" i="1" u="sng">
                <a:solidFill>
                  <a:srgbClr val="C00000"/>
                </a:solidFill>
                <a:cs typeface="Times New Roman" pitchFamily="18" charset="0"/>
              </a:rPr>
              <a:t>Прочтите последние три загадки.</a:t>
            </a:r>
          </a:p>
          <a:p>
            <a:pPr>
              <a:buClr>
                <a:srgbClr val="000000"/>
              </a:buClr>
              <a:buSzPts val="1100"/>
            </a:pPr>
            <a:r>
              <a:rPr lang="ru-RU" sz="2800" b="1">
                <a:cs typeface="Times New Roman" pitchFamily="18" charset="0"/>
              </a:rPr>
              <a:t>О ком они?</a:t>
            </a:r>
          </a:p>
          <a:p>
            <a:pPr>
              <a:buClr>
                <a:srgbClr val="000000"/>
              </a:buClr>
              <a:buSzPts val="1100"/>
            </a:pPr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В каких загадках описываются признаки котёнка?</a:t>
            </a:r>
          </a:p>
          <a:p>
            <a:pPr>
              <a:buClr>
                <a:srgbClr val="000000"/>
              </a:buClr>
              <a:buSzPts val="1100"/>
            </a:pPr>
            <a:r>
              <a:rPr lang="ru-RU" sz="2800" b="1">
                <a:cs typeface="Times New Roman" pitchFamily="18" charset="0"/>
              </a:rPr>
              <a:t>В какой загадке говорится о действиях отгадываемого предмета?</a:t>
            </a:r>
          </a:p>
          <a:p>
            <a:pPr>
              <a:buClr>
                <a:srgbClr val="000000"/>
              </a:buClr>
              <a:buSzPts val="1100"/>
            </a:pPr>
            <a:r>
              <a:rPr lang="ru-RU" sz="2800" b="1">
                <a:solidFill>
                  <a:srgbClr val="0070C0"/>
                </a:solidFill>
                <a:cs typeface="Times New Roman" pitchFamily="18" charset="0"/>
              </a:rPr>
              <a:t>Прочтите загадки, построенные в виде вопросов.</a:t>
            </a:r>
          </a:p>
        </p:txBody>
      </p:sp>
      <p:pic>
        <p:nvPicPr>
          <p:cNvPr id="16388" name="Picture 2" descr="D:\клипарты\сказки\0_4ae4e_7a924b1d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3544888"/>
            <a:ext cx="33131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-14242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Прочитай и сравни: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28758"/>
            <a:ext cx="3627438" cy="4497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Вот собачка жучка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Хвостик закорючкой,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Шёрстка пёстрая,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Зубки острые.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136576"/>
            <a:ext cx="3627438" cy="4497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С хозяином дружит,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Дом сторожит,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Живёт под крылечком,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А хвостик колечком.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13800" dirty="0" smtClean="0">
                <a:solidFill>
                  <a:srgbClr val="E9F91B"/>
                </a:solidFill>
              </a:rPr>
              <a:t>?</a:t>
            </a: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25" y="3429000"/>
            <a:ext cx="2789362" cy="2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224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097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Прочитай и сравни: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6031" y="938212"/>
            <a:ext cx="424973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 smtClean="0"/>
              <a:t>Люблю берёзку русскую,</a:t>
            </a:r>
          </a:p>
          <a:p>
            <a:pPr>
              <a:buFontTx/>
              <a:buNone/>
            </a:pPr>
            <a:r>
              <a:rPr lang="ru-RU" altLang="ru-RU" sz="2400" b="1" dirty="0" smtClean="0"/>
              <a:t>То светлую, то грустную,</a:t>
            </a:r>
          </a:p>
          <a:p>
            <a:pPr>
              <a:buFontTx/>
              <a:buNone/>
            </a:pPr>
            <a:r>
              <a:rPr lang="ru-RU" altLang="ru-RU" sz="2400" b="1" dirty="0" smtClean="0"/>
              <a:t>В белом сарафанчике,</a:t>
            </a:r>
          </a:p>
          <a:p>
            <a:pPr>
              <a:buFontTx/>
              <a:buNone/>
            </a:pPr>
            <a:r>
              <a:rPr lang="ru-RU" altLang="ru-RU" sz="2400" b="1" dirty="0" smtClean="0"/>
              <a:t>С платочками в карманчиках,</a:t>
            </a:r>
          </a:p>
          <a:p>
            <a:pPr>
              <a:buFontTx/>
              <a:buNone/>
            </a:pPr>
            <a:r>
              <a:rPr lang="ru-RU" altLang="ru-RU" sz="2400" b="1" dirty="0" smtClean="0"/>
              <a:t>С красивыми застёжками,</a:t>
            </a:r>
          </a:p>
          <a:p>
            <a:pPr>
              <a:buFontTx/>
              <a:buNone/>
            </a:pPr>
            <a:r>
              <a:rPr lang="ru-RU" altLang="ru-RU" sz="2400" b="1" dirty="0" smtClean="0"/>
              <a:t>С зелёными серёжками.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937646"/>
            <a:ext cx="3856038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 smtClean="0"/>
              <a:t>Русская красавица</a:t>
            </a:r>
          </a:p>
          <a:p>
            <a:pPr>
              <a:buFontTx/>
              <a:buNone/>
            </a:pPr>
            <a:r>
              <a:rPr lang="ru-RU" altLang="ru-RU" b="1" dirty="0" smtClean="0"/>
              <a:t>Стоит на поляне,</a:t>
            </a:r>
          </a:p>
          <a:p>
            <a:pPr>
              <a:buFontTx/>
              <a:buNone/>
            </a:pPr>
            <a:r>
              <a:rPr lang="ru-RU" altLang="ru-RU" b="1" dirty="0" smtClean="0"/>
              <a:t>В зеленом кофточке,</a:t>
            </a:r>
          </a:p>
          <a:p>
            <a:pPr>
              <a:buFontTx/>
              <a:buNone/>
            </a:pPr>
            <a:r>
              <a:rPr lang="ru-RU" altLang="ru-RU" b="1" dirty="0" smtClean="0"/>
              <a:t>В белом сарафане.</a:t>
            </a:r>
          </a:p>
          <a:p>
            <a:pPr algn="ctr">
              <a:buFontTx/>
              <a:buNone/>
            </a:pPr>
            <a:r>
              <a:rPr lang="ru-RU" altLang="ru-RU" sz="11500" dirty="0" smtClean="0">
                <a:solidFill>
                  <a:srgbClr val="E9F91B"/>
                </a:solidFill>
              </a:rPr>
              <a:t>?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7170"/>
            <a:ext cx="2049225" cy="27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253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2572" y="404664"/>
            <a:ext cx="68141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Игра «Кто это? Что это?»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611188" y="1341438"/>
            <a:ext cx="82089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-12700"/>
            <a:r>
              <a:rPr lang="ru-RU" sz="2400" b="1">
                <a:cs typeface="Times New Roman" pitchFamily="18" charset="0"/>
              </a:rPr>
              <a:t>Это упражнение формирует быструю реакцию на слово, умение разгадывать загадки, развивает воссоздающее воображение. Упражнение надо выполнять чётко и быстро. Отвечайте быстро кто это или что это.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395288" y="3789363"/>
            <a:ext cx="87487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4000" b="1">
                <a:cs typeface="Times New Roman" pitchFamily="18" charset="0"/>
              </a:rPr>
              <a:t>Звонкий, быстрый, весёлый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4000" b="1">
                <a:cs typeface="Times New Roman" pitchFamily="18" charset="0"/>
              </a:rPr>
              <a:t>Вкусный, алый, сочный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4000" b="1">
                <a:cs typeface="Times New Roman" pitchFamily="18" charset="0"/>
              </a:rPr>
              <a:t>Жёлтые, красные, осенние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4000" b="1">
                <a:cs typeface="Times New Roman" pitchFamily="18" charset="0"/>
              </a:rPr>
              <a:t>Холодный, белый, пушистый -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99377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Старый, кирпичный, четырёхэтажный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Красное, </a:t>
            </a:r>
            <a:r>
              <a:rPr lang="ru-RU" sz="3200" b="1">
                <a:cs typeface="Times New Roman" pitchFamily="18" charset="0"/>
              </a:rPr>
              <a:t>спелое</a:t>
            </a:r>
            <a:r>
              <a:rPr lang="ru-RU" sz="2800" b="1">
                <a:cs typeface="Times New Roman" pitchFamily="18" charset="0"/>
              </a:rPr>
              <a:t>, сладкое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Чистое, голубое, горное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Белый, пушистый, лесной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Пугливая, беленькая, маленькая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Белоствольная, высокая, стройная - ...</a:t>
            </a:r>
          </a:p>
        </p:txBody>
      </p:sp>
      <p:pic>
        <p:nvPicPr>
          <p:cNvPr id="18435" name="Picture 3" descr="D:\клипарты\животные\e0d85a622b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88963"/>
            <a:ext cx="4154487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813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Скороговорки </a:t>
            </a:r>
          </a:p>
        </p:txBody>
      </p:sp>
      <p:pic>
        <p:nvPicPr>
          <p:cNvPr id="4099" name="Picture 2" descr="Скороговорки с рисунками"/>
          <p:cNvPicPr>
            <a:picLocks noChangeAspect="1" noChangeArrowheads="1"/>
          </p:cNvPicPr>
          <p:nvPr/>
        </p:nvPicPr>
        <p:blipFill>
          <a:blip r:embed="rId2" cstate="print"/>
          <a:srcRect l="1297" t="3065" r="3743" b="59135"/>
          <a:stretch>
            <a:fillRect/>
          </a:stretch>
        </p:blipFill>
        <p:spPr bwMode="auto">
          <a:xfrm>
            <a:off x="611188" y="1341438"/>
            <a:ext cx="82089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95288" y="363538"/>
            <a:ext cx="99377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Бурый, косолапый, неуклюжий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Жёлтые, красные, зелёные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Старательный, послушный, вежливый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Зелёный, продолговатый, сочный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Аккуратная, послушная, весёлая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Ветвистая, зелёная, колючая - ...</a:t>
            </a: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endParaRPr lang="ru-RU" sz="2800" b="1">
              <a:cs typeface="Times New Roman" pitchFamily="18" charset="0"/>
            </a:endParaRPr>
          </a:p>
          <a:p>
            <a:pPr marL="342900" indent="-342900">
              <a:buClr>
                <a:srgbClr val="000000"/>
              </a:buClr>
              <a:buSzPts val="1100"/>
              <a:tabLst>
                <a:tab pos="342900" algn="l"/>
              </a:tabLst>
            </a:pPr>
            <a:r>
              <a:rPr lang="ru-RU" sz="2800" b="1">
                <a:cs typeface="Times New Roman" pitchFamily="18" charset="0"/>
              </a:rPr>
              <a:t>Новая, интересная, библиотечная - ...</a:t>
            </a:r>
          </a:p>
        </p:txBody>
      </p:sp>
      <p:pic>
        <p:nvPicPr>
          <p:cNvPr id="19459" name="Picture 3" descr="D:\клипарты\животные\4c06c5bf7d9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924175"/>
            <a:ext cx="21605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-99392"/>
            <a:ext cx="7156450" cy="82550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dirty="0" smtClean="0">
                <a:solidFill>
                  <a:srgbClr val="C00000"/>
                </a:solidFill>
              </a:rPr>
              <a:t>Вывод:</a:t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ru-RU" altLang="ru-RU" sz="2800" dirty="0" smtClean="0"/>
              <a:t> </a:t>
            </a:r>
            <a:r>
              <a:rPr lang="ru-RU" altLang="ru-RU" sz="3600" dirty="0" smtClean="0">
                <a:solidFill>
                  <a:schemeClr val="tx2"/>
                </a:solidFill>
              </a:rPr>
              <a:t>Загадки – жанр устного народного творчества.</a:t>
            </a:r>
          </a:p>
          <a:p>
            <a:r>
              <a:rPr lang="ru-RU" altLang="ru-RU" sz="3600" dirty="0" smtClean="0">
                <a:solidFill>
                  <a:schemeClr val="tx2"/>
                </a:solidFill>
              </a:rPr>
              <a:t>Учат рассуждать, сравнивать, сопоставлять.</a:t>
            </a:r>
          </a:p>
          <a:p>
            <a:r>
              <a:rPr lang="ru-RU" altLang="ru-RU" sz="3600" dirty="0" smtClean="0">
                <a:solidFill>
                  <a:schemeClr val="tx2"/>
                </a:solidFill>
              </a:rPr>
              <a:t>Чтобы отгадать загадку надо подумать, сравнить, вспомнить описание предмета.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700786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ороговорки с рисунками"/>
          <p:cNvPicPr>
            <a:picLocks noChangeAspect="1" noChangeArrowheads="1"/>
          </p:cNvPicPr>
          <p:nvPr/>
        </p:nvPicPr>
        <p:blipFill>
          <a:blip r:embed="rId2" cstate="print"/>
          <a:srcRect l="2791" t="62952" r="3738" b="1292"/>
          <a:stretch>
            <a:fillRect/>
          </a:stretch>
        </p:blipFill>
        <p:spPr bwMode="auto">
          <a:xfrm>
            <a:off x="539750" y="549275"/>
            <a:ext cx="8424863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67175" y="1844675"/>
            <a:ext cx="4537075" cy="15843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Устное народное творчество</a:t>
            </a:r>
          </a:p>
        </p:txBody>
      </p:sp>
      <p:sp>
        <p:nvSpPr>
          <p:cNvPr id="4" name="Овал 3"/>
          <p:cNvSpPr/>
          <p:nvPr/>
        </p:nvSpPr>
        <p:spPr>
          <a:xfrm>
            <a:off x="900113" y="333375"/>
            <a:ext cx="4176712" cy="1295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пословицы</a:t>
            </a:r>
          </a:p>
        </p:txBody>
      </p:sp>
      <p:sp>
        <p:nvSpPr>
          <p:cNvPr id="5" name="Овал 4"/>
          <p:cNvSpPr/>
          <p:nvPr/>
        </p:nvSpPr>
        <p:spPr>
          <a:xfrm>
            <a:off x="4356100" y="260350"/>
            <a:ext cx="4608513" cy="12969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скороговорки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5543550" y="4149725"/>
            <a:ext cx="3600450" cy="1295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потешки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213" y="1484313"/>
            <a:ext cx="3168650" cy="1295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</a:rPr>
              <a:t>загадки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3276600" y="5157788"/>
            <a:ext cx="3024188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</a:rPr>
              <a:t>песни</a:t>
            </a:r>
          </a:p>
        </p:txBody>
      </p:sp>
      <p:sp>
        <p:nvSpPr>
          <p:cNvPr id="9" name="Овал 8"/>
          <p:cNvSpPr/>
          <p:nvPr/>
        </p:nvSpPr>
        <p:spPr>
          <a:xfrm>
            <a:off x="1692275" y="3716338"/>
            <a:ext cx="3743325" cy="12969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</a:rPr>
              <a:t>небылицы</a:t>
            </a:r>
          </a:p>
        </p:txBody>
      </p:sp>
      <p:sp>
        <p:nvSpPr>
          <p:cNvPr id="10" name="Овал 9"/>
          <p:cNvSpPr/>
          <p:nvPr/>
        </p:nvSpPr>
        <p:spPr>
          <a:xfrm>
            <a:off x="539750" y="4941888"/>
            <a:ext cx="3168650" cy="1295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C000"/>
                </a:solidFill>
              </a:rPr>
              <a:t>считалки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4213" y="2708275"/>
            <a:ext cx="3132137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</a:rPr>
              <a:t>сказки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ag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8389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333375"/>
            <a:ext cx="693420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Отгадай слово по первым буквам картинок.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429000"/>
            <a:ext cx="512174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загадка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23528" y="5445224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Любите </a:t>
            </a: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ли вы отгадывать загадки?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dirty="0" smtClean="0"/>
              <a:t>Сегодня </a:t>
            </a:r>
            <a:r>
              <a:rPr lang="ru-RU" sz="2400" b="1" dirty="0"/>
              <a:t>на уроке мы познакомимся с </a:t>
            </a:r>
            <a:r>
              <a:rPr lang="ru-RU" sz="2400" b="1" dirty="0" smtClean="0"/>
              <a:t>загадками</a:t>
            </a:r>
            <a:r>
              <a:rPr lang="ru-RU" sz="2400" b="1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68313" y="1484313"/>
            <a:ext cx="8135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0" indent="-1828800">
              <a:spcBef>
                <a:spcPts val="14400"/>
              </a:spcBef>
            </a:pPr>
            <a:r>
              <a:rPr lang="ru-RU" sz="6000" b="1">
                <a:cs typeface="Times New Roman" pitchFamily="18" charset="0"/>
              </a:rPr>
              <a:t>ста-сто-сты-сту-стё</a:t>
            </a:r>
          </a:p>
          <a:p>
            <a:pPr marL="1828800" indent="-1828800"/>
            <a:r>
              <a:rPr lang="ru-RU" sz="6000" b="1">
                <a:solidFill>
                  <a:srgbClr val="002060"/>
                </a:solidFill>
                <a:cs typeface="Times New Roman" pitchFamily="18" charset="0"/>
              </a:rPr>
              <a:t>сна-сно-сны-сну-снё</a:t>
            </a:r>
          </a:p>
          <a:p>
            <a:pPr marL="1828800" indent="-1828800"/>
            <a:r>
              <a:rPr lang="ru-RU" sz="6000" b="1">
                <a:cs typeface="Times New Roman" pitchFamily="18" charset="0"/>
              </a:rPr>
              <a:t>ска-ско-скы-ску-скё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088" y="333375"/>
            <a:ext cx="5402262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Прочтите на одном выдохе слоги.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68313" y="12255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Прибежали, прибежали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 i="1">
                <a:solidFill>
                  <a:srgbClr val="FF0000"/>
                </a:solidFill>
              </a:rPr>
              <a:t>(Бег на месте)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Ежики, ежики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 i="1">
                <a:solidFill>
                  <a:srgbClr val="FF0000"/>
                </a:solidFill>
              </a:rPr>
              <a:t>(Прыжки)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Наточили, наточили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 i="1">
                <a:solidFill>
                  <a:srgbClr val="FF0000"/>
                </a:solidFill>
              </a:rPr>
              <a:t>(Хлопки в ладоши)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Ножики, ножики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 i="1">
                <a:solidFill>
                  <a:srgbClr val="FF0000"/>
                </a:solidFill>
              </a:rPr>
              <a:t>(Прыжки)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Прискакали, прискакали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 i="1">
                <a:solidFill>
                  <a:srgbClr val="FF0000"/>
                </a:solidFill>
              </a:rPr>
              <a:t>(Побежали на месте)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Зайчики, зайчики.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>
                <a:solidFill>
                  <a:srgbClr val="FF0000"/>
                </a:solidFill>
              </a:rPr>
              <a:t>(Хлопки в ладоши) </a:t>
            </a:r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Ну-ка вместе, </a:t>
            </a:r>
            <a:br>
              <a:rPr lang="ru-RU" sz="2400" b="1"/>
            </a:br>
            <a:r>
              <a:rPr lang="ru-RU" sz="2400" b="1"/>
              <a:t>Ну-ка дружно: </a:t>
            </a:r>
            <a:br>
              <a:rPr lang="ru-RU" sz="2400" b="1"/>
            </a:br>
            <a:r>
              <a:rPr lang="ru-RU" sz="2400" b="1"/>
              <a:t>«Девочки! Мальчики!»</a:t>
            </a:r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64277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Физкультминутка</a:t>
            </a:r>
          </a:p>
        </p:txBody>
      </p:sp>
      <p:pic>
        <p:nvPicPr>
          <p:cNvPr id="12292" name="Picture 2" descr="http://img-fotki.yandex.ru/get/4703/svetlera.3f/0_5072d_673e93cd_L"/>
          <p:cNvPicPr>
            <a:picLocks noChangeAspect="1" noChangeArrowheads="1"/>
          </p:cNvPicPr>
          <p:nvPr/>
        </p:nvPicPr>
        <p:blipFill>
          <a:blip r:embed="rId2" cstate="print"/>
          <a:srcRect l="12726" r="10915"/>
          <a:stretch>
            <a:fillRect/>
          </a:stretch>
        </p:blipFill>
        <p:spPr bwMode="auto">
          <a:xfrm>
            <a:off x="5435600" y="1700213"/>
            <a:ext cx="3457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08081" y="-11329"/>
            <a:ext cx="7477125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Прочитайте текст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2.infourok.ru/uploads/ex/0804/00034fdb-b5eeaf63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7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063" y="5733256"/>
            <a:ext cx="4961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Что вы прочитали? 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7088" y="5730730"/>
            <a:ext cx="2850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загадка.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6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786</Words>
  <Application>Microsoft Office PowerPoint</Application>
  <PresentationFormat>Экран (4:3)</PresentationFormat>
  <Paragraphs>230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Прочитайте текст</vt:lpstr>
      <vt:lpstr>Отгадайте эту загадку</vt:lpstr>
      <vt:lpstr>Загадки, как и сказки, бывают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Работа с учебником стр. 45-46</vt:lpstr>
      <vt:lpstr>Слайд 22</vt:lpstr>
      <vt:lpstr>Слайд 23</vt:lpstr>
      <vt:lpstr>Слайд 24</vt:lpstr>
      <vt:lpstr>Слайд 25</vt:lpstr>
      <vt:lpstr>Прочитай и сравни:</vt:lpstr>
      <vt:lpstr>Прочитай и сравни:</vt:lpstr>
      <vt:lpstr>Слайд 28</vt:lpstr>
      <vt:lpstr>Слайд 29</vt:lpstr>
      <vt:lpstr>Слайд 30</vt:lpstr>
      <vt:lpstr>  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Фокина Лидия Петровна</dc:creator>
  <cp:keywords>Инфографика</cp:keywords>
  <cp:lastModifiedBy>user</cp:lastModifiedBy>
  <cp:revision>39</cp:revision>
  <dcterms:created xsi:type="dcterms:W3CDTF">2018-03-09T15:08:22Z</dcterms:created>
  <dcterms:modified xsi:type="dcterms:W3CDTF">2023-03-20T12:33:59Z</dcterms:modified>
</cp:coreProperties>
</file>