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FE58C78-9156-4095-91FD-810FFDB8AC8E}" type="datetimeFigureOut">
              <a:rPr lang="ru-RU" smtClean="0"/>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193767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E58C78-9156-4095-91FD-810FFDB8AC8E}" type="datetimeFigureOut">
              <a:rPr lang="ru-RU" smtClean="0"/>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942170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E58C78-9156-4095-91FD-810FFDB8AC8E}" type="datetimeFigureOut">
              <a:rPr lang="ru-RU" smtClean="0"/>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179906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E58C78-9156-4095-91FD-810FFDB8AC8E}" type="datetimeFigureOut">
              <a:rPr lang="ru-RU" smtClean="0"/>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338814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FE58C78-9156-4095-91FD-810FFDB8AC8E}" type="datetimeFigureOut">
              <a:rPr lang="ru-RU" smtClean="0"/>
              <a:t>12.10.2022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295812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FE58C78-9156-4095-91FD-810FFDB8AC8E}" type="datetimeFigureOut">
              <a:rPr lang="ru-RU" smtClean="0"/>
              <a:t>12.10.2022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281864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FE58C78-9156-4095-91FD-810FFDB8AC8E}" type="datetimeFigureOut">
              <a:rPr lang="ru-RU" smtClean="0"/>
              <a:t>12.10.2022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13450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FE58C78-9156-4095-91FD-810FFDB8AC8E}" type="datetimeFigureOut">
              <a:rPr lang="ru-RU" smtClean="0"/>
              <a:t>12.10.2022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324844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E58C78-9156-4095-91FD-810FFDB8AC8E}" type="datetimeFigureOut">
              <a:rPr lang="ru-RU" smtClean="0"/>
              <a:t>12.10.2022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266041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FE58C78-9156-4095-91FD-810FFDB8AC8E}" type="datetimeFigureOut">
              <a:rPr lang="ru-RU" smtClean="0"/>
              <a:t>12.10.2022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367308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FE58C78-9156-4095-91FD-810FFDB8AC8E}" type="datetimeFigureOut">
              <a:rPr lang="ru-RU" smtClean="0"/>
              <a:t>12.10.2022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16A3F7-9F8C-4AE3-9833-57C41B0F22AE}" type="slidenum">
              <a:rPr lang="ru-RU" smtClean="0"/>
              <a:t>‹#›</a:t>
            </a:fld>
            <a:endParaRPr lang="ru-RU"/>
          </a:p>
        </p:txBody>
      </p:sp>
    </p:spTree>
    <p:extLst>
      <p:ext uri="{BB962C8B-B14F-4D97-AF65-F5344CB8AC3E}">
        <p14:creationId xmlns:p14="http://schemas.microsoft.com/office/powerpoint/2010/main" val="238348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58C78-9156-4095-91FD-810FFDB8AC8E}" type="datetimeFigureOut">
              <a:rPr lang="ru-RU" smtClean="0"/>
              <a:t>12.10.2022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6A3F7-9F8C-4AE3-9833-57C41B0F22AE}" type="slidenum">
              <a:rPr lang="ru-RU" smtClean="0"/>
              <a:t>‹#›</a:t>
            </a:fld>
            <a:endParaRPr lang="ru-RU"/>
          </a:p>
        </p:txBody>
      </p:sp>
    </p:spTree>
    <p:extLst>
      <p:ext uri="{BB962C8B-B14F-4D97-AF65-F5344CB8AC3E}">
        <p14:creationId xmlns:p14="http://schemas.microsoft.com/office/powerpoint/2010/main" val="234815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320800" y="1524000"/>
            <a:ext cx="9504218" cy="2862322"/>
          </a:xfrm>
          <a:prstGeom prst="rect">
            <a:avLst/>
          </a:prstGeom>
          <a:noFill/>
        </p:spPr>
        <p:txBody>
          <a:bodyPr wrap="square" rtlCol="0">
            <a:spAutoFit/>
          </a:bodyPr>
          <a:lstStyle/>
          <a:p>
            <a:pPr algn="ctr"/>
            <a:r>
              <a:rPr lang="ru-RU" sz="3600" b="1" dirty="0" smtClean="0">
                <a:latin typeface="Times New Roman" panose="02020603050405020304" pitchFamily="18" charset="0"/>
                <a:cs typeface="Times New Roman" panose="02020603050405020304" pitchFamily="18" charset="0"/>
              </a:rPr>
              <a:t>   </a:t>
            </a:r>
            <a:r>
              <a:rPr lang="ru-RU" sz="3600" b="1" dirty="0" smtClean="0">
                <a:solidFill>
                  <a:srgbClr val="7030A0"/>
                </a:solidFill>
                <a:latin typeface="Times New Roman" panose="02020603050405020304" pitchFamily="18" charset="0"/>
                <a:cs typeface="Times New Roman" panose="02020603050405020304" pitchFamily="18" charset="0"/>
              </a:rPr>
              <a:t>Рекомендованные</a:t>
            </a:r>
            <a:r>
              <a:rPr lang="ru-RU" sz="3600" b="1" dirty="0">
                <a:solidFill>
                  <a:srgbClr val="7030A0"/>
                </a:solidFill>
                <a:latin typeface="Times New Roman" panose="02020603050405020304" pitchFamily="18" charset="0"/>
                <a:cs typeface="Times New Roman" panose="02020603050405020304" pitchFamily="18" charset="0"/>
              </a:rPr>
              <a:t>  </a:t>
            </a:r>
            <a:r>
              <a:rPr lang="ru-RU" sz="3600" b="1" dirty="0" smtClean="0">
                <a:solidFill>
                  <a:srgbClr val="7030A0"/>
                </a:solidFill>
                <a:latin typeface="Times New Roman" panose="02020603050405020304" pitchFamily="18" charset="0"/>
                <a:cs typeface="Times New Roman" panose="02020603050405020304" pitchFamily="18" charset="0"/>
              </a:rPr>
              <a:t>игры </a:t>
            </a:r>
          </a:p>
          <a:p>
            <a:pPr algn="ctr"/>
            <a:r>
              <a:rPr lang="ru-RU" sz="3600" b="1" dirty="0" smtClean="0">
                <a:solidFill>
                  <a:srgbClr val="7030A0"/>
                </a:solidFill>
                <a:latin typeface="Times New Roman" panose="02020603050405020304" pitchFamily="18" charset="0"/>
                <a:cs typeface="Times New Roman" panose="02020603050405020304" pitchFamily="18" charset="0"/>
              </a:rPr>
              <a:t>     для </a:t>
            </a:r>
            <a:r>
              <a:rPr lang="ru-RU" sz="3600" b="1" dirty="0">
                <a:solidFill>
                  <a:srgbClr val="7030A0"/>
                </a:solidFill>
                <a:latin typeface="Times New Roman" panose="02020603050405020304" pitchFamily="18" charset="0"/>
                <a:cs typeface="Times New Roman" panose="02020603050405020304" pitchFamily="18" charset="0"/>
              </a:rPr>
              <a:t>развития произвольности</a:t>
            </a:r>
            <a:r>
              <a:rPr lang="ru-RU" sz="3600" b="1" dirty="0" smtClean="0">
                <a:solidFill>
                  <a:srgbClr val="7030A0"/>
                </a:solidFill>
                <a:latin typeface="Times New Roman" panose="02020603050405020304" pitchFamily="18" charset="0"/>
                <a:cs typeface="Times New Roman" panose="02020603050405020304" pitchFamily="18" charset="0"/>
              </a:rPr>
              <a:t>,</a:t>
            </a:r>
          </a:p>
          <a:p>
            <a:pPr algn="ctr"/>
            <a:r>
              <a:rPr lang="ru-RU" sz="3600" b="1" dirty="0" smtClean="0">
                <a:solidFill>
                  <a:srgbClr val="7030A0"/>
                </a:solidFill>
                <a:latin typeface="Times New Roman" panose="02020603050405020304" pitchFamily="18" charset="0"/>
                <a:cs typeface="Times New Roman" panose="02020603050405020304" pitchFamily="18" charset="0"/>
              </a:rPr>
              <a:t> внимания, </a:t>
            </a:r>
            <a:r>
              <a:rPr lang="ru-RU" sz="3600" b="1" dirty="0" err="1">
                <a:solidFill>
                  <a:srgbClr val="7030A0"/>
                </a:solidFill>
                <a:latin typeface="Times New Roman" panose="02020603050405020304" pitchFamily="18" charset="0"/>
                <a:cs typeface="Times New Roman" panose="02020603050405020304" pitchFamily="18" charset="0"/>
              </a:rPr>
              <a:t>саморегуляции</a:t>
            </a:r>
            <a:r>
              <a:rPr lang="ru-RU" sz="3600" b="1" dirty="0">
                <a:solidFill>
                  <a:srgbClr val="7030A0"/>
                </a:solidFill>
                <a:latin typeface="Times New Roman" panose="02020603050405020304" pitchFamily="18" charset="0"/>
                <a:cs typeface="Times New Roman" panose="02020603050405020304" pitchFamily="18" charset="0"/>
              </a:rPr>
              <a:t>, навыков самоконтроля, снятия психоэмоционального напряжения.</a:t>
            </a:r>
            <a:endParaRPr lang="ru-RU" sz="3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65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02836" cy="6858000"/>
          </a:xfrm>
          <a:prstGeom prst="rect">
            <a:avLst/>
          </a:prstGeom>
        </p:spPr>
      </p:pic>
      <p:sp>
        <p:nvSpPr>
          <p:cNvPr id="4" name="TextBox 3"/>
          <p:cNvSpPr txBox="1"/>
          <p:nvPr/>
        </p:nvSpPr>
        <p:spPr>
          <a:xfrm>
            <a:off x="1727200" y="960582"/>
            <a:ext cx="9070109" cy="5016758"/>
          </a:xfrm>
          <a:prstGeom prst="rect">
            <a:avLst/>
          </a:prstGeom>
          <a:noFill/>
        </p:spPr>
        <p:txBody>
          <a:bodyPr wrap="square" rtlCol="0">
            <a:spAutoFit/>
          </a:bodyPr>
          <a:lstStyle/>
          <a:p>
            <a:r>
              <a:rPr lang="ru-RU" sz="2000" b="1" dirty="0">
                <a:latin typeface="Times New Roman" panose="02020603050405020304" pitchFamily="18" charset="0"/>
                <a:cs typeface="Times New Roman" panose="02020603050405020304" pitchFamily="18" charset="0"/>
              </a:rPr>
              <a:t>Игра «Изобрази явление»</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Ход игры: Взрослый и ребенок перечисляют приметы весны: дует ветер, качаются деревья, распускаются листья, идет дождь, образуются лужи, светит солнце.</a:t>
            </a:r>
          </a:p>
          <a:p>
            <a:r>
              <a:rPr lang="ru-RU" sz="2000" dirty="0">
                <a:latin typeface="Times New Roman" panose="02020603050405020304" pitchFamily="18" charset="0"/>
                <a:cs typeface="Times New Roman" panose="02020603050405020304" pitchFamily="18" charset="0"/>
              </a:rPr>
              <a:t>Взрослый показывает движения, которые соответствуют этим явлениям:</a:t>
            </a:r>
          </a:p>
          <a:p>
            <a:r>
              <a:rPr lang="ru-RU" sz="2000" dirty="0">
                <a:latin typeface="Times New Roman" panose="02020603050405020304" pitchFamily="18" charset="0"/>
                <a:cs typeface="Times New Roman" panose="02020603050405020304" pitchFamily="18" charset="0"/>
              </a:rPr>
              <a:t>«Дует ветер» - дует, вытянув губы.</a:t>
            </a:r>
          </a:p>
          <a:p>
            <a:r>
              <a:rPr lang="ru-RU" sz="2000" dirty="0">
                <a:latin typeface="Times New Roman" panose="02020603050405020304" pitchFamily="18" charset="0"/>
                <a:cs typeface="Times New Roman" panose="02020603050405020304" pitchFamily="18" charset="0"/>
              </a:rPr>
              <a:t>«Качаются деревья» - покачивает вытянутыми вверх руками.</a:t>
            </a:r>
          </a:p>
          <a:p>
            <a:r>
              <a:rPr lang="ru-RU" sz="2000" dirty="0">
                <a:latin typeface="Times New Roman" panose="02020603050405020304" pitchFamily="18" charset="0"/>
                <a:cs typeface="Times New Roman" panose="02020603050405020304" pitchFamily="18" charset="0"/>
              </a:rPr>
              <a:t>«Распускаются листья» - выполняет отрывистыми </a:t>
            </a:r>
            <a:r>
              <a:rPr lang="ru-RU" sz="2000" dirty="0" err="1">
                <a:latin typeface="Times New Roman" panose="02020603050405020304" pitchFamily="18" charset="0"/>
                <a:cs typeface="Times New Roman" panose="02020603050405020304" pitchFamily="18" charset="0"/>
              </a:rPr>
              <a:t>разжатиями</a:t>
            </a:r>
            <a:r>
              <a:rPr lang="ru-RU" sz="2000" dirty="0">
                <a:latin typeface="Times New Roman" panose="02020603050405020304" pitchFamily="18" charset="0"/>
                <a:cs typeface="Times New Roman" panose="02020603050405020304" pitchFamily="18" charset="0"/>
              </a:rPr>
              <a:t> и сжатиями кулаков.</a:t>
            </a:r>
          </a:p>
          <a:p>
            <a:r>
              <a:rPr lang="ru-RU" sz="2000" dirty="0">
                <a:latin typeface="Times New Roman" panose="02020603050405020304" pitchFamily="18" charset="0"/>
                <a:cs typeface="Times New Roman" panose="02020603050405020304" pitchFamily="18" charset="0"/>
              </a:rPr>
              <a:t>«Идет дождь» - выполняет мелкие движения руками сверху вниз.</a:t>
            </a:r>
          </a:p>
          <a:p>
            <a:r>
              <a:rPr lang="ru-RU" sz="2000" dirty="0">
                <a:latin typeface="Times New Roman" panose="02020603050405020304" pitchFamily="18" charset="0"/>
                <a:cs typeface="Times New Roman" panose="02020603050405020304" pitchFamily="18" charset="0"/>
              </a:rPr>
              <a:t>«Появляются лужи» - смыкает руки в кольцо перед собой.</a:t>
            </a:r>
          </a:p>
          <a:p>
            <a:r>
              <a:rPr lang="ru-RU" sz="2000" dirty="0">
                <a:latin typeface="Times New Roman" panose="02020603050405020304" pitchFamily="18" charset="0"/>
                <a:cs typeface="Times New Roman" panose="02020603050405020304" pitchFamily="18" charset="0"/>
              </a:rPr>
              <a:t>«Светит солнце» - руки вверх немного в стороны ладошки растопырены.</a:t>
            </a:r>
          </a:p>
          <a:p>
            <a:r>
              <a:rPr lang="ru-RU" sz="2000" dirty="0">
                <a:latin typeface="Times New Roman" panose="02020603050405020304" pitchFamily="18" charset="0"/>
                <a:cs typeface="Times New Roman" panose="02020603050405020304" pitchFamily="18" charset="0"/>
              </a:rPr>
              <a:t>Когда ребенок запомнит показанные движения, объясняются правила игры: пока звучит музыка, ребенок бегает, танцует, как только музыка прекращается, ребенок останавливается и слушает, какое явление назовет взрослый. Ребенок должен выполнить движения, которые соответствуют данному явлению.</a:t>
            </a:r>
          </a:p>
        </p:txBody>
      </p:sp>
    </p:spTree>
    <p:extLst>
      <p:ext uri="{BB962C8B-B14F-4D97-AF65-F5344CB8AC3E}">
        <p14:creationId xmlns:p14="http://schemas.microsoft.com/office/powerpoint/2010/main" val="161455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02836" cy="6858000"/>
          </a:xfrm>
          <a:prstGeom prst="rect">
            <a:avLst/>
          </a:prstGeom>
        </p:spPr>
      </p:pic>
      <p:sp>
        <p:nvSpPr>
          <p:cNvPr id="4" name="TextBox 3"/>
          <p:cNvSpPr txBox="1"/>
          <p:nvPr/>
        </p:nvSpPr>
        <p:spPr>
          <a:xfrm>
            <a:off x="1727200" y="960582"/>
            <a:ext cx="9070109" cy="5324535"/>
          </a:xfrm>
          <a:prstGeom prst="rect">
            <a:avLst/>
          </a:prstGeom>
          <a:noFill/>
        </p:spPr>
        <p:txBody>
          <a:bodyPr wrap="square" rtlCol="0">
            <a:spAutoFit/>
          </a:bodyPr>
          <a:lstStyle/>
          <a:p>
            <a:r>
              <a:rPr lang="ru-RU" sz="2000" b="1" dirty="0">
                <a:latin typeface="Times New Roman" panose="02020603050405020304" pitchFamily="18" charset="0"/>
                <a:cs typeface="Times New Roman" panose="02020603050405020304" pitchFamily="18" charset="0"/>
              </a:rPr>
              <a:t>Игра «Самолеты»</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Ход игры: Ребенок сидит на корточках – «самолеты на аэродроме».</a:t>
            </a:r>
          </a:p>
          <a:p>
            <a:r>
              <a:rPr lang="ru-RU" sz="2000" dirty="0">
                <a:latin typeface="Times New Roman" panose="02020603050405020304" pitchFamily="18" charset="0"/>
                <a:cs typeface="Times New Roman" panose="02020603050405020304" pitchFamily="18" charset="0"/>
              </a:rPr>
              <a:t>Взрослый говорит:</a:t>
            </a:r>
          </a:p>
          <a:p>
            <a:r>
              <a:rPr lang="ru-RU" sz="2000" dirty="0">
                <a:latin typeface="Times New Roman" panose="02020603050405020304" pitchFamily="18" charset="0"/>
                <a:cs typeface="Times New Roman" panose="02020603050405020304" pitchFamily="18" charset="0"/>
              </a:rPr>
              <a:t>- Самолеты загудели, загудели, загудели, поднялись и полетели.</a:t>
            </a:r>
          </a:p>
          <a:p>
            <a:r>
              <a:rPr lang="ru-RU" sz="2000" dirty="0">
                <a:latin typeface="Times New Roman" panose="02020603050405020304" pitchFamily="18" charset="0"/>
                <a:cs typeface="Times New Roman" panose="02020603050405020304" pitchFamily="18" charset="0"/>
              </a:rPr>
              <a:t>Ребенок гудит вначале тихо, потом все громче, поднимается и начинает бегать по комнате, разведя руки в стороны.</a:t>
            </a:r>
          </a:p>
          <a:p>
            <a:r>
              <a:rPr lang="ru-RU" sz="2000" dirty="0">
                <a:latin typeface="Times New Roman" panose="02020603050405020304" pitchFamily="18" charset="0"/>
                <a:cs typeface="Times New Roman" panose="02020603050405020304" pitchFamily="18" charset="0"/>
              </a:rPr>
              <a:t>- Полетели, полетели и сели.</a:t>
            </a:r>
          </a:p>
          <a:p>
            <a:r>
              <a:rPr lang="ru-RU" sz="2000" dirty="0">
                <a:latin typeface="Times New Roman" panose="02020603050405020304" pitchFamily="18" charset="0"/>
                <a:cs typeface="Times New Roman" panose="02020603050405020304" pitchFamily="18" charset="0"/>
              </a:rPr>
              <a:t>Ребенок садится на корточки, ждет команды взрослого. Так делается несколько раз.</a:t>
            </a:r>
          </a:p>
          <a:p>
            <a:r>
              <a:rPr lang="ru-RU" sz="2000" b="1" dirty="0">
                <a:latin typeface="Times New Roman" panose="02020603050405020304" pitchFamily="18" charset="0"/>
                <a:cs typeface="Times New Roman" panose="02020603050405020304" pitchFamily="18" charset="0"/>
              </a:rPr>
              <a:t>Игра «Прогулка в лес»</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Ход игры: Ребенка приглашают прогуляться в воображаемый лес. Он повторяет движения взрослого: идут тихо, на цыпочках, чтобы не разбудить медведя, перешагивают через валежник, боком движутся по узкой дорожке, вокруг которой растет крапива, осторожно ступают по шаткому мостику, перекинутому через ручеек, прыгают по кочкам в болоте, наклоняются, собирая грибы и цветы, тянутся вверх за орехами и </a:t>
            </a:r>
            <a:r>
              <a:rPr lang="ru-RU" sz="2000" dirty="0" err="1">
                <a:latin typeface="Times New Roman" panose="02020603050405020304" pitchFamily="18" charset="0"/>
                <a:cs typeface="Times New Roman" panose="02020603050405020304" pitchFamily="18" charset="0"/>
              </a:rPr>
              <a:t>пр.Можно</a:t>
            </a:r>
            <a:r>
              <a:rPr lang="ru-RU" sz="2000" dirty="0">
                <a:latin typeface="Times New Roman" panose="02020603050405020304" pitchFamily="18" charset="0"/>
                <a:cs typeface="Times New Roman" panose="02020603050405020304" pitchFamily="18" charset="0"/>
              </a:rPr>
              <a:t> спросить ребенка, какие они знают грибы, цветы, деревья и т.д.</a:t>
            </a:r>
          </a:p>
        </p:txBody>
      </p:sp>
    </p:spTree>
    <p:extLst>
      <p:ext uri="{BB962C8B-B14F-4D97-AF65-F5344CB8AC3E}">
        <p14:creationId xmlns:p14="http://schemas.microsoft.com/office/powerpoint/2010/main" val="320649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302836" cy="6858000"/>
          </a:xfrm>
          <a:prstGeom prst="rect">
            <a:avLst/>
          </a:prstGeom>
        </p:spPr>
      </p:pic>
      <p:sp>
        <p:nvSpPr>
          <p:cNvPr id="4" name="TextBox 3"/>
          <p:cNvSpPr txBox="1"/>
          <p:nvPr/>
        </p:nvSpPr>
        <p:spPr>
          <a:xfrm>
            <a:off x="1727200" y="960582"/>
            <a:ext cx="9070109" cy="5324535"/>
          </a:xfrm>
          <a:prstGeom prst="rect">
            <a:avLst/>
          </a:prstGeom>
          <a:noFill/>
        </p:spPr>
        <p:txBody>
          <a:bodyPr wrap="square" rtlCol="0">
            <a:spAutoFit/>
          </a:bodyPr>
          <a:lstStyle/>
          <a:p>
            <a:r>
              <a:rPr lang="ru-RU" sz="2000" dirty="0" smtClean="0">
                <a:latin typeface="Times New Roman" panose="02020603050405020304" pitchFamily="18" charset="0"/>
                <a:cs typeface="Times New Roman" panose="02020603050405020304" pitchFamily="18" charset="0"/>
              </a:rPr>
              <a:t>.</a:t>
            </a:r>
            <a:r>
              <a:rPr lang="ru-RU" b="1" dirty="0"/>
              <a:t> </a:t>
            </a:r>
            <a:r>
              <a:rPr lang="ru-RU" sz="2000" b="1" dirty="0">
                <a:latin typeface="Times New Roman" panose="02020603050405020304" pitchFamily="18" charset="0"/>
                <a:cs typeface="Times New Roman" panose="02020603050405020304" pitchFamily="18" charset="0"/>
              </a:rPr>
              <a:t>Игра: «Карлики и великаны»</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Ход игры: По команде «Карлики!» ребенок приседает, по команде «Великаны!» встает. Команды даются в быстром темпе, в произвольном порядке.</a:t>
            </a:r>
          </a:p>
          <a:p>
            <a:r>
              <a:rPr lang="ru-RU" sz="2000" b="1" dirty="0">
                <a:latin typeface="Times New Roman" panose="02020603050405020304" pitchFamily="18" charset="0"/>
                <a:cs typeface="Times New Roman" panose="02020603050405020304" pitchFamily="18" charset="0"/>
              </a:rPr>
              <a:t>Игра: «Пчелки»</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Ход игры: Ребенок превращается в пчелку, которая «летает» и громко жужжит. По сигналу взрослого: «ночь» - пчелка садится и замирает. По сигналу взрослого: «день» - «пчелка» снова летает и громко «жужжит».</a:t>
            </a:r>
          </a:p>
          <a:p>
            <a:r>
              <a:rPr lang="ru-RU" sz="2000" b="1" dirty="0">
                <a:latin typeface="Times New Roman" panose="02020603050405020304" pitchFamily="18" charset="0"/>
                <a:cs typeface="Times New Roman" panose="02020603050405020304" pitchFamily="18" charset="0"/>
              </a:rPr>
              <a:t>Игра «Море волнуется»</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Ход игры: Ребенок бегает по комнате, изображая руками движения волн. Взрослый говорит:</a:t>
            </a:r>
          </a:p>
          <a:p>
            <a:r>
              <a:rPr lang="ru-RU" sz="2000" dirty="0">
                <a:latin typeface="Times New Roman" panose="02020603050405020304" pitchFamily="18" charset="0"/>
                <a:cs typeface="Times New Roman" panose="02020603050405020304" pitchFamily="18" charset="0"/>
              </a:rPr>
              <a:t>- Море волнуется раз, море волнуется два, море волну­ется три, морская фигура - замри!</a:t>
            </a:r>
          </a:p>
          <a:p>
            <a:r>
              <a:rPr lang="ru-RU" sz="2000" dirty="0">
                <a:latin typeface="Times New Roman" panose="02020603050405020304" pitchFamily="18" charset="0"/>
                <a:cs typeface="Times New Roman" panose="02020603050405020304" pitchFamily="18" charset="0"/>
              </a:rPr>
              <a:t>Ребенок должен остановиться и удерживать позу, в которой он находился до того, как прозвучала команда «Замри».</a:t>
            </a:r>
          </a:p>
          <a:p>
            <a:r>
              <a:rPr lang="ru-RU" sz="2000" dirty="0">
                <a:latin typeface="Times New Roman" panose="02020603050405020304" pitchFamily="18" charset="0"/>
                <a:cs typeface="Times New Roman" panose="02020603050405020304" pitchFamily="18" charset="0"/>
              </a:rPr>
              <a:t>Взрослый ходит по комнате, рассматривает «морскую фигу­ру», хвалит ребенка за необычность или красоту фигуры, за неподвижность и т.д.</a:t>
            </a:r>
          </a:p>
          <a:p>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961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4" name="TextBox 3"/>
          <p:cNvSpPr txBox="1"/>
          <p:nvPr/>
        </p:nvSpPr>
        <p:spPr>
          <a:xfrm>
            <a:off x="1727200" y="960582"/>
            <a:ext cx="9070109" cy="4401205"/>
          </a:xfrm>
          <a:prstGeom prst="rect">
            <a:avLst/>
          </a:prstGeom>
          <a:noFill/>
        </p:spPr>
        <p:txBody>
          <a:bodyPr wrap="square" rtlCol="0">
            <a:spAutoFit/>
          </a:bodyPr>
          <a:lstStyle/>
          <a:p>
            <a:r>
              <a:rPr lang="ru-RU" sz="2000" b="1" dirty="0">
                <a:latin typeface="Times New Roman" panose="02020603050405020304" pitchFamily="18" charset="0"/>
                <a:cs typeface="Times New Roman" panose="02020603050405020304" pitchFamily="18" charset="0"/>
              </a:rPr>
              <a:t>Игра «СЧИТАЛОЧКА-БОРМОТАЛОЧКА»</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Ход игры: попросите ребенка выучить фразу: «Идет бычок качается». Он должен несколько раз подряд произнести эту фразу. В пер­вый раз он произносит вслух все три слова, во второй раз он произносит вслух только слова «Идет бычок», а слово «качает­ся» произносит «про себя», хлопая при этом один раз в ладоши. В третий раз он произносит вслух только слово «Идет», а слова «бычок качается» произносит про себя, сопровождая каждое слово хлопком в ладоши. В четвертый раз ребенок произносит все три слова «про себя», заменяя их тремя хлопками.</a:t>
            </a:r>
          </a:p>
          <a:p>
            <a:r>
              <a:rPr lang="ru-RU" sz="2000" dirty="0">
                <a:latin typeface="Times New Roman" panose="02020603050405020304" pitchFamily="18" charset="0"/>
                <a:cs typeface="Times New Roman" panose="02020603050405020304" pitchFamily="18" charset="0"/>
              </a:rPr>
              <a:t>Итак, это выглядит следующим образом:</a:t>
            </a:r>
          </a:p>
          <a:p>
            <a:r>
              <a:rPr lang="ru-RU" sz="2000" dirty="0">
                <a:latin typeface="Times New Roman" panose="02020603050405020304" pitchFamily="18" charset="0"/>
                <a:cs typeface="Times New Roman" panose="02020603050405020304" pitchFamily="18" charset="0"/>
              </a:rPr>
              <a:t>1.     Идет -бычок - качается.</a:t>
            </a:r>
          </a:p>
          <a:p>
            <a:r>
              <a:rPr lang="ru-RU" sz="2000" dirty="0">
                <a:latin typeface="Times New Roman" panose="02020603050405020304" pitchFamily="18" charset="0"/>
                <a:cs typeface="Times New Roman" panose="02020603050405020304" pitchFamily="18" charset="0"/>
              </a:rPr>
              <a:t>2.     Идет -бычок - (хлопок).</a:t>
            </a:r>
          </a:p>
          <a:p>
            <a:r>
              <a:rPr lang="ru-RU" sz="2000" dirty="0">
                <a:latin typeface="Times New Roman" panose="02020603050405020304" pitchFamily="18" charset="0"/>
                <a:cs typeface="Times New Roman" panose="02020603050405020304" pitchFamily="18" charset="0"/>
              </a:rPr>
              <a:t>3.     Идет -(хлопок) - (хлопок).</a:t>
            </a:r>
          </a:p>
          <a:p>
            <a:r>
              <a:rPr lang="ru-RU" sz="2000" dirty="0">
                <a:latin typeface="Times New Roman" panose="02020603050405020304" pitchFamily="18" charset="0"/>
                <a:cs typeface="Times New Roman" panose="02020603050405020304" pitchFamily="18" charset="0"/>
              </a:rPr>
              <a:t>4.     (Хлопок) - (хлопок) -(хлопок).</a:t>
            </a:r>
          </a:p>
          <a:p>
            <a:r>
              <a:rPr lang="ru-RU" sz="2000" dirty="0" smtClean="0">
                <a:latin typeface="Times New Roman" panose="02020603050405020304" pitchFamily="18" charset="0"/>
                <a:cs typeface="Times New Roman" panose="02020603050405020304" pitchFamily="18" charset="0"/>
              </a:rPr>
              <a:t>6</a:t>
            </a:r>
            <a:r>
              <a:rPr lang="ru-RU" sz="2000" dirty="0">
                <a:latin typeface="Times New Roman" panose="02020603050405020304" pitchFamily="18" charset="0"/>
                <a:cs typeface="Times New Roman" panose="02020603050405020304" pitchFamily="18" charset="0"/>
              </a:rPr>
              <a:t>.     (Хлопок) - (хлопок) - (хлопок) - (хлопок) -(хлопок).</a:t>
            </a:r>
          </a:p>
        </p:txBody>
      </p:sp>
    </p:spTree>
    <p:extLst>
      <p:ext uri="{BB962C8B-B14F-4D97-AF65-F5344CB8AC3E}">
        <p14:creationId xmlns:p14="http://schemas.microsoft.com/office/powerpoint/2010/main" val="207395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4" name="TextBox 3"/>
          <p:cNvSpPr txBox="1"/>
          <p:nvPr/>
        </p:nvSpPr>
        <p:spPr>
          <a:xfrm>
            <a:off x="1727200" y="960582"/>
            <a:ext cx="9070109" cy="4093428"/>
          </a:xfrm>
          <a:prstGeom prst="rect">
            <a:avLst/>
          </a:prstGeom>
          <a:noFill/>
        </p:spPr>
        <p:txBody>
          <a:bodyPr wrap="square" rtlCol="0">
            <a:spAutoFit/>
          </a:bodyPr>
          <a:lstStyle/>
          <a:p>
            <a:r>
              <a:rPr lang="ru-RU" sz="2000" dirty="0"/>
              <a:t>Если ребенок не понял задание, покажите ему сами, как это нужно делать.</a:t>
            </a:r>
          </a:p>
          <a:p>
            <a:r>
              <a:rPr lang="ru-RU" sz="2000" dirty="0"/>
              <a:t>Можно использовать другие варианты считалочки-</a:t>
            </a:r>
            <a:r>
              <a:rPr lang="ru-RU" sz="2000" dirty="0" err="1"/>
              <a:t>бормоталочки</a:t>
            </a:r>
            <a:r>
              <a:rPr lang="ru-RU" sz="2000" dirty="0"/>
              <a:t>.</a:t>
            </a:r>
          </a:p>
          <a:p>
            <a:r>
              <a:rPr lang="ru-RU" sz="2000" dirty="0"/>
              <a:t>1.     Ехал - грека - через - реку.</a:t>
            </a:r>
          </a:p>
          <a:p>
            <a:r>
              <a:rPr lang="ru-RU" sz="2000" dirty="0"/>
              <a:t>2.     Ехал -грека –через- (хлопок).</a:t>
            </a:r>
          </a:p>
          <a:p>
            <a:r>
              <a:rPr lang="ru-RU" sz="2000" dirty="0"/>
              <a:t>      3. Ехал- грека- (хлопок)- (хлопок).</a:t>
            </a:r>
          </a:p>
          <a:p>
            <a:r>
              <a:rPr lang="ru-RU" sz="2000" dirty="0"/>
              <a:t>4.     Ехал - (хлопок) -(хлопок) -(хлопок).</a:t>
            </a:r>
          </a:p>
          <a:p>
            <a:r>
              <a:rPr lang="ru-RU" sz="2000" dirty="0"/>
              <a:t>5.     (Хлопок) -(хлопок) - (хлопок)- (хлопок).</a:t>
            </a:r>
          </a:p>
          <a:p>
            <a:r>
              <a:rPr lang="ru-RU" sz="2000" dirty="0"/>
              <a:t>1.     Золотое- решето -черных - домиков - полно.</a:t>
            </a:r>
          </a:p>
          <a:p>
            <a:r>
              <a:rPr lang="ru-RU" sz="2000" dirty="0"/>
              <a:t>2.     Золотое -решето - черных –домиков- (хлопок).</a:t>
            </a:r>
          </a:p>
          <a:p>
            <a:r>
              <a:rPr lang="ru-RU" sz="2000" dirty="0"/>
              <a:t>3.     Золотое -решето – черных- (хлопок)-(хлопок).</a:t>
            </a:r>
          </a:p>
          <a:p>
            <a:r>
              <a:rPr lang="ru-RU" sz="2000" dirty="0"/>
              <a:t>4.     Золотое- решето - (хлопок) -(хлопок) -(хлопок).</a:t>
            </a:r>
          </a:p>
          <a:p>
            <a:r>
              <a:rPr lang="ru-RU" sz="2000" dirty="0"/>
              <a:t>5.     Золотое - (хлопок) - (хлопок)- (хлопок) - (хлопок).</a:t>
            </a:r>
          </a:p>
          <a:p>
            <a:r>
              <a:rPr lang="ru-RU" sz="2000" dirty="0"/>
              <a:t>6.     (Хлопок) - (хлопок) - (хлопок) - (хлопок) -(хлопок).</a:t>
            </a:r>
          </a:p>
        </p:txBody>
      </p:sp>
    </p:spTree>
    <p:extLst>
      <p:ext uri="{BB962C8B-B14F-4D97-AF65-F5344CB8AC3E}">
        <p14:creationId xmlns:p14="http://schemas.microsoft.com/office/powerpoint/2010/main" val="35955924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318</Words>
  <Application>Microsoft Office PowerPoint</Application>
  <PresentationFormat>Широкоэкранный</PresentationFormat>
  <Paragraphs>52</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dc:creator>
  <cp:lastModifiedBy>ю</cp:lastModifiedBy>
  <cp:revision>2</cp:revision>
  <dcterms:created xsi:type="dcterms:W3CDTF">2022-10-12T08:01:06Z</dcterms:created>
  <dcterms:modified xsi:type="dcterms:W3CDTF">2022-10-12T08:07:09Z</dcterms:modified>
</cp:coreProperties>
</file>