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5" r:id="rId1"/>
  </p:sldMasterIdLst>
  <p:notesMasterIdLst>
    <p:notesMasterId r:id="rId22"/>
  </p:notesMasterIdLst>
  <p:sldIdLst>
    <p:sldId id="3358" r:id="rId2"/>
    <p:sldId id="3359" r:id="rId3"/>
    <p:sldId id="2215" r:id="rId4"/>
    <p:sldId id="3371" r:id="rId5"/>
    <p:sldId id="3360" r:id="rId6"/>
    <p:sldId id="3361" r:id="rId7"/>
    <p:sldId id="3362" r:id="rId8"/>
    <p:sldId id="3357" r:id="rId9"/>
    <p:sldId id="3356" r:id="rId10"/>
    <p:sldId id="3319" r:id="rId11"/>
    <p:sldId id="2341" r:id="rId12"/>
    <p:sldId id="3363" r:id="rId13"/>
    <p:sldId id="2230" r:id="rId14"/>
    <p:sldId id="3364" r:id="rId15"/>
    <p:sldId id="3365" r:id="rId16"/>
    <p:sldId id="3366" r:id="rId17"/>
    <p:sldId id="3367" r:id="rId18"/>
    <p:sldId id="3368" r:id="rId19"/>
    <p:sldId id="3369" r:id="rId20"/>
    <p:sldId id="3370" r:id="rId21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480" userDrawn="1">
          <p15:clr>
            <a:srgbClr val="A4A3A4"/>
          </p15:clr>
        </p15:guide>
        <p15:guide id="4" pos="14398" userDrawn="1">
          <p15:clr>
            <a:srgbClr val="A4A3A4"/>
          </p15:clr>
        </p15:guide>
        <p15:guide id="5" orient="horz" pos="8160" userDrawn="1">
          <p15:clr>
            <a:srgbClr val="A4A3A4"/>
          </p15:clr>
        </p15:guide>
        <p15:guide id="6" pos="9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334"/>
    <a:srgbClr val="000000"/>
    <a:srgbClr val="F6CF71"/>
    <a:srgbClr val="FFE83C"/>
    <a:srgbClr val="FFAC0E"/>
    <a:srgbClr val="000820"/>
    <a:srgbClr val="000C28"/>
    <a:srgbClr val="5D77EB"/>
    <a:srgbClr val="1AE8DA"/>
    <a:srgbClr val="CF9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07" autoAdjust="0"/>
    <p:restoredTop sz="96271" autoAdjust="0"/>
  </p:normalViewPr>
  <p:slideViewPr>
    <p:cSldViewPr snapToGrid="0" snapToObjects="1">
      <p:cViewPr varScale="1">
        <p:scale>
          <a:sx n="45" d="100"/>
          <a:sy n="45" d="100"/>
        </p:scale>
        <p:origin x="706" y="38"/>
      </p:cViewPr>
      <p:guideLst>
        <p:guide orient="horz" pos="480"/>
        <p:guide pos="14398"/>
        <p:guide orient="horz" pos="8160"/>
        <p:guide pos="958"/>
      </p:guideLst>
    </p:cSldViewPr>
  </p:slideViewPr>
  <p:outlineViewPr>
    <p:cViewPr>
      <p:scale>
        <a:sx n="35" d="100"/>
        <a:sy n="35" d="100"/>
      </p:scale>
      <p:origin x="0" y="-24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i="0">
                <a:latin typeface="PT Serif" panose="020A0603040505020204" pitchFamily="18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 i="0">
                <a:latin typeface="PT Serif" panose="020A0603040505020204" pitchFamily="18" charset="77"/>
              </a:defRPr>
            </a:lvl1pPr>
          </a:lstStyle>
          <a:p>
            <a:fld id="{EFC10EE1-B198-C942-8235-326C972CBB30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 i="0">
                <a:latin typeface="PT Serif" panose="020A0603040505020204" pitchFamily="18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 i="0">
                <a:latin typeface="PT Serif" panose="020A0603040505020204" pitchFamily="18" charset="77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1" i="0" kern="1200">
        <a:solidFill>
          <a:schemeClr val="tx1"/>
        </a:solidFill>
        <a:latin typeface="PT Serif" panose="020A0603040505020204" pitchFamily="18" charset="77"/>
        <a:ea typeface="+mn-ea"/>
        <a:cs typeface="+mn-cs"/>
      </a:defRPr>
    </a:lvl1pPr>
    <a:lvl2pPr marL="914217" algn="l" defTabSz="914217" rtl="0" eaLnBrk="1" latinLnBrk="0" hangingPunct="1">
      <a:defRPr sz="2400" b="1" i="0" kern="1200">
        <a:solidFill>
          <a:schemeClr val="tx1"/>
        </a:solidFill>
        <a:latin typeface="PT Serif" panose="020A0603040505020204" pitchFamily="18" charset="77"/>
        <a:ea typeface="+mn-ea"/>
        <a:cs typeface="+mn-cs"/>
      </a:defRPr>
    </a:lvl2pPr>
    <a:lvl3pPr marL="1828434" algn="l" defTabSz="914217" rtl="0" eaLnBrk="1" latinLnBrk="0" hangingPunct="1">
      <a:defRPr sz="2400" b="1" i="0" kern="1200">
        <a:solidFill>
          <a:schemeClr val="tx1"/>
        </a:solidFill>
        <a:latin typeface="PT Serif" panose="020A0603040505020204" pitchFamily="18" charset="77"/>
        <a:ea typeface="+mn-ea"/>
        <a:cs typeface="+mn-cs"/>
      </a:defRPr>
    </a:lvl3pPr>
    <a:lvl4pPr marL="2742651" algn="l" defTabSz="914217" rtl="0" eaLnBrk="1" latinLnBrk="0" hangingPunct="1">
      <a:defRPr sz="2400" b="1" i="0" kern="1200">
        <a:solidFill>
          <a:schemeClr val="tx1"/>
        </a:solidFill>
        <a:latin typeface="PT Serif" panose="020A0603040505020204" pitchFamily="18" charset="77"/>
        <a:ea typeface="+mn-ea"/>
        <a:cs typeface="+mn-cs"/>
      </a:defRPr>
    </a:lvl4pPr>
    <a:lvl5pPr marL="3656868" algn="l" defTabSz="914217" rtl="0" eaLnBrk="1" latinLnBrk="0" hangingPunct="1">
      <a:defRPr sz="2400" b="1" i="0" kern="1200">
        <a:solidFill>
          <a:schemeClr val="tx1"/>
        </a:solidFill>
        <a:latin typeface="PT Serif" panose="020A0603040505020204" pitchFamily="18" charset="77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551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11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1222482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12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023783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13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01344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117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="" xmlns:a16="http://schemas.microsoft.com/office/drawing/2014/main" id="{CE00782E-4C24-ED44-8642-3E6127757C63}"/>
              </a:ext>
            </a:extLst>
          </p:cNvPr>
          <p:cNvSpPr>
            <a:spLocks noGrp="1"/>
          </p:cNvSpPr>
          <p:nvPr userDrawn="1">
            <p:ph type="pic" sz="quarter" idx="17"/>
          </p:nvPr>
        </p:nvSpPr>
        <p:spPr>
          <a:xfrm>
            <a:off x="2755113" y="4575283"/>
            <a:ext cx="2784690" cy="27846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="" xmlns:a16="http://schemas.microsoft.com/office/drawing/2014/main" id="{7574E609-94B7-3248-B664-2520CD94AEE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1147" y="4575283"/>
            <a:ext cx="2784690" cy="27846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="" xmlns:a16="http://schemas.microsoft.com/office/drawing/2014/main" id="{28CAB6C0-80B5-0145-BB48-171DC389787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487180" y="4575283"/>
            <a:ext cx="2784690" cy="27846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="" xmlns:a16="http://schemas.microsoft.com/office/drawing/2014/main" id="{13CDD826-7A09-0E46-924D-3E22C1ADC0D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837846" y="4575283"/>
            <a:ext cx="2784690" cy="27846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749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аздел">
    <p:bg>
      <p:bgPr>
        <a:blipFill>
          <a:blip r:embed="rId2"/>
          <a:stretch/>
        </a:blipFill>
        <a:effectLst/>
      </p:bgPr>
    </p:bg>
    <p:spTree>
      <p:nvGrpSpPr>
        <p:cNvPr id="1" name="Group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1096994" y="2244726"/>
            <a:ext cx="12664849" cy="4775200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11997" b="1">
                <a:solidFill>
                  <a:schemeClr val="tx1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1076681" y="7204076"/>
            <a:ext cx="12660456" cy="3311524"/>
          </a:xfrm>
          <a:prstGeom prst="rect">
            <a:avLst/>
          </a:prstGeom>
        </p:spPr>
        <p:txBody>
          <a:bodyPr/>
          <a:lstStyle>
            <a:defPPr/>
            <a:lvl1pPr marL="0" lvl="0" indent="0" algn="l">
              <a:buNone/>
              <a:defRPr sz="4799">
                <a:solidFill>
                  <a:srgbClr val="F3D600"/>
                </a:solidFill>
              </a:defRPr>
            </a:lvl1pPr>
            <a:lvl2pPr marL="914171" lvl="1" indent="0" algn="ctr">
              <a:buNone/>
              <a:defRPr sz="3999"/>
            </a:lvl2pPr>
            <a:lvl3pPr marL="1828343" lvl="2" indent="0" algn="ctr">
              <a:buNone/>
              <a:defRPr sz="3599"/>
            </a:lvl3pPr>
            <a:lvl4pPr marL="2742514" lvl="3" indent="0" algn="ctr">
              <a:buNone/>
              <a:defRPr sz="3199"/>
            </a:lvl4pPr>
            <a:lvl5pPr marL="3656686" lvl="4" indent="0" algn="ctr">
              <a:buNone/>
              <a:defRPr sz="3199"/>
            </a:lvl5pPr>
            <a:lvl6pPr marL="4570857" lvl="5" indent="0" algn="ctr">
              <a:buNone/>
              <a:defRPr sz="3199"/>
            </a:lvl6pPr>
            <a:lvl7pPr marL="5485028" lvl="6" indent="0" algn="ctr">
              <a:buNone/>
              <a:defRPr sz="3199"/>
            </a:lvl7pPr>
            <a:lvl8pPr marL="6399200" lvl="7" indent="0" algn="ctr">
              <a:buNone/>
              <a:defRPr sz="3199"/>
            </a:lvl8pPr>
            <a:lvl9pPr marL="7313371" lvl="8" indent="0" algn="ctr">
              <a:buNone/>
              <a:defRPr sz="3199"/>
            </a:lvl9pPr>
          </a:lstStyle>
          <a:p>
            <a:r>
              <a:t>Образец подзаголовка</a:t>
            </a:r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xfrm>
            <a:off x="1074872" y="12712701"/>
            <a:ext cx="5484971" cy="73025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12.09.2022</a:t>
            </a:r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xfrm>
            <a:off x="6597412" y="12712701"/>
            <a:ext cx="8227455" cy="73025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8674440" y="12712700"/>
            <a:ext cx="5215657" cy="75946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866270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"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A6295B25-9368-0043-B691-DE6DF16778C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24377646" cy="13716000"/>
          </a:xfrm>
          <a:prstGeom prst="rect">
            <a:avLst/>
          </a:prstGeom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40715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A4DE59CD-F7EF-D045-9A01-8CB50D9E82C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188825" y="0"/>
            <a:ext cx="12188825" cy="13716000"/>
          </a:xfrm>
          <a:prstGeom prst="rect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183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ssage C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95342670-1E6B-2243-BFE4-13CC9A340BF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72927" y="4985817"/>
            <a:ext cx="5826674" cy="5827166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934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="" xmlns:a16="http://schemas.microsoft.com/office/drawing/2014/main" id="{1CAB416D-699C-1441-B318-50BEE75FC0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295890" y="3781265"/>
            <a:ext cx="3785870" cy="37861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6">
            <a:extLst>
              <a:ext uri="{FF2B5EF4-FFF2-40B4-BE49-F238E27FC236}">
                <a16:creationId xmlns="" xmlns:a16="http://schemas.microsoft.com/office/drawing/2014/main" id="{C88E4646-E9C8-2F43-96CD-BA808FE8376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9070955" y="3781265"/>
            <a:ext cx="3785870" cy="37861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="" xmlns:a16="http://schemas.microsoft.com/office/drawing/2014/main" id="{0D29C54C-A3D3-DF4F-A8CE-929AB72CA45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20825" y="3781265"/>
            <a:ext cx="3785870" cy="37861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="" xmlns:a16="http://schemas.microsoft.com/office/drawing/2014/main" id="{3F187603-B288-424D-8566-7CB22ABB77C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397624" y="6382108"/>
            <a:ext cx="2807336" cy="2807574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="" xmlns:a16="http://schemas.microsoft.com/office/drawing/2014/main" id="{C7F72402-C348-1242-B6F6-E7F77EDE684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5172689" y="6382108"/>
            <a:ext cx="2807336" cy="2807574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7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="" xmlns:a16="http://schemas.microsoft.com/office/drawing/2014/main" id="{1CAB416D-699C-1441-B318-50BEE75FC0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295890" y="3781265"/>
            <a:ext cx="3785870" cy="37861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6">
            <a:extLst>
              <a:ext uri="{FF2B5EF4-FFF2-40B4-BE49-F238E27FC236}">
                <a16:creationId xmlns="" xmlns:a16="http://schemas.microsoft.com/office/drawing/2014/main" id="{C88E4646-E9C8-2F43-96CD-BA808FE8376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7915923" y="3781265"/>
            <a:ext cx="3785870" cy="37861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="" xmlns:a16="http://schemas.microsoft.com/office/drawing/2014/main" id="{0D29C54C-A3D3-DF4F-A8CE-929AB72CA45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675857" y="3781265"/>
            <a:ext cx="3785870" cy="37861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9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="" xmlns:a16="http://schemas.microsoft.com/office/drawing/2014/main" id="{0D29C54C-A3D3-DF4F-A8CE-929AB72CA45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47797" y="3781265"/>
            <a:ext cx="3785870" cy="3786190"/>
          </a:xfrm>
          <a:prstGeom prst="ellipse">
            <a:avLst/>
          </a:pr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67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="" xmlns:a16="http://schemas.microsoft.com/office/drawing/2014/main" id="{DD7B4DF9-F4CD-8348-96A3-DB7AEF40F57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12188826" y="6858000"/>
            <a:ext cx="12188824" cy="685800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="" xmlns:a16="http://schemas.microsoft.com/office/drawing/2014/main" id="{645B37BB-879B-C14B-BA08-07975762310C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2188825" y="0"/>
            <a:ext cx="12188824" cy="6858001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61E95702-1578-B744-9130-55B3B94F74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2"/>
            <a:ext cx="10058400" cy="13715999"/>
          </a:xfrm>
          <a:custGeom>
            <a:avLst/>
            <a:gdLst>
              <a:gd name="connsiteX0" fmla="*/ 0 w 10058400"/>
              <a:gd name="connsiteY0" fmla="*/ 0 h 13715999"/>
              <a:gd name="connsiteX1" fmla="*/ 10058400 w 10058400"/>
              <a:gd name="connsiteY1" fmla="*/ 0 h 13715999"/>
              <a:gd name="connsiteX2" fmla="*/ 5666812 w 10058400"/>
              <a:gd name="connsiteY2" fmla="*/ 13715999 h 13715999"/>
              <a:gd name="connsiteX3" fmla="*/ 0 w 10058400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8400" h="13715999">
                <a:moveTo>
                  <a:pt x="0" y="0"/>
                </a:moveTo>
                <a:lnTo>
                  <a:pt x="10058400" y="0"/>
                </a:lnTo>
                <a:lnTo>
                  <a:pt x="5666812" y="13715999"/>
                </a:lnTo>
                <a:lnTo>
                  <a:pt x="0" y="1371599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T Serif" panose="020A0603040505020204" pitchFamily="18" charset="77"/>
                <a:ea typeface="Source Sans Pro Light" panose="020B0403030403020204" pitchFamily="34" charset="0"/>
                <a:cs typeface="Noto Sans ExtraLight" panose="020B030204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43219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8CBDB90-54CE-7244-803E-647CA61D2CD7}"/>
              </a:ext>
            </a:extLst>
          </p:cNvPr>
          <p:cNvSpPr txBox="1"/>
          <p:nvPr userDrawn="1"/>
        </p:nvSpPr>
        <p:spPr>
          <a:xfrm>
            <a:off x="22388473" y="12611172"/>
            <a:ext cx="575800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fld id="{D93340F3-85EA-5849-99E4-E0C4FF56AC6F}" type="slidenum">
              <a:rPr lang="en-US" sz="2400" b="0" i="0" smtClean="0">
                <a:solidFill>
                  <a:schemeClr val="bg1">
                    <a:lumMod val="6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pPr algn="r"/>
              <a:t>‹#›</a:t>
            </a:fld>
            <a:endParaRPr lang="en-US" sz="2400" b="0" i="0" dirty="0">
              <a:solidFill>
                <a:schemeClr val="bg1">
                  <a:lumMod val="6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7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7" r:id="rId2"/>
    <p:sldLayoutId id="2147484093" r:id="rId3"/>
    <p:sldLayoutId id="2147484070" r:id="rId4"/>
    <p:sldLayoutId id="2147484096" r:id="rId5"/>
    <p:sldLayoutId id="2147484098" r:id="rId6"/>
    <p:sldLayoutId id="2147484097" r:id="rId7"/>
    <p:sldLayoutId id="2147484014" r:id="rId8"/>
    <p:sldLayoutId id="2147484094" r:id="rId9"/>
    <p:sldLayoutId id="2147484095" r:id="rId10"/>
    <p:sldLayoutId id="2147484099" r:id="rId11"/>
  </p:sldLayoutIdLst>
  <p:hf hdr="0" ftr="0" dt="0"/>
  <p:txStyles>
    <p:titleStyle>
      <a:lvl1pPr algn="l" defTabSz="1828343" rtl="0" eaLnBrk="1" latinLnBrk="0" hangingPunct="1">
        <a:lnSpc>
          <a:spcPct val="100000"/>
        </a:lnSpc>
        <a:spcBef>
          <a:spcPct val="0"/>
        </a:spcBef>
        <a:buNone/>
        <a:defRPr sz="8000" b="1" i="0" kern="1200" spc="300">
          <a:solidFill>
            <a:schemeClr val="tx1"/>
          </a:solidFill>
          <a:latin typeface="PT Serif" panose="020A0603040505020204" pitchFamily="18" charset="77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ts val="3700"/>
        </a:lnSpc>
        <a:spcBef>
          <a:spcPts val="1200"/>
        </a:spcBef>
        <a:buFont typeface="Arial" panose="020B0604020202020204" pitchFamily="34" charset="0"/>
        <a:buChar char="•"/>
        <a:defRPr sz="44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ts val="3700"/>
        </a:lnSpc>
        <a:spcBef>
          <a:spcPts val="1200"/>
        </a:spcBef>
        <a:buFont typeface="Arial" panose="020B0604020202020204" pitchFamily="34" charset="0"/>
        <a:buChar char="•"/>
        <a:defRPr sz="36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ts val="3700"/>
        </a:lnSpc>
        <a:spcBef>
          <a:spcPts val="12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ts val="3700"/>
        </a:lnSpc>
        <a:spcBef>
          <a:spcPts val="12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ts val="3700"/>
        </a:lnSpc>
        <a:spcBef>
          <a:spcPts val="12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Noto Sans ExtraLight" panose="020B0302040504020204" pitchFamily="34" charset="0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jpeg"/><Relationship Id="rId7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4377651" cy="136934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" y="11289"/>
            <a:ext cx="24377650" cy="13693422"/>
          </a:xfrm>
          <a:prstGeom prst="rect">
            <a:avLst/>
          </a:prstGeom>
          <a:solidFill>
            <a:schemeClr val="accent1">
              <a:lumMod val="50000"/>
              <a:lumOff val="5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256679" y="4649169"/>
            <a:ext cx="12188825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Посуда в ресторане не обязательно должна быть серебряной, но повар должен быть золотой.</a:t>
            </a:r>
          </a:p>
        </p:txBody>
      </p:sp>
      <p:sp>
        <p:nvSpPr>
          <p:cNvPr id="5" name="Half Frame 5">
            <a:extLst>
              <a:ext uri="{FF2B5EF4-FFF2-40B4-BE49-F238E27FC236}">
                <a16:creationId xmlns:a16="http://schemas.microsoft.com/office/drawing/2014/main" xmlns="" id="{FBE69680-E96C-EA4C-AB95-423018BE629B}"/>
              </a:ext>
            </a:extLst>
          </p:cNvPr>
          <p:cNvSpPr/>
          <p:nvPr/>
        </p:nvSpPr>
        <p:spPr>
          <a:xfrm>
            <a:off x="3330449" y="3521337"/>
            <a:ext cx="6951461" cy="4324526"/>
          </a:xfrm>
          <a:prstGeom prst="halfFrame">
            <a:avLst>
              <a:gd name="adj1" fmla="val 7791"/>
              <a:gd name="adj2" fmla="val 70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schemeClr val="tx1"/>
              </a:solidFill>
              <a:latin typeface="Noto Sans ExtraLight" panose="020B0302040504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xmlns="" id="{FBE69680-E96C-EA4C-AB95-423018BE629B}"/>
              </a:ext>
            </a:extLst>
          </p:cNvPr>
          <p:cNvSpPr/>
          <p:nvPr/>
        </p:nvSpPr>
        <p:spPr>
          <a:xfrm rot="10800000">
            <a:off x="12420273" y="5429242"/>
            <a:ext cx="6951461" cy="4324526"/>
          </a:xfrm>
          <a:prstGeom prst="halfFrame">
            <a:avLst>
              <a:gd name="adj1" fmla="val 7791"/>
              <a:gd name="adj2" fmla="val 70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schemeClr val="tx1"/>
              </a:solidFill>
              <a:latin typeface="Noto Sans ExtraLight" panose="020B0302040504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-141231" y="11428277"/>
            <a:ext cx="2419665" cy="2265145"/>
            <a:chOff x="1355395" y="935255"/>
            <a:chExt cx="3036866" cy="339069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642187" y="1038461"/>
              <a:ext cx="2463281" cy="3059406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395" y="935255"/>
              <a:ext cx="3036866" cy="3390694"/>
            </a:xfrm>
            <a:prstGeom prst="rect">
              <a:avLst/>
            </a:prstGeom>
          </p:spPr>
        </p:pic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7391" y="11289"/>
            <a:ext cx="2232391" cy="217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8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EDD4CF21-3955-1841-8F86-E93EEF453D60}"/>
              </a:ext>
            </a:extLst>
          </p:cNvPr>
          <p:cNvCxnSpPr>
            <a:cxnSpLocks/>
          </p:cNvCxnSpPr>
          <p:nvPr/>
        </p:nvCxnSpPr>
        <p:spPr>
          <a:xfrm flipH="1">
            <a:off x="0" y="10424160"/>
            <a:ext cx="24377651" cy="0"/>
          </a:xfrm>
          <a:prstGeom prst="line">
            <a:avLst/>
          </a:prstGeom>
          <a:ln w="381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2">
            <a:extLst>
              <a:ext uri="{FF2B5EF4-FFF2-40B4-BE49-F238E27FC236}">
                <a16:creationId xmlns="" xmlns:a16="http://schemas.microsoft.com/office/drawing/2014/main" id="{522C199D-6AD0-D543-80BC-82233E257517}"/>
              </a:ext>
            </a:extLst>
          </p:cNvPr>
          <p:cNvSpPr txBox="1">
            <a:spLocks/>
          </p:cNvSpPr>
          <p:nvPr/>
        </p:nvSpPr>
        <p:spPr>
          <a:xfrm>
            <a:off x="1504782" y="10803157"/>
            <a:ext cx="3785872" cy="16312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ts val="1200"/>
              </a:spcBef>
            </a:pPr>
            <a:r>
              <a:rPr lang="ru-RU" sz="4000" dirty="0">
                <a:solidFill>
                  <a:srgbClr val="92D050"/>
                </a:solidFill>
                <a:latin typeface="Century Gothic" panose="020B0502020202020204" pitchFamily="34" charset="0"/>
              </a:rPr>
              <a:t>Коньяк, виски, бренди, </a:t>
            </a:r>
            <a:r>
              <a:rPr lang="ru-RU" sz="4000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водка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Source Sans Pro Light" panose="020B0403030403020204" pitchFamily="34" charset="0"/>
                <a:cs typeface="Noto Sans ExtraLight" panose="020B0302040504020204" pitchFamily="34" charset="0"/>
              </a:rPr>
              <a:t>.</a:t>
            </a:r>
            <a:endParaRPr lang="en-US" sz="4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Source Sans Pro Light" panose="020B0403030403020204" pitchFamily="34" charset="0"/>
              <a:cs typeface="Noto Sans ExtraLight" panose="020B030204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0A03363-4E0B-0342-9F05-3DD78BF382FB}"/>
              </a:ext>
            </a:extLst>
          </p:cNvPr>
          <p:cNvSpPr txBox="1"/>
          <p:nvPr/>
        </p:nvSpPr>
        <p:spPr>
          <a:xfrm>
            <a:off x="1344623" y="7682962"/>
            <a:ext cx="4162403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4000" dirty="0">
                <a:solidFill>
                  <a:schemeClr val="tx2"/>
                </a:solidFill>
                <a:latin typeface="Century Gothic" panose="020B0502020202020204" pitchFamily="34" charset="0"/>
                <a:ea typeface="Source Sans Pro" panose="020B0503030403020204" pitchFamily="34" charset="0"/>
                <a:cs typeface="Lato" panose="020F0502020204030203" pitchFamily="34" charset="0"/>
              </a:rPr>
              <a:t>Красное мясо</a:t>
            </a:r>
            <a:endParaRPr lang="en-US" sz="4000" dirty="0">
              <a:solidFill>
                <a:schemeClr val="tx2"/>
              </a:solidFill>
              <a:latin typeface="Century Gothic" panose="020B0502020202020204" pitchFamily="34" charset="0"/>
              <a:ea typeface="Source Sans Pro" panose="020B0503030403020204" pitchFamily="34" charset="0"/>
              <a:cs typeface="Lato" panose="020F0502020204030203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1927D834-479F-4849-A113-F6612E22E719}"/>
              </a:ext>
            </a:extLst>
          </p:cNvPr>
          <p:cNvSpPr/>
          <p:nvPr/>
        </p:nvSpPr>
        <p:spPr>
          <a:xfrm>
            <a:off x="3197225" y="10195560"/>
            <a:ext cx="457200" cy="457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 ExtraLight" panose="020B0302040504020204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8097A3E5-C67B-6E4B-9BD0-6E1EE2008BD0}"/>
              </a:ext>
            </a:extLst>
          </p:cNvPr>
          <p:cNvSpPr/>
          <p:nvPr/>
        </p:nvSpPr>
        <p:spPr>
          <a:xfrm>
            <a:off x="11960225" y="10195560"/>
            <a:ext cx="457200" cy="457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 ExtraLight" panose="020B030204050402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7B68EC8B-C920-1C4C-802B-AB0C09D5A977}"/>
              </a:ext>
            </a:extLst>
          </p:cNvPr>
          <p:cNvSpPr/>
          <p:nvPr/>
        </p:nvSpPr>
        <p:spPr>
          <a:xfrm>
            <a:off x="20723225" y="10195560"/>
            <a:ext cx="457200" cy="457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 ExtraLight" panose="020B030204050402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42F7FA5A-A6B2-F145-99FF-6FF0503ACDA6}"/>
              </a:ext>
            </a:extLst>
          </p:cNvPr>
          <p:cNvSpPr/>
          <p:nvPr/>
        </p:nvSpPr>
        <p:spPr>
          <a:xfrm>
            <a:off x="7572692" y="10195560"/>
            <a:ext cx="457200" cy="457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 ExtraLight" panose="020B0302040504020204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4E60EE30-B088-004D-ACCF-998B268F0CBF}"/>
              </a:ext>
            </a:extLst>
          </p:cNvPr>
          <p:cNvSpPr/>
          <p:nvPr/>
        </p:nvSpPr>
        <p:spPr>
          <a:xfrm>
            <a:off x="3197225" y="8727722"/>
            <a:ext cx="457200" cy="457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  <a:latin typeface="Noto Sans ExtraLight" panose="020B0302040504020204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D967035C-9A40-CC4C-A51C-06FDBCBAD97A}"/>
              </a:ext>
            </a:extLst>
          </p:cNvPr>
          <p:cNvSpPr/>
          <p:nvPr/>
        </p:nvSpPr>
        <p:spPr>
          <a:xfrm>
            <a:off x="11959647" y="8727722"/>
            <a:ext cx="457200" cy="457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 ExtraLight" panose="020B0302040504020204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="" xmlns:a16="http://schemas.microsoft.com/office/drawing/2014/main" id="{36B13E9D-B355-0F40-975D-7D8BA2E846CE}"/>
              </a:ext>
            </a:extLst>
          </p:cNvPr>
          <p:cNvSpPr/>
          <p:nvPr/>
        </p:nvSpPr>
        <p:spPr>
          <a:xfrm>
            <a:off x="20723225" y="8733005"/>
            <a:ext cx="457200" cy="457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 ExtraLight" panose="020B0302040504020204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8CEB6943-7F93-854F-8DA4-0484523B18A8}"/>
              </a:ext>
            </a:extLst>
          </p:cNvPr>
          <p:cNvSpPr/>
          <p:nvPr/>
        </p:nvSpPr>
        <p:spPr>
          <a:xfrm>
            <a:off x="16347757" y="10195560"/>
            <a:ext cx="457200" cy="457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 ExtraLight" panose="020B0302040504020204" pitchFamily="34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156FCA35-581F-A949-95DA-0ED1BFA9F244}"/>
              </a:ext>
            </a:extLst>
          </p:cNvPr>
          <p:cNvCxnSpPr/>
          <p:nvPr/>
        </p:nvCxnSpPr>
        <p:spPr>
          <a:xfrm>
            <a:off x="3425825" y="9351521"/>
            <a:ext cx="0" cy="693642"/>
          </a:xfrm>
          <a:prstGeom prst="line">
            <a:avLst/>
          </a:prstGeom>
          <a:ln w="381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="" xmlns:a16="http://schemas.microsoft.com/office/drawing/2014/main" id="{BD47B047-8131-5D49-A8E0-666EFF26E65C}"/>
              </a:ext>
            </a:extLst>
          </p:cNvPr>
          <p:cNvCxnSpPr/>
          <p:nvPr/>
        </p:nvCxnSpPr>
        <p:spPr>
          <a:xfrm>
            <a:off x="12175928" y="9351521"/>
            <a:ext cx="0" cy="693642"/>
          </a:xfrm>
          <a:prstGeom prst="line">
            <a:avLst/>
          </a:prstGeom>
          <a:ln w="381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="" xmlns:a16="http://schemas.microsoft.com/office/drawing/2014/main" id="{F54973B5-044F-314A-94D1-EDC00DF24AB3}"/>
              </a:ext>
            </a:extLst>
          </p:cNvPr>
          <p:cNvCxnSpPr/>
          <p:nvPr/>
        </p:nvCxnSpPr>
        <p:spPr>
          <a:xfrm>
            <a:off x="20978298" y="9351521"/>
            <a:ext cx="0" cy="693642"/>
          </a:xfrm>
          <a:prstGeom prst="line">
            <a:avLst/>
          </a:prstGeom>
          <a:ln w="381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B22BD081-4781-C445-90E3-B3549E1B7F9A}"/>
              </a:ext>
            </a:extLst>
          </p:cNvPr>
          <p:cNvSpPr txBox="1"/>
          <p:nvPr/>
        </p:nvSpPr>
        <p:spPr>
          <a:xfrm>
            <a:off x="6170687" y="9298176"/>
            <a:ext cx="3523541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4000" dirty="0">
                <a:solidFill>
                  <a:srgbClr val="92D050"/>
                </a:solidFill>
                <a:latin typeface="Century Gothic" panose="020B0502020202020204" pitchFamily="34" charset="0"/>
                <a:ea typeface="Source Sans Pro" panose="020B0503030403020204" pitchFamily="34" charset="0"/>
                <a:cs typeface="Lato" panose="020F0502020204030203" pitchFamily="34" charset="0"/>
              </a:rPr>
              <a:t>Белое мясо</a:t>
            </a:r>
            <a:endParaRPr lang="en-US" sz="4000" dirty="0">
              <a:solidFill>
                <a:srgbClr val="92D050"/>
              </a:solidFill>
              <a:latin typeface="Century Gothic" panose="020B0502020202020204" pitchFamily="34" charset="0"/>
              <a:ea typeface="Source Sans Pro" panose="020B0503030403020204" pitchFamily="34" charset="0"/>
              <a:cs typeface="Lato" panose="020F0502020204030203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1831412D-90CD-7148-9648-841965063EB1}"/>
              </a:ext>
            </a:extLst>
          </p:cNvPr>
          <p:cNvSpPr txBox="1"/>
          <p:nvPr/>
        </p:nvSpPr>
        <p:spPr>
          <a:xfrm>
            <a:off x="10172086" y="7422344"/>
            <a:ext cx="4033476" cy="132343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ru-RU" sz="4000" dirty="0">
                <a:solidFill>
                  <a:schemeClr val="tx2"/>
                </a:solidFill>
                <a:latin typeface="Century Gothic" panose="020B0502020202020204" pitchFamily="34" charset="0"/>
                <a:ea typeface="Source Sans Pro" panose="020B0503030403020204" pitchFamily="34" charset="0"/>
                <a:cs typeface="Lato" panose="020F0502020204030203" pitchFamily="34" charset="0"/>
              </a:rPr>
              <a:t>Рыба и </a:t>
            </a:r>
          </a:p>
          <a:p>
            <a:pPr algn="ctr"/>
            <a:r>
              <a:rPr lang="ru-RU" sz="4000" dirty="0">
                <a:solidFill>
                  <a:schemeClr val="tx2"/>
                </a:solidFill>
                <a:latin typeface="Century Gothic" panose="020B0502020202020204" pitchFamily="34" charset="0"/>
                <a:ea typeface="Source Sans Pro" panose="020B0503030403020204" pitchFamily="34" charset="0"/>
                <a:cs typeface="Lato" panose="020F0502020204030203" pitchFamily="34" charset="0"/>
              </a:rPr>
              <a:t>морепродукты</a:t>
            </a:r>
            <a:endParaRPr lang="en-US" sz="4000" dirty="0">
              <a:solidFill>
                <a:schemeClr val="tx2"/>
              </a:solidFill>
              <a:latin typeface="Century Gothic" panose="020B0502020202020204" pitchFamily="34" charset="0"/>
              <a:ea typeface="Source Sans Pro" panose="020B0503030403020204" pitchFamily="34" charset="0"/>
              <a:cs typeface="Lato" panose="020F0502020204030203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83A6FE4B-2C6E-EE49-8AFB-3F3469D2163D}"/>
              </a:ext>
            </a:extLst>
          </p:cNvPr>
          <p:cNvSpPr txBox="1"/>
          <p:nvPr/>
        </p:nvSpPr>
        <p:spPr>
          <a:xfrm>
            <a:off x="15434496" y="9337277"/>
            <a:ext cx="2285235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4000" dirty="0">
                <a:solidFill>
                  <a:srgbClr val="92D050"/>
                </a:solidFill>
                <a:latin typeface="Century Gothic" panose="020B0502020202020204" pitchFamily="34" charset="0"/>
                <a:ea typeface="Source Sans Pro" panose="020B0503030403020204" pitchFamily="34" charset="0"/>
                <a:cs typeface="Lato" panose="020F0502020204030203" pitchFamily="34" charset="0"/>
              </a:rPr>
              <a:t>Фрукты</a:t>
            </a:r>
            <a:endParaRPr lang="en-US" sz="4000" dirty="0">
              <a:solidFill>
                <a:srgbClr val="92D050"/>
              </a:solidFill>
              <a:latin typeface="Century Gothic" panose="020B0502020202020204" pitchFamily="34" charset="0"/>
              <a:ea typeface="Source Sans Pro" panose="020B0503030403020204" pitchFamily="34" charset="0"/>
              <a:cs typeface="Lato" panose="020F0502020204030203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069036A8-7944-DF42-834C-7C2DCF5368EC}"/>
              </a:ext>
            </a:extLst>
          </p:cNvPr>
          <p:cNvSpPr txBox="1"/>
          <p:nvPr/>
        </p:nvSpPr>
        <p:spPr>
          <a:xfrm>
            <a:off x="20056413" y="7831806"/>
            <a:ext cx="1843774" cy="70788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ru-RU" sz="4000" dirty="0">
                <a:solidFill>
                  <a:schemeClr val="tx2"/>
                </a:solidFill>
                <a:latin typeface="Century Gothic" panose="020B0502020202020204" pitchFamily="34" charset="0"/>
                <a:ea typeface="Source Sans Pro" panose="020B0503030403020204" pitchFamily="34" charset="0"/>
                <a:cs typeface="Lato" panose="020F0502020204030203" pitchFamily="34" charset="0"/>
              </a:rPr>
              <a:t>Блины</a:t>
            </a: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Source Sans Pro" panose="020B0503030403020204" pitchFamily="34" charset="0"/>
                <a:cs typeface="Lato" panose="020F0502020204030203" pitchFamily="34" charset="0"/>
              </a:rPr>
              <a:t> </a:t>
            </a:r>
            <a:endParaRPr lang="en-US" sz="32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Source Sans Pro" panose="020B0503030403020204" pitchFamily="34" charset="0"/>
              <a:cs typeface="Lato" panose="020F0502020204030203" pitchFamily="34" charset="0"/>
            </a:endParaRPr>
          </a:p>
        </p:txBody>
      </p:sp>
      <p:sp>
        <p:nvSpPr>
          <p:cNvPr id="57" name="Subtitle 2">
            <a:extLst>
              <a:ext uri="{FF2B5EF4-FFF2-40B4-BE49-F238E27FC236}">
                <a16:creationId xmlns="" xmlns:a16="http://schemas.microsoft.com/office/drawing/2014/main" id="{01539212-AE16-8F43-9127-3F704B3742D1}"/>
              </a:ext>
            </a:extLst>
          </p:cNvPr>
          <p:cNvSpPr txBox="1">
            <a:spLocks/>
          </p:cNvSpPr>
          <p:nvPr/>
        </p:nvSpPr>
        <p:spPr>
          <a:xfrm>
            <a:off x="6045423" y="10844426"/>
            <a:ext cx="3968937" cy="111825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ts val="1200"/>
              </a:spcBef>
            </a:pPr>
            <a:r>
              <a:rPr lang="ru-RU" sz="4000" dirty="0">
                <a:latin typeface="Century Gothic" panose="020B0502020202020204" pitchFamily="34" charset="0"/>
              </a:rPr>
              <a:t>Джин, ром, текила</a:t>
            </a:r>
            <a:r>
              <a:rPr lang="en-US" sz="4000" dirty="0">
                <a:latin typeface="Century Gothic" panose="020B0502020202020204" pitchFamily="34" charset="0"/>
                <a:ea typeface="Source Sans Pro Light" panose="020B0403030403020204" pitchFamily="34" charset="0"/>
                <a:cs typeface="Noto Sans ExtraLight" panose="020B0302040504020204" pitchFamily="34" charset="0"/>
              </a:rPr>
              <a:t>.</a:t>
            </a:r>
          </a:p>
        </p:txBody>
      </p:sp>
      <p:sp>
        <p:nvSpPr>
          <p:cNvPr id="58" name="Subtitle 2">
            <a:extLst>
              <a:ext uri="{FF2B5EF4-FFF2-40B4-BE49-F238E27FC236}">
                <a16:creationId xmlns="" xmlns:a16="http://schemas.microsoft.com/office/drawing/2014/main" id="{CCAEF70D-5D4E-3045-A2D8-FB93E8BE1073}"/>
              </a:ext>
            </a:extLst>
          </p:cNvPr>
          <p:cNvSpPr txBox="1">
            <a:spLocks/>
          </p:cNvSpPr>
          <p:nvPr/>
        </p:nvSpPr>
        <p:spPr>
          <a:xfrm>
            <a:off x="10100757" y="10844426"/>
            <a:ext cx="4176135" cy="111825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ts val="1200"/>
              </a:spcBef>
            </a:pPr>
            <a:r>
              <a:rPr lang="ru-RU" sz="4000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Пастис</a:t>
            </a:r>
            <a:r>
              <a:rPr lang="ru-RU" sz="4000" dirty="0">
                <a:solidFill>
                  <a:srgbClr val="92D050"/>
                </a:solidFill>
                <a:latin typeface="Century Gothic" panose="020B0502020202020204" pitchFamily="34" charset="0"/>
              </a:rPr>
              <a:t>, коньяк, ликеры</a:t>
            </a:r>
            <a:endParaRPr lang="en-US" sz="4000" dirty="0">
              <a:solidFill>
                <a:srgbClr val="92D050"/>
              </a:solidFill>
              <a:latin typeface="Century Gothic" panose="020B0502020202020204" pitchFamily="34" charset="0"/>
              <a:ea typeface="Source Sans Pro Light" panose="020B0403030403020204" pitchFamily="34" charset="0"/>
              <a:cs typeface="Noto Sans ExtraLight" panose="020B0302040504020204" pitchFamily="34" charset="0"/>
            </a:endParaRPr>
          </a:p>
        </p:txBody>
      </p:sp>
      <p:sp>
        <p:nvSpPr>
          <p:cNvPr id="59" name="Subtitle 2">
            <a:extLst>
              <a:ext uri="{FF2B5EF4-FFF2-40B4-BE49-F238E27FC236}">
                <a16:creationId xmlns="" xmlns:a16="http://schemas.microsoft.com/office/drawing/2014/main" id="{0CF4F5F3-D48E-C946-981B-BBBD868C9AD5}"/>
              </a:ext>
            </a:extLst>
          </p:cNvPr>
          <p:cNvSpPr txBox="1">
            <a:spLocks/>
          </p:cNvSpPr>
          <p:nvPr/>
        </p:nvSpPr>
        <p:spPr>
          <a:xfrm>
            <a:off x="19058889" y="10997444"/>
            <a:ext cx="3785872" cy="111825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ts val="1200"/>
              </a:spcBef>
            </a:pPr>
            <a:r>
              <a:rPr lang="ru-RU" sz="4000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Ром, ликеры, и </a:t>
            </a:r>
            <a:r>
              <a:rPr lang="ru-RU" sz="4000" dirty="0">
                <a:solidFill>
                  <a:srgbClr val="92D050"/>
                </a:solidFill>
                <a:latin typeface="Century Gothic" panose="020B0502020202020204" pitchFamily="34" charset="0"/>
              </a:rPr>
              <a:t>коньяк</a:t>
            </a:r>
            <a:endParaRPr lang="en-US" sz="4000" dirty="0">
              <a:solidFill>
                <a:srgbClr val="92D050"/>
              </a:solidFill>
              <a:latin typeface="Century Gothic" panose="020B0502020202020204" pitchFamily="34" charset="0"/>
              <a:ea typeface="Source Sans Pro Light" panose="020B0403030403020204" pitchFamily="34" charset="0"/>
              <a:cs typeface="Noto Sans ExtraLight" panose="020B0302040504020204" pitchFamily="34" charset="0"/>
            </a:endParaRPr>
          </a:p>
        </p:txBody>
      </p:sp>
      <p:sp>
        <p:nvSpPr>
          <p:cNvPr id="60" name="Subtitle 2">
            <a:extLst>
              <a:ext uri="{FF2B5EF4-FFF2-40B4-BE49-F238E27FC236}">
                <a16:creationId xmlns="" xmlns:a16="http://schemas.microsoft.com/office/drawing/2014/main" id="{C06DDF88-17CB-624F-A745-1199A5769C2B}"/>
              </a:ext>
            </a:extLst>
          </p:cNvPr>
          <p:cNvSpPr txBox="1">
            <a:spLocks/>
          </p:cNvSpPr>
          <p:nvPr/>
        </p:nvSpPr>
        <p:spPr>
          <a:xfrm>
            <a:off x="14451124" y="10913120"/>
            <a:ext cx="4707666" cy="140038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ru-RU" sz="4000" dirty="0" smtClean="0">
                <a:latin typeface="Century Gothic" panose="020B0502020202020204" pitchFamily="34" charset="0"/>
              </a:rPr>
              <a:t>Ликеры, ром,</a:t>
            </a:r>
            <a:r>
              <a:rPr lang="ru-RU" sz="4000" dirty="0">
                <a:latin typeface="Century Gothic" panose="020B0502020202020204" pitchFamily="34" charset="0"/>
              </a:rPr>
              <a:t> 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ru-RU" sz="4000" dirty="0">
                <a:latin typeface="Century Gothic" panose="020B0502020202020204" pitchFamily="34" charset="0"/>
              </a:rPr>
              <a:t>кальвадос и коньяк</a:t>
            </a:r>
            <a:endParaRPr lang="en-US" sz="4000" dirty="0">
              <a:latin typeface="Century Gothic" panose="020B0502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E07A066-7FDD-4F95-B922-2BE8BC712C68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7" r="16657"/>
          <a:stretch>
            <a:fillRect/>
          </a:stretch>
        </p:blipFill>
        <p:spPr/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4835C09-0698-4BF5-827A-F96CBBA93205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6" r="16686"/>
          <a:stretch>
            <a:fillRect/>
          </a:stretch>
        </p:blipFill>
        <p:spPr/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40C05DC2-0D93-4284-A1D8-1D97CE139CF5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1" r="16681"/>
          <a:stretch>
            <a:fillRect/>
          </a:stretch>
        </p:blipFill>
        <p:spPr/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6D8046D6-5EA3-4FCD-A58D-F9DE3EC644C8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8" r="18768"/>
          <a:stretch>
            <a:fillRect/>
          </a:stretch>
        </p:blipFill>
        <p:spPr/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9B9BBD30-2934-49C4-BEB1-AED81E1A5824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9226026-2BDB-45DC-9DB4-C67920E4E5C4}"/>
              </a:ext>
            </a:extLst>
          </p:cNvPr>
          <p:cNvSpPr/>
          <p:nvPr/>
        </p:nvSpPr>
        <p:spPr>
          <a:xfrm>
            <a:off x="8354871" y="760396"/>
            <a:ext cx="1145377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>
                <a:solidFill>
                  <a:srgbClr val="92D050"/>
                </a:solidFill>
                <a:latin typeface="Century Gothic" panose="020B0502020202020204" pitchFamily="34" charset="0"/>
              </a:rPr>
              <a:t>Что и чем фламбируют</a:t>
            </a:r>
            <a:endParaRPr lang="ru-RU" sz="7200" b="0" i="0" dirty="0">
              <a:solidFill>
                <a:srgbClr val="92D050"/>
              </a:solidFill>
              <a:effectLst/>
              <a:latin typeface="Century Gothic" panose="020B0502020202020204" pitchFamily="34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5913336" y="584991"/>
            <a:ext cx="1707841" cy="1551137"/>
            <a:chOff x="2458792" y="3229729"/>
            <a:chExt cx="302608" cy="302608"/>
          </a:xfrm>
          <a:solidFill>
            <a:schemeClr val="tx2"/>
          </a:solidFill>
        </p:grpSpPr>
        <p:sp>
          <p:nvSpPr>
            <p:cNvPr id="32" name="Freeform 211"/>
            <p:cNvSpPr>
              <a:spLocks noEditPoints="1"/>
            </p:cNvSpPr>
            <p:nvPr/>
          </p:nvSpPr>
          <p:spPr bwMode="auto">
            <a:xfrm>
              <a:off x="2458792" y="3229729"/>
              <a:ext cx="302608" cy="302608"/>
            </a:xfrm>
            <a:custGeom>
              <a:avLst/>
              <a:gdLst>
                <a:gd name="T0" fmla="*/ 128 w 256"/>
                <a:gd name="T1" fmla="*/ 0 h 256"/>
                <a:gd name="T2" fmla="*/ 38 w 256"/>
                <a:gd name="T3" fmla="*/ 38 h 256"/>
                <a:gd name="T4" fmla="*/ 0 w 256"/>
                <a:gd name="T5" fmla="*/ 128 h 256"/>
                <a:gd name="T6" fmla="*/ 38 w 256"/>
                <a:gd name="T7" fmla="*/ 219 h 256"/>
                <a:gd name="T8" fmla="*/ 128 w 256"/>
                <a:gd name="T9" fmla="*/ 256 h 256"/>
                <a:gd name="T10" fmla="*/ 219 w 256"/>
                <a:gd name="T11" fmla="*/ 219 h 256"/>
                <a:gd name="T12" fmla="*/ 256 w 256"/>
                <a:gd name="T13" fmla="*/ 128 h 256"/>
                <a:gd name="T14" fmla="*/ 219 w 256"/>
                <a:gd name="T15" fmla="*/ 38 h 256"/>
                <a:gd name="T16" fmla="*/ 128 w 256"/>
                <a:gd name="T17" fmla="*/ 0 h 256"/>
                <a:gd name="T18" fmla="*/ 213 w 256"/>
                <a:gd name="T19" fmla="*/ 213 h 256"/>
                <a:gd name="T20" fmla="*/ 128 w 256"/>
                <a:gd name="T21" fmla="*/ 248 h 256"/>
                <a:gd name="T22" fmla="*/ 43 w 256"/>
                <a:gd name="T23" fmla="*/ 213 h 256"/>
                <a:gd name="T24" fmla="*/ 8 w 256"/>
                <a:gd name="T25" fmla="*/ 128 h 256"/>
                <a:gd name="T26" fmla="*/ 43 w 256"/>
                <a:gd name="T27" fmla="*/ 43 h 256"/>
                <a:gd name="T28" fmla="*/ 128 w 256"/>
                <a:gd name="T29" fmla="*/ 8 h 256"/>
                <a:gd name="T30" fmla="*/ 213 w 256"/>
                <a:gd name="T31" fmla="*/ 43 h 256"/>
                <a:gd name="T32" fmla="*/ 248 w 256"/>
                <a:gd name="T33" fmla="*/ 128 h 256"/>
                <a:gd name="T34" fmla="*/ 213 w 256"/>
                <a:gd name="T35" fmla="*/ 213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256">
                  <a:moveTo>
                    <a:pt x="128" y="0"/>
                  </a:moveTo>
                  <a:cubicBezTo>
                    <a:pt x="94" y="0"/>
                    <a:pt x="62" y="14"/>
                    <a:pt x="38" y="38"/>
                  </a:cubicBezTo>
                  <a:cubicBezTo>
                    <a:pt x="14" y="62"/>
                    <a:pt x="0" y="94"/>
                    <a:pt x="0" y="128"/>
                  </a:cubicBezTo>
                  <a:cubicBezTo>
                    <a:pt x="0" y="162"/>
                    <a:pt x="14" y="195"/>
                    <a:pt x="38" y="219"/>
                  </a:cubicBezTo>
                  <a:cubicBezTo>
                    <a:pt x="62" y="243"/>
                    <a:pt x="94" y="256"/>
                    <a:pt x="128" y="256"/>
                  </a:cubicBezTo>
                  <a:cubicBezTo>
                    <a:pt x="163" y="256"/>
                    <a:pt x="195" y="243"/>
                    <a:pt x="219" y="219"/>
                  </a:cubicBezTo>
                  <a:cubicBezTo>
                    <a:pt x="243" y="195"/>
                    <a:pt x="256" y="162"/>
                    <a:pt x="256" y="128"/>
                  </a:cubicBezTo>
                  <a:cubicBezTo>
                    <a:pt x="256" y="94"/>
                    <a:pt x="243" y="62"/>
                    <a:pt x="219" y="38"/>
                  </a:cubicBezTo>
                  <a:cubicBezTo>
                    <a:pt x="195" y="14"/>
                    <a:pt x="163" y="0"/>
                    <a:pt x="128" y="0"/>
                  </a:cubicBezTo>
                  <a:close/>
                  <a:moveTo>
                    <a:pt x="213" y="213"/>
                  </a:moveTo>
                  <a:cubicBezTo>
                    <a:pt x="191" y="236"/>
                    <a:pt x="160" y="248"/>
                    <a:pt x="128" y="248"/>
                  </a:cubicBezTo>
                  <a:cubicBezTo>
                    <a:pt x="96" y="248"/>
                    <a:pt x="66" y="236"/>
                    <a:pt x="43" y="213"/>
                  </a:cubicBezTo>
                  <a:cubicBezTo>
                    <a:pt x="21" y="190"/>
                    <a:pt x="8" y="160"/>
                    <a:pt x="8" y="128"/>
                  </a:cubicBezTo>
                  <a:cubicBezTo>
                    <a:pt x="8" y="96"/>
                    <a:pt x="21" y="66"/>
                    <a:pt x="43" y="43"/>
                  </a:cubicBezTo>
                  <a:cubicBezTo>
                    <a:pt x="66" y="21"/>
                    <a:pt x="96" y="8"/>
                    <a:pt x="128" y="8"/>
                  </a:cubicBezTo>
                  <a:cubicBezTo>
                    <a:pt x="160" y="8"/>
                    <a:pt x="191" y="21"/>
                    <a:pt x="213" y="43"/>
                  </a:cubicBezTo>
                  <a:cubicBezTo>
                    <a:pt x="236" y="66"/>
                    <a:pt x="248" y="96"/>
                    <a:pt x="248" y="128"/>
                  </a:cubicBezTo>
                  <a:cubicBezTo>
                    <a:pt x="248" y="160"/>
                    <a:pt x="236" y="190"/>
                    <a:pt x="213" y="213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" name="Rectangle 212"/>
            <p:cNvSpPr>
              <a:spLocks noChangeArrowheads="1"/>
            </p:cNvSpPr>
            <p:nvPr/>
          </p:nvSpPr>
          <p:spPr bwMode="auto">
            <a:xfrm>
              <a:off x="2595387" y="3433570"/>
              <a:ext cx="8406" cy="1891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" name="Freeform 213"/>
            <p:cNvSpPr>
              <a:spLocks/>
            </p:cNvSpPr>
            <p:nvPr/>
          </p:nvSpPr>
          <p:spPr bwMode="auto">
            <a:xfrm>
              <a:off x="2565967" y="3301178"/>
              <a:ext cx="86160" cy="113478"/>
            </a:xfrm>
            <a:custGeom>
              <a:avLst/>
              <a:gdLst>
                <a:gd name="T0" fmla="*/ 36 w 72"/>
                <a:gd name="T1" fmla="*/ 0 h 96"/>
                <a:gd name="T2" fmla="*/ 0 w 72"/>
                <a:gd name="T3" fmla="*/ 24 h 96"/>
                <a:gd name="T4" fmla="*/ 8 w 72"/>
                <a:gd name="T5" fmla="*/ 24 h 96"/>
                <a:gd name="T6" fmla="*/ 36 w 72"/>
                <a:gd name="T7" fmla="*/ 8 h 96"/>
                <a:gd name="T8" fmla="*/ 64 w 72"/>
                <a:gd name="T9" fmla="*/ 32 h 96"/>
                <a:gd name="T10" fmla="*/ 43 w 72"/>
                <a:gd name="T11" fmla="*/ 57 h 96"/>
                <a:gd name="T12" fmla="*/ 24 w 72"/>
                <a:gd name="T13" fmla="*/ 92 h 96"/>
                <a:gd name="T14" fmla="*/ 24 w 72"/>
                <a:gd name="T15" fmla="*/ 96 h 96"/>
                <a:gd name="T16" fmla="*/ 32 w 72"/>
                <a:gd name="T17" fmla="*/ 96 h 96"/>
                <a:gd name="T18" fmla="*/ 32 w 72"/>
                <a:gd name="T19" fmla="*/ 92 h 96"/>
                <a:gd name="T20" fmla="*/ 46 w 72"/>
                <a:gd name="T21" fmla="*/ 64 h 96"/>
                <a:gd name="T22" fmla="*/ 72 w 72"/>
                <a:gd name="T23" fmla="*/ 32 h 96"/>
                <a:gd name="T24" fmla="*/ 36 w 72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96">
                  <a:moveTo>
                    <a:pt x="36" y="0"/>
                  </a:moveTo>
                  <a:cubicBezTo>
                    <a:pt x="12" y="0"/>
                    <a:pt x="0" y="8"/>
                    <a:pt x="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17"/>
                    <a:pt x="12" y="8"/>
                    <a:pt x="36" y="8"/>
                  </a:cubicBezTo>
                  <a:cubicBezTo>
                    <a:pt x="53" y="8"/>
                    <a:pt x="64" y="18"/>
                    <a:pt x="64" y="32"/>
                  </a:cubicBezTo>
                  <a:cubicBezTo>
                    <a:pt x="64" y="43"/>
                    <a:pt x="49" y="54"/>
                    <a:pt x="43" y="57"/>
                  </a:cubicBezTo>
                  <a:cubicBezTo>
                    <a:pt x="42" y="57"/>
                    <a:pt x="24" y="66"/>
                    <a:pt x="24" y="92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2" y="71"/>
                    <a:pt x="46" y="64"/>
                    <a:pt x="46" y="64"/>
                  </a:cubicBezTo>
                  <a:cubicBezTo>
                    <a:pt x="47" y="63"/>
                    <a:pt x="72" y="50"/>
                    <a:pt x="72" y="32"/>
                  </a:cubicBezTo>
                  <a:cubicBezTo>
                    <a:pt x="72" y="13"/>
                    <a:pt x="58" y="0"/>
                    <a:pt x="36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-141231" y="11450855"/>
            <a:ext cx="2419665" cy="2265145"/>
            <a:chOff x="1355395" y="935255"/>
            <a:chExt cx="3036866" cy="3390694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1642187" y="1038461"/>
              <a:ext cx="2463281" cy="3059406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395" y="935255"/>
              <a:ext cx="3036866" cy="3390694"/>
            </a:xfrm>
            <a:prstGeom prst="rect">
              <a:avLst/>
            </a:prstGeom>
          </p:spPr>
        </p:pic>
      </p:grpSp>
      <p:pic>
        <p:nvPicPr>
          <p:cNvPr id="38" name="Рисунок 3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7391" y="11289"/>
            <a:ext cx="2232391" cy="21716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517"/>
            <a:ext cx="35242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4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7" grpId="0"/>
      <p:bldP spid="58" grpId="0"/>
      <p:bldP spid="59" grpId="0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84CC4FE-149D-8245-90BC-05823D607348}"/>
              </a:ext>
            </a:extLst>
          </p:cNvPr>
          <p:cNvSpPr/>
          <p:nvPr/>
        </p:nvSpPr>
        <p:spPr>
          <a:xfrm>
            <a:off x="14763405" y="0"/>
            <a:ext cx="365760" cy="13716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  <a:latin typeface="Noto Sans ExtraLight" panose="020B0302040504020204" pitchFamily="34" charset="0"/>
            </a:endParaRPr>
          </a:p>
        </p:txBody>
      </p:sp>
      <p:sp>
        <p:nvSpPr>
          <p:cNvPr id="56" name="Subtitle 2"/>
          <p:cNvSpPr txBox="1">
            <a:spLocks/>
          </p:cNvSpPr>
          <p:nvPr/>
        </p:nvSpPr>
        <p:spPr>
          <a:xfrm>
            <a:off x="1048399" y="2972096"/>
            <a:ext cx="12584541" cy="784830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l">
              <a:lnSpc>
                <a:spcPct val="150000"/>
              </a:lnSpc>
            </a:pPr>
            <a:r>
              <a:rPr lang="ru-RU" sz="4000" dirty="0">
                <a:latin typeface="Century Gothic" panose="020B0502020202020204" pitchFamily="34" charset="0"/>
              </a:rPr>
              <a:t>Главное правило – алкоголь необходимо подогреть </a:t>
            </a:r>
            <a:r>
              <a:rPr lang="ru-RU" sz="4000" dirty="0" smtClean="0">
                <a:latin typeface="Century Gothic" panose="020B0502020202020204" pitchFamily="34" charset="0"/>
              </a:rPr>
              <a:t>При </a:t>
            </a:r>
            <a:r>
              <a:rPr lang="ru-RU" sz="4000" dirty="0">
                <a:latin typeface="Century Gothic" panose="020B0502020202020204" pitchFamily="34" charset="0"/>
              </a:rPr>
              <a:t>этой температуре напитки начинают </a:t>
            </a:r>
            <a:r>
              <a:rPr lang="ru-RU" sz="4000" dirty="0" smtClean="0">
                <a:latin typeface="Century Gothic" panose="020B0502020202020204" pitchFamily="34" charset="0"/>
              </a:rPr>
              <a:t>закипать. Однако </a:t>
            </a:r>
            <a:r>
              <a:rPr lang="ru-RU" sz="4000" dirty="0">
                <a:latin typeface="Century Gothic" panose="020B0502020202020204" pitchFamily="34" charset="0"/>
              </a:rPr>
              <a:t>важно не довести до кипения. После нагрева возможно два развития событий</a:t>
            </a:r>
            <a:r>
              <a:rPr lang="ru-RU" sz="4000" dirty="0" smtClean="0">
                <a:latin typeface="Century Gothic" panose="020B0502020202020204" pitchFamily="34" charset="0"/>
              </a:rPr>
              <a:t>:</a:t>
            </a:r>
            <a:endParaRPr lang="ru-RU" sz="4000" dirty="0">
              <a:latin typeface="Century Gothic" panose="020B0502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ru-RU" sz="4000" dirty="0" smtClean="0">
                <a:latin typeface="Century Gothic" panose="020B0502020202020204" pitchFamily="34" charset="0"/>
              </a:rPr>
              <a:t>    Облить </a:t>
            </a:r>
            <a:r>
              <a:rPr lang="ru-RU" sz="4000" dirty="0">
                <a:latin typeface="Century Gothic" panose="020B0502020202020204" pitchFamily="34" charset="0"/>
              </a:rPr>
              <a:t>блюдо алкоголем и поджечь</a:t>
            </a:r>
            <a:r>
              <a:rPr lang="ru-RU" sz="4000" dirty="0" smtClean="0">
                <a:latin typeface="Century Gothic" panose="020B0502020202020204" pitchFamily="34" charset="0"/>
              </a:rPr>
              <a:t>;</a:t>
            </a:r>
          </a:p>
          <a:p>
            <a:pPr algn="l">
              <a:lnSpc>
                <a:spcPct val="150000"/>
              </a:lnSpc>
            </a:pPr>
            <a:endParaRPr lang="ru-RU" sz="4000" dirty="0">
              <a:latin typeface="Century Gothic" panose="020B0502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ru-RU" sz="4000" dirty="0" smtClean="0">
                <a:latin typeface="Century Gothic" panose="020B0502020202020204" pitchFamily="34" charset="0"/>
              </a:rPr>
              <a:t>    Поджечь </a:t>
            </a:r>
            <a:r>
              <a:rPr lang="ru-RU" sz="4000" dirty="0">
                <a:latin typeface="Century Gothic" panose="020B0502020202020204" pitchFamily="34" charset="0"/>
              </a:rPr>
              <a:t>напиток и вылить его на блюдо.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A0AD194-C415-466D-BB0F-5CC94A76AA3E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9" b="6539"/>
          <a:stretch>
            <a:fillRect/>
          </a:stretch>
        </p:blipFill>
        <p:spPr>
          <a:xfrm>
            <a:off x="15128875" y="0"/>
            <a:ext cx="9248775" cy="6554707"/>
          </a:xfr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0312BFB-2715-45F6-895C-802B1F5BCF16}"/>
              </a:ext>
            </a:extLst>
          </p:cNvPr>
          <p:cNvSpPr/>
          <p:nvPr/>
        </p:nvSpPr>
        <p:spPr>
          <a:xfrm>
            <a:off x="2775828" y="417810"/>
            <a:ext cx="1198757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>
                <a:solidFill>
                  <a:srgbClr val="92D050"/>
                </a:solidFill>
                <a:latin typeface="Century Gothic" panose="020B0502020202020204" pitchFamily="34" charset="0"/>
              </a:rPr>
              <a:t>Методы фламбирования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="" xmlns:a16="http://schemas.microsoft.com/office/drawing/2014/main" id="{CA5A46CA-BCA0-4A07-A289-9E629B4E6546}"/>
              </a:ext>
            </a:extLst>
          </p:cNvPr>
          <p:cNvSpPr/>
          <p:nvPr/>
        </p:nvSpPr>
        <p:spPr>
          <a:xfrm rot="5400000">
            <a:off x="19570526" y="1930465"/>
            <a:ext cx="365762" cy="924848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 ExtraLight" panose="020B0302040504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D756951-C090-4610-BA78-933E8E208D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9164" y="6737589"/>
            <a:ext cx="9248485" cy="6978411"/>
          </a:xfrm>
          <a:prstGeom prst="rect">
            <a:avLst/>
          </a:prstGeom>
        </p:spPr>
      </p:pic>
      <p:sp>
        <p:nvSpPr>
          <p:cNvPr id="10" name="Freeform 155">
            <a:extLst>
              <a:ext uri="{FF2B5EF4-FFF2-40B4-BE49-F238E27FC236}">
                <a16:creationId xmlns="" xmlns:a16="http://schemas.microsoft.com/office/drawing/2014/main" id="{B59A5B15-B240-2545-83EE-7D130AA5D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384" y="301246"/>
            <a:ext cx="1059974" cy="1316893"/>
          </a:xfrm>
          <a:custGeom>
            <a:avLst/>
            <a:gdLst>
              <a:gd name="T0" fmla="*/ 159301 w 501"/>
              <a:gd name="T1" fmla="*/ 47394 h 619"/>
              <a:gd name="T2" fmla="*/ 159301 w 501"/>
              <a:gd name="T3" fmla="*/ 47394 h 619"/>
              <a:gd name="T4" fmla="*/ 127513 w 501"/>
              <a:gd name="T5" fmla="*/ 94788 h 619"/>
              <a:gd name="T6" fmla="*/ 106201 w 501"/>
              <a:gd name="T7" fmla="*/ 0 h 619"/>
              <a:gd name="T8" fmla="*/ 47682 w 501"/>
              <a:gd name="T9" fmla="*/ 126744 h 619"/>
              <a:gd name="T10" fmla="*/ 26370 w 501"/>
              <a:gd name="T11" fmla="*/ 73605 h 619"/>
              <a:gd name="T12" fmla="*/ 0 w 501"/>
              <a:gd name="T13" fmla="*/ 131770 h 619"/>
              <a:gd name="T14" fmla="*/ 90307 w 501"/>
              <a:gd name="T15" fmla="*/ 221891 h 619"/>
              <a:gd name="T16" fmla="*/ 180614 w 501"/>
              <a:gd name="T17" fmla="*/ 131770 h 619"/>
              <a:gd name="T18" fmla="*/ 159301 w 501"/>
              <a:gd name="T19" fmla="*/ 47394 h 619"/>
              <a:gd name="T20" fmla="*/ 95725 w 501"/>
              <a:gd name="T21" fmla="*/ 211120 h 619"/>
              <a:gd name="T22" fmla="*/ 95725 w 501"/>
              <a:gd name="T23" fmla="*/ 211120 h 619"/>
              <a:gd name="T24" fmla="*/ 10476 w 501"/>
              <a:gd name="T25" fmla="*/ 126744 h 619"/>
              <a:gd name="T26" fmla="*/ 21312 w 501"/>
              <a:gd name="T27" fmla="*/ 105560 h 619"/>
              <a:gd name="T28" fmla="*/ 63937 w 501"/>
              <a:gd name="T29" fmla="*/ 142542 h 619"/>
              <a:gd name="T30" fmla="*/ 90307 w 501"/>
              <a:gd name="T31" fmla="*/ 20825 h 619"/>
              <a:gd name="T32" fmla="*/ 137989 w 501"/>
              <a:gd name="T33" fmla="*/ 115972 h 619"/>
              <a:gd name="T34" fmla="*/ 148826 w 501"/>
              <a:gd name="T35" fmla="*/ 73605 h 619"/>
              <a:gd name="T36" fmla="*/ 170138 w 501"/>
              <a:gd name="T37" fmla="*/ 131770 h 619"/>
              <a:gd name="T38" fmla="*/ 95725 w 501"/>
              <a:gd name="T39" fmla="*/ 211120 h 61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01" h="619">
                <a:moveTo>
                  <a:pt x="441" y="132"/>
                </a:moveTo>
                <a:lnTo>
                  <a:pt x="441" y="132"/>
                </a:lnTo>
                <a:cubicBezTo>
                  <a:pt x="353" y="162"/>
                  <a:pt x="339" y="220"/>
                  <a:pt x="353" y="264"/>
                </a:cubicBezTo>
                <a:cubicBezTo>
                  <a:pt x="280" y="191"/>
                  <a:pt x="294" y="117"/>
                  <a:pt x="294" y="0"/>
                </a:cubicBezTo>
                <a:cubicBezTo>
                  <a:pt x="88" y="73"/>
                  <a:pt x="132" y="279"/>
                  <a:pt x="132" y="353"/>
                </a:cubicBezTo>
                <a:cubicBezTo>
                  <a:pt x="88" y="309"/>
                  <a:pt x="73" y="205"/>
                  <a:pt x="73" y="205"/>
                </a:cubicBezTo>
                <a:cubicBezTo>
                  <a:pt x="14" y="235"/>
                  <a:pt x="0" y="309"/>
                  <a:pt x="0" y="367"/>
                </a:cubicBezTo>
                <a:cubicBezTo>
                  <a:pt x="0" y="515"/>
                  <a:pt x="103" y="618"/>
                  <a:pt x="250" y="618"/>
                </a:cubicBezTo>
                <a:cubicBezTo>
                  <a:pt x="397" y="618"/>
                  <a:pt x="500" y="515"/>
                  <a:pt x="500" y="367"/>
                </a:cubicBezTo>
                <a:cubicBezTo>
                  <a:pt x="500" y="279"/>
                  <a:pt x="441" y="250"/>
                  <a:pt x="441" y="132"/>
                </a:cubicBezTo>
                <a:close/>
                <a:moveTo>
                  <a:pt x="265" y="588"/>
                </a:moveTo>
                <a:lnTo>
                  <a:pt x="265" y="588"/>
                </a:lnTo>
                <a:cubicBezTo>
                  <a:pt x="132" y="588"/>
                  <a:pt x="29" y="485"/>
                  <a:pt x="29" y="353"/>
                </a:cubicBezTo>
                <a:cubicBezTo>
                  <a:pt x="29" y="338"/>
                  <a:pt x="29" y="309"/>
                  <a:pt x="59" y="294"/>
                </a:cubicBezTo>
                <a:cubicBezTo>
                  <a:pt x="59" y="309"/>
                  <a:pt x="88" y="412"/>
                  <a:pt x="177" y="397"/>
                </a:cubicBezTo>
                <a:cubicBezTo>
                  <a:pt x="177" y="323"/>
                  <a:pt x="147" y="117"/>
                  <a:pt x="250" y="58"/>
                </a:cubicBezTo>
                <a:cubicBezTo>
                  <a:pt x="250" y="162"/>
                  <a:pt x="265" y="309"/>
                  <a:pt x="382" y="323"/>
                </a:cubicBezTo>
                <a:cubicBezTo>
                  <a:pt x="382" y="279"/>
                  <a:pt x="382" y="220"/>
                  <a:pt x="412" y="205"/>
                </a:cubicBezTo>
                <a:cubicBezTo>
                  <a:pt x="412" y="264"/>
                  <a:pt x="471" y="309"/>
                  <a:pt x="471" y="367"/>
                </a:cubicBezTo>
                <a:cubicBezTo>
                  <a:pt x="471" y="485"/>
                  <a:pt x="353" y="588"/>
                  <a:pt x="265" y="588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Freeform 45">
            <a:extLst>
              <a:ext uri="{FF2B5EF4-FFF2-40B4-BE49-F238E27FC236}">
                <a16:creationId xmlns="" xmlns:a16="http://schemas.microsoft.com/office/drawing/2014/main" id="{49C441D5-FDD0-424D-9F10-FB06A86F3A4F}"/>
              </a:ext>
            </a:extLst>
          </p:cNvPr>
          <p:cNvSpPr>
            <a:spLocks/>
          </p:cNvSpPr>
          <p:nvPr/>
        </p:nvSpPr>
        <p:spPr bwMode="auto">
          <a:xfrm>
            <a:off x="879426" y="7961313"/>
            <a:ext cx="470958" cy="547983"/>
          </a:xfrm>
          <a:custGeom>
            <a:avLst/>
            <a:gdLst>
              <a:gd name="T0" fmla="*/ 4 w 96"/>
              <a:gd name="T1" fmla="*/ 21 h 168"/>
              <a:gd name="T2" fmla="*/ 67 w 96"/>
              <a:gd name="T3" fmla="*/ 84 h 168"/>
              <a:gd name="T4" fmla="*/ 3 w 96"/>
              <a:gd name="T5" fmla="*/ 148 h 168"/>
              <a:gd name="T6" fmla="*/ 3 w 96"/>
              <a:gd name="T7" fmla="*/ 148 h 168"/>
              <a:gd name="T8" fmla="*/ 0 w 96"/>
              <a:gd name="T9" fmla="*/ 156 h 168"/>
              <a:gd name="T10" fmla="*/ 12 w 96"/>
              <a:gd name="T11" fmla="*/ 168 h 168"/>
              <a:gd name="T12" fmla="*/ 20 w 96"/>
              <a:gd name="T13" fmla="*/ 165 h 168"/>
              <a:gd name="T14" fmla="*/ 20 w 96"/>
              <a:gd name="T15" fmla="*/ 165 h 168"/>
              <a:gd name="T16" fmla="*/ 92 w 96"/>
              <a:gd name="T17" fmla="*/ 93 h 168"/>
              <a:gd name="T18" fmla="*/ 92 w 96"/>
              <a:gd name="T19" fmla="*/ 93 h 168"/>
              <a:gd name="T20" fmla="*/ 96 w 96"/>
              <a:gd name="T21" fmla="*/ 84 h 168"/>
              <a:gd name="T22" fmla="*/ 96 w 96"/>
              <a:gd name="T23" fmla="*/ 84 h 168"/>
              <a:gd name="T24" fmla="*/ 96 w 96"/>
              <a:gd name="T25" fmla="*/ 84 h 168"/>
              <a:gd name="T26" fmla="*/ 92 w 96"/>
              <a:gd name="T27" fmla="*/ 75 h 168"/>
              <a:gd name="T28" fmla="*/ 92 w 96"/>
              <a:gd name="T29" fmla="*/ 75 h 168"/>
              <a:gd name="T30" fmla="*/ 20 w 96"/>
              <a:gd name="T31" fmla="*/ 3 h 168"/>
              <a:gd name="T32" fmla="*/ 20 w 96"/>
              <a:gd name="T33" fmla="*/ 3 h 168"/>
              <a:gd name="T34" fmla="*/ 12 w 96"/>
              <a:gd name="T35" fmla="*/ 0 h 168"/>
              <a:gd name="T36" fmla="*/ 0 w 96"/>
              <a:gd name="T37" fmla="*/ 12 h 168"/>
              <a:gd name="T38" fmla="*/ 4 w 96"/>
              <a:gd name="T39" fmla="*/ 21 h 1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6" h="168">
                <a:moveTo>
                  <a:pt x="4" y="21"/>
                </a:moveTo>
                <a:cubicBezTo>
                  <a:pt x="67" y="84"/>
                  <a:pt x="67" y="84"/>
                  <a:pt x="67" y="84"/>
                </a:cubicBezTo>
                <a:cubicBezTo>
                  <a:pt x="3" y="148"/>
                  <a:pt x="3" y="148"/>
                  <a:pt x="3" y="148"/>
                </a:cubicBezTo>
                <a:cubicBezTo>
                  <a:pt x="3" y="148"/>
                  <a:pt x="3" y="148"/>
                  <a:pt x="3" y="148"/>
                </a:cubicBezTo>
                <a:cubicBezTo>
                  <a:pt x="1" y="150"/>
                  <a:pt x="0" y="153"/>
                  <a:pt x="0" y="156"/>
                </a:cubicBezTo>
                <a:cubicBezTo>
                  <a:pt x="0" y="163"/>
                  <a:pt x="5" y="168"/>
                  <a:pt x="12" y="168"/>
                </a:cubicBezTo>
                <a:cubicBezTo>
                  <a:pt x="15" y="168"/>
                  <a:pt x="18" y="167"/>
                  <a:pt x="20" y="165"/>
                </a:cubicBezTo>
                <a:cubicBezTo>
                  <a:pt x="20" y="165"/>
                  <a:pt x="20" y="165"/>
                  <a:pt x="20" y="165"/>
                </a:cubicBezTo>
                <a:cubicBezTo>
                  <a:pt x="92" y="93"/>
                  <a:pt x="92" y="93"/>
                  <a:pt x="92" y="93"/>
                </a:cubicBezTo>
                <a:cubicBezTo>
                  <a:pt x="92" y="93"/>
                  <a:pt x="92" y="93"/>
                  <a:pt x="92" y="93"/>
                </a:cubicBezTo>
                <a:cubicBezTo>
                  <a:pt x="95" y="90"/>
                  <a:pt x="96" y="87"/>
                  <a:pt x="96" y="84"/>
                </a:cubicBezTo>
                <a:cubicBezTo>
                  <a:pt x="96" y="84"/>
                  <a:pt x="96" y="84"/>
                  <a:pt x="96" y="84"/>
                </a:cubicBezTo>
                <a:cubicBezTo>
                  <a:pt x="96" y="84"/>
                  <a:pt x="96" y="84"/>
                  <a:pt x="96" y="84"/>
                </a:cubicBezTo>
                <a:cubicBezTo>
                  <a:pt x="96" y="81"/>
                  <a:pt x="95" y="77"/>
                  <a:pt x="92" y="75"/>
                </a:cubicBezTo>
                <a:cubicBezTo>
                  <a:pt x="92" y="75"/>
                  <a:pt x="92" y="75"/>
                  <a:pt x="92" y="75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18" y="1"/>
                  <a:pt x="15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6"/>
                  <a:pt x="2" y="19"/>
                  <a:pt x="4" y="21"/>
                </a:cubicBezTo>
              </a:path>
            </a:pathLst>
          </a:custGeom>
          <a:solidFill>
            <a:srgbClr val="92D050"/>
          </a:solidFill>
          <a:ln>
            <a:noFill/>
          </a:ln>
        </p:spPr>
        <p:txBody>
          <a:bodyPr/>
          <a:lstStyle/>
          <a:p>
            <a:endParaRPr lang="en-US">
              <a:solidFill>
                <a:srgbClr val="92D050"/>
              </a:solidFill>
            </a:endParaRPr>
          </a:p>
        </p:txBody>
      </p:sp>
      <p:sp>
        <p:nvSpPr>
          <p:cNvPr id="14" name="Freeform 45">
            <a:extLst>
              <a:ext uri="{FF2B5EF4-FFF2-40B4-BE49-F238E27FC236}">
                <a16:creationId xmlns="" xmlns:a16="http://schemas.microsoft.com/office/drawing/2014/main" id="{49C441D5-FDD0-424D-9F10-FB06A86F3A4F}"/>
              </a:ext>
            </a:extLst>
          </p:cNvPr>
          <p:cNvSpPr>
            <a:spLocks/>
          </p:cNvSpPr>
          <p:nvPr/>
        </p:nvSpPr>
        <p:spPr bwMode="auto">
          <a:xfrm>
            <a:off x="879426" y="9952802"/>
            <a:ext cx="470958" cy="547983"/>
          </a:xfrm>
          <a:custGeom>
            <a:avLst/>
            <a:gdLst>
              <a:gd name="T0" fmla="*/ 4 w 96"/>
              <a:gd name="T1" fmla="*/ 21 h 168"/>
              <a:gd name="T2" fmla="*/ 67 w 96"/>
              <a:gd name="T3" fmla="*/ 84 h 168"/>
              <a:gd name="T4" fmla="*/ 3 w 96"/>
              <a:gd name="T5" fmla="*/ 148 h 168"/>
              <a:gd name="T6" fmla="*/ 3 w 96"/>
              <a:gd name="T7" fmla="*/ 148 h 168"/>
              <a:gd name="T8" fmla="*/ 0 w 96"/>
              <a:gd name="T9" fmla="*/ 156 h 168"/>
              <a:gd name="T10" fmla="*/ 12 w 96"/>
              <a:gd name="T11" fmla="*/ 168 h 168"/>
              <a:gd name="T12" fmla="*/ 20 w 96"/>
              <a:gd name="T13" fmla="*/ 165 h 168"/>
              <a:gd name="T14" fmla="*/ 20 w 96"/>
              <a:gd name="T15" fmla="*/ 165 h 168"/>
              <a:gd name="T16" fmla="*/ 92 w 96"/>
              <a:gd name="T17" fmla="*/ 93 h 168"/>
              <a:gd name="T18" fmla="*/ 92 w 96"/>
              <a:gd name="T19" fmla="*/ 93 h 168"/>
              <a:gd name="T20" fmla="*/ 96 w 96"/>
              <a:gd name="T21" fmla="*/ 84 h 168"/>
              <a:gd name="T22" fmla="*/ 96 w 96"/>
              <a:gd name="T23" fmla="*/ 84 h 168"/>
              <a:gd name="T24" fmla="*/ 96 w 96"/>
              <a:gd name="T25" fmla="*/ 84 h 168"/>
              <a:gd name="T26" fmla="*/ 92 w 96"/>
              <a:gd name="T27" fmla="*/ 75 h 168"/>
              <a:gd name="T28" fmla="*/ 92 w 96"/>
              <a:gd name="T29" fmla="*/ 75 h 168"/>
              <a:gd name="T30" fmla="*/ 20 w 96"/>
              <a:gd name="T31" fmla="*/ 3 h 168"/>
              <a:gd name="T32" fmla="*/ 20 w 96"/>
              <a:gd name="T33" fmla="*/ 3 h 168"/>
              <a:gd name="T34" fmla="*/ 12 w 96"/>
              <a:gd name="T35" fmla="*/ 0 h 168"/>
              <a:gd name="T36" fmla="*/ 0 w 96"/>
              <a:gd name="T37" fmla="*/ 12 h 168"/>
              <a:gd name="T38" fmla="*/ 4 w 96"/>
              <a:gd name="T39" fmla="*/ 21 h 1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6" h="168">
                <a:moveTo>
                  <a:pt x="4" y="21"/>
                </a:moveTo>
                <a:cubicBezTo>
                  <a:pt x="67" y="84"/>
                  <a:pt x="67" y="84"/>
                  <a:pt x="67" y="84"/>
                </a:cubicBezTo>
                <a:cubicBezTo>
                  <a:pt x="3" y="148"/>
                  <a:pt x="3" y="148"/>
                  <a:pt x="3" y="148"/>
                </a:cubicBezTo>
                <a:cubicBezTo>
                  <a:pt x="3" y="148"/>
                  <a:pt x="3" y="148"/>
                  <a:pt x="3" y="148"/>
                </a:cubicBezTo>
                <a:cubicBezTo>
                  <a:pt x="1" y="150"/>
                  <a:pt x="0" y="153"/>
                  <a:pt x="0" y="156"/>
                </a:cubicBezTo>
                <a:cubicBezTo>
                  <a:pt x="0" y="163"/>
                  <a:pt x="5" y="168"/>
                  <a:pt x="12" y="168"/>
                </a:cubicBezTo>
                <a:cubicBezTo>
                  <a:pt x="15" y="168"/>
                  <a:pt x="18" y="167"/>
                  <a:pt x="20" y="165"/>
                </a:cubicBezTo>
                <a:cubicBezTo>
                  <a:pt x="20" y="165"/>
                  <a:pt x="20" y="165"/>
                  <a:pt x="20" y="165"/>
                </a:cubicBezTo>
                <a:cubicBezTo>
                  <a:pt x="92" y="93"/>
                  <a:pt x="92" y="93"/>
                  <a:pt x="92" y="93"/>
                </a:cubicBezTo>
                <a:cubicBezTo>
                  <a:pt x="92" y="93"/>
                  <a:pt x="92" y="93"/>
                  <a:pt x="92" y="93"/>
                </a:cubicBezTo>
                <a:cubicBezTo>
                  <a:pt x="95" y="90"/>
                  <a:pt x="96" y="87"/>
                  <a:pt x="96" y="84"/>
                </a:cubicBezTo>
                <a:cubicBezTo>
                  <a:pt x="96" y="84"/>
                  <a:pt x="96" y="84"/>
                  <a:pt x="96" y="84"/>
                </a:cubicBezTo>
                <a:cubicBezTo>
                  <a:pt x="96" y="84"/>
                  <a:pt x="96" y="84"/>
                  <a:pt x="96" y="84"/>
                </a:cubicBezTo>
                <a:cubicBezTo>
                  <a:pt x="96" y="81"/>
                  <a:pt x="95" y="77"/>
                  <a:pt x="92" y="75"/>
                </a:cubicBezTo>
                <a:cubicBezTo>
                  <a:pt x="92" y="75"/>
                  <a:pt x="92" y="75"/>
                  <a:pt x="92" y="75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18" y="1"/>
                  <a:pt x="15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6"/>
                  <a:pt x="2" y="19"/>
                  <a:pt x="4" y="21"/>
                </a:cubicBezTo>
              </a:path>
            </a:pathLst>
          </a:custGeom>
          <a:solidFill>
            <a:srgbClr val="92D050"/>
          </a:solidFill>
          <a:ln>
            <a:noFill/>
          </a:ln>
        </p:spPr>
        <p:txBody>
          <a:bodyPr/>
          <a:lstStyle/>
          <a:p>
            <a:endParaRPr lang="en-US">
              <a:solidFill>
                <a:srgbClr val="92D050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-141231" y="11450855"/>
            <a:ext cx="2419665" cy="2265145"/>
            <a:chOff x="1355395" y="935255"/>
            <a:chExt cx="3036866" cy="3390694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1642187" y="1038461"/>
              <a:ext cx="2463281" cy="3059406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395" y="935255"/>
              <a:ext cx="3036866" cy="3390694"/>
            </a:xfrm>
            <a:prstGeom prst="rect">
              <a:avLst/>
            </a:prstGeom>
          </p:spPr>
        </p:pic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432" y="11391975"/>
            <a:ext cx="2232391" cy="217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9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B4C2244-8C15-CC41-A750-1F606BAA391B}"/>
              </a:ext>
            </a:extLst>
          </p:cNvPr>
          <p:cNvSpPr/>
          <p:nvPr/>
        </p:nvSpPr>
        <p:spPr>
          <a:xfrm>
            <a:off x="1819370" y="3015796"/>
            <a:ext cx="21336000" cy="9767207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 ExtraLight" panose="020B030204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159821F-6D88-0D49-B048-717EDF97EA60}"/>
              </a:ext>
            </a:extLst>
          </p:cNvPr>
          <p:cNvSpPr txBox="1"/>
          <p:nvPr/>
        </p:nvSpPr>
        <p:spPr>
          <a:xfrm>
            <a:off x="4115103" y="973936"/>
            <a:ext cx="15411591" cy="9233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r>
              <a:rPr lang="ru-RU" sz="5400" dirty="0">
                <a:solidFill>
                  <a:srgbClr val="92D050"/>
                </a:solidFill>
                <a:latin typeface="Century Gothic" panose="020B0502020202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Технология </a:t>
            </a:r>
            <a:r>
              <a:rPr lang="ru-RU" sz="5400" dirty="0" smtClean="0">
                <a:solidFill>
                  <a:srgbClr val="92D050"/>
                </a:solidFill>
                <a:latin typeface="Century Gothic" panose="020B0502020202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приготовления: Фрукты </a:t>
            </a:r>
            <a:r>
              <a:rPr lang="ru-RU" sz="5400" dirty="0" err="1" smtClean="0">
                <a:solidFill>
                  <a:srgbClr val="92D050"/>
                </a:solidFill>
                <a:latin typeface="Century Gothic" panose="020B0502020202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фламбе</a:t>
            </a:r>
            <a:endParaRPr lang="en-US" sz="5400" dirty="0">
              <a:solidFill>
                <a:srgbClr val="92D050"/>
              </a:solidFill>
              <a:highlight>
                <a:srgbClr val="000000"/>
              </a:highlight>
              <a:latin typeface="Century Gothic" panose="020B0502020202020204" pitchFamily="34" charset="0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sp>
        <p:nvSpPr>
          <p:cNvPr id="19" name="Shape 2901">
            <a:extLst>
              <a:ext uri="{FF2B5EF4-FFF2-40B4-BE49-F238E27FC236}">
                <a16:creationId xmlns="" xmlns:a16="http://schemas.microsoft.com/office/drawing/2014/main" id="{C2BA7E64-B822-EE41-942D-4B7E00E9F2F7}"/>
              </a:ext>
            </a:extLst>
          </p:cNvPr>
          <p:cNvSpPr/>
          <p:nvPr/>
        </p:nvSpPr>
        <p:spPr>
          <a:xfrm>
            <a:off x="2466499" y="7540473"/>
            <a:ext cx="358928" cy="7178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Noto Sans ExtraLight" panose="020B0302040504020204" pitchFamily="34" charset="0"/>
              <a:ea typeface="Noto Sans ExtraLight" panose="020B0302040504020204" pitchFamily="34" charset="0"/>
              <a:cs typeface="Noto Sans ExtraLight" panose="020B0302040504020204" pitchFamily="34" charset="0"/>
            </a:endParaRPr>
          </a:p>
        </p:txBody>
      </p:sp>
      <p:sp>
        <p:nvSpPr>
          <p:cNvPr id="20" name="Shape 2902">
            <a:extLst>
              <a:ext uri="{FF2B5EF4-FFF2-40B4-BE49-F238E27FC236}">
                <a16:creationId xmlns="" xmlns:a16="http://schemas.microsoft.com/office/drawing/2014/main" id="{8EFEECE0-6E00-9C45-AC92-51FD4BA459BA}"/>
              </a:ext>
            </a:extLst>
          </p:cNvPr>
          <p:cNvSpPr/>
          <p:nvPr/>
        </p:nvSpPr>
        <p:spPr>
          <a:xfrm>
            <a:off x="21552223" y="7540473"/>
            <a:ext cx="358928" cy="7178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Noto Sans ExtraLight" panose="020B0302040504020204" pitchFamily="34" charset="0"/>
              <a:ea typeface="Noto Sans ExtraLight" panose="020B0302040504020204" pitchFamily="34" charset="0"/>
              <a:cs typeface="Noto Sans ExtraLight" panose="020B0302040504020204" pitchFamily="34" charset="0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="" xmlns:a16="http://schemas.microsoft.com/office/drawing/2014/main" id="{E5409BAC-C364-8648-9A05-1485F758807E}"/>
              </a:ext>
            </a:extLst>
          </p:cNvPr>
          <p:cNvSpPr txBox="1">
            <a:spLocks/>
          </p:cNvSpPr>
          <p:nvPr/>
        </p:nvSpPr>
        <p:spPr>
          <a:xfrm>
            <a:off x="9987346" y="5800866"/>
            <a:ext cx="5000049" cy="275152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i="1" dirty="0">
                <a:latin typeface="Century Gothic" panose="020B0502020202020204" pitchFamily="34" charset="0"/>
              </a:rPr>
              <a:t>1 </a:t>
            </a:r>
            <a:r>
              <a:rPr lang="ru-RU" sz="3200" i="1" dirty="0" smtClean="0">
                <a:latin typeface="Century Gothic" panose="020B0502020202020204" pitchFamily="34" charset="0"/>
              </a:rPr>
              <a:t>груша</a:t>
            </a:r>
            <a:r>
              <a:rPr lang="en-US" sz="3200" i="1" dirty="0" smtClean="0">
                <a:latin typeface="Century Gothic" panose="020B0502020202020204" pitchFamily="34" charset="0"/>
              </a:rPr>
              <a:t>/</a:t>
            </a:r>
            <a:r>
              <a:rPr lang="ru-RU" sz="3200" i="1" dirty="0" smtClean="0">
                <a:latin typeface="Century Gothic" panose="020B0502020202020204" pitchFamily="34" charset="0"/>
              </a:rPr>
              <a:t>яблоко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Century Gothic" panose="020B0502020202020204" pitchFamily="34" charset="0"/>
              </a:rPr>
              <a:t>25 </a:t>
            </a:r>
            <a:r>
              <a:rPr lang="ru-RU" sz="3200" dirty="0" err="1" smtClean="0">
                <a:latin typeface="Century Gothic" panose="020B0502020202020204" pitchFamily="34" charset="0"/>
              </a:rPr>
              <a:t>гр</a:t>
            </a:r>
            <a:r>
              <a:rPr lang="ru-RU" sz="3200" dirty="0" smtClean="0">
                <a:latin typeface="Century Gothic" panose="020B0502020202020204" pitchFamily="34" charset="0"/>
              </a:rPr>
              <a:t> сахара</a:t>
            </a:r>
            <a:endParaRPr lang="ru-RU" sz="3200" dirty="0">
              <a:latin typeface="Century Gothic" panose="020B0502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Century Gothic" panose="020B0502020202020204" pitchFamily="34" charset="0"/>
              </a:rPr>
              <a:t>20 </a:t>
            </a:r>
            <a:r>
              <a:rPr lang="ru-RU" sz="3200" dirty="0" err="1" smtClean="0">
                <a:latin typeface="Century Gothic" panose="020B0502020202020204" pitchFamily="34" charset="0"/>
              </a:rPr>
              <a:t>гр</a:t>
            </a:r>
            <a:r>
              <a:rPr lang="ru-RU" sz="3200" dirty="0" smtClean="0">
                <a:latin typeface="Century Gothic" panose="020B0502020202020204" pitchFamily="34" charset="0"/>
              </a:rPr>
              <a:t> слив. масла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Century Gothic" panose="020B0502020202020204" pitchFamily="34" charset="0"/>
              </a:rPr>
              <a:t>30 мл алкоголя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92412164-58F5-4F73-999D-D43BA6343F48}"/>
              </a:ext>
            </a:extLst>
          </p:cNvPr>
          <p:cNvSpPr txBox="1">
            <a:spLocks/>
          </p:cNvSpPr>
          <p:nvPr/>
        </p:nvSpPr>
        <p:spPr>
          <a:xfrm>
            <a:off x="15070493" y="3296930"/>
            <a:ext cx="6398632" cy="824841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ts val="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Century Gothic" panose="020B0502020202020204" pitchFamily="34" charset="0"/>
              </a:rPr>
              <a:t>Грушу или яблоко </a:t>
            </a:r>
            <a:r>
              <a:rPr lang="ru-RU" sz="3200" dirty="0">
                <a:latin typeface="Century Gothic" panose="020B0502020202020204" pitchFamily="34" charset="0"/>
              </a:rPr>
              <a:t>чистим, разрезаем на половинки, удаляем </a:t>
            </a:r>
            <a:r>
              <a:rPr lang="ru-RU" sz="3200" dirty="0" smtClean="0">
                <a:latin typeface="Century Gothic" panose="020B0502020202020204" pitchFamily="34" charset="0"/>
              </a:rPr>
              <a:t>сердцевину. </a:t>
            </a:r>
          </a:p>
          <a:p>
            <a:pPr marL="457200" indent="-457200" algn="l">
              <a:lnSpc>
                <a:spcPts val="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Century Gothic" panose="020B0502020202020204" pitchFamily="34" charset="0"/>
              </a:rPr>
              <a:t>Масло </a:t>
            </a:r>
            <a:r>
              <a:rPr lang="ru-RU" sz="3200" dirty="0">
                <a:latin typeface="Century Gothic" panose="020B0502020202020204" pitchFamily="34" charset="0"/>
              </a:rPr>
              <a:t>растапливаем на сковороде, добавляем сахар, ждем, пока он немного подтает и обжариваем </a:t>
            </a:r>
            <a:r>
              <a:rPr lang="ru-RU" sz="3200" dirty="0" smtClean="0">
                <a:latin typeface="Century Gothic" panose="020B0502020202020204" pitchFamily="34" charset="0"/>
              </a:rPr>
              <a:t>фрукт по </a:t>
            </a:r>
            <a:r>
              <a:rPr lang="ru-RU" sz="3200" dirty="0">
                <a:latin typeface="Century Gothic" panose="020B0502020202020204" pitchFamily="34" charset="0"/>
              </a:rPr>
              <a:t>3 минуты с каждой стороны</a:t>
            </a:r>
            <a:r>
              <a:rPr lang="ru-RU" sz="3200" dirty="0" smtClean="0">
                <a:latin typeface="Century Gothic" panose="020B0502020202020204" pitchFamily="34" charset="0"/>
              </a:rPr>
              <a:t>.</a:t>
            </a:r>
            <a:r>
              <a:rPr lang="ru-RU" sz="3200" dirty="0">
                <a:latin typeface="Century Gothic" panose="020B0502020202020204" pitchFamily="34" charset="0"/>
              </a:rPr>
              <a:t> </a:t>
            </a:r>
            <a:endParaRPr lang="ru-RU" sz="3200" dirty="0" smtClean="0">
              <a:latin typeface="Century Gothic" panose="020B0502020202020204" pitchFamily="34" charset="0"/>
            </a:endParaRPr>
          </a:p>
          <a:p>
            <a:pPr marL="457200" indent="-457200" algn="l">
              <a:lnSpc>
                <a:spcPts val="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Century Gothic" panose="020B0502020202020204" pitchFamily="34" charset="0"/>
              </a:rPr>
              <a:t>Вливаем </a:t>
            </a:r>
            <a:r>
              <a:rPr lang="ru-RU" sz="3200" dirty="0">
                <a:latin typeface="Century Gothic" panose="020B0502020202020204" pitchFamily="34" charset="0"/>
              </a:rPr>
              <a:t>а</a:t>
            </a:r>
            <a:r>
              <a:rPr lang="ru-RU" sz="3200" dirty="0" smtClean="0">
                <a:latin typeface="Century Gothic" panose="020B0502020202020204" pitchFamily="34" charset="0"/>
              </a:rPr>
              <a:t>лкоголь и </a:t>
            </a:r>
            <a:r>
              <a:rPr lang="ru-RU" sz="3200" dirty="0">
                <a:latin typeface="Century Gothic" panose="020B0502020202020204" pitchFamily="34" charset="0"/>
              </a:rPr>
              <a:t>поджигаем. Оставляем пока пламя не погаснет</a:t>
            </a:r>
            <a:r>
              <a:rPr lang="ru-RU" sz="3200" dirty="0" smtClean="0">
                <a:latin typeface="Century Gothic" panose="020B0502020202020204" pitchFamily="34" charset="0"/>
              </a:rPr>
              <a:t>.</a:t>
            </a:r>
            <a:r>
              <a:rPr lang="ru-RU" sz="3200" dirty="0">
                <a:latin typeface="Century Gothic" panose="020B0502020202020204" pitchFamily="34" charset="0"/>
              </a:rPr>
              <a:t> </a:t>
            </a:r>
            <a:endParaRPr lang="ru-RU" sz="3200" dirty="0" smtClean="0">
              <a:latin typeface="Century Gothic" panose="020B0502020202020204" pitchFamily="34" charset="0"/>
            </a:endParaRPr>
          </a:p>
          <a:p>
            <a:pPr marL="457200" indent="-457200" algn="l">
              <a:lnSpc>
                <a:spcPts val="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Century Gothic" panose="020B0502020202020204" pitchFamily="34" charset="0"/>
              </a:rPr>
              <a:t>Сразу </a:t>
            </a:r>
            <a:r>
              <a:rPr lang="ru-RU" sz="3200" dirty="0">
                <a:latin typeface="Century Gothic" panose="020B0502020202020204" pitchFamily="34" charset="0"/>
              </a:rPr>
              <a:t>же подаем </a:t>
            </a:r>
            <a:r>
              <a:rPr lang="ru-RU" sz="3200" dirty="0" smtClean="0">
                <a:latin typeface="Century Gothic" panose="020B0502020202020204" pitchFamily="34" charset="0"/>
              </a:rPr>
              <a:t>фрукт-</a:t>
            </a:r>
            <a:r>
              <a:rPr lang="ru-RU" sz="3200" dirty="0" err="1" smtClean="0">
                <a:latin typeface="Century Gothic" panose="020B0502020202020204" pitchFamily="34" charset="0"/>
              </a:rPr>
              <a:t>фламбе</a:t>
            </a:r>
            <a:r>
              <a:rPr lang="ru-RU" sz="3200" dirty="0" smtClean="0">
                <a:latin typeface="Century Gothic" panose="020B0502020202020204" pitchFamily="34" charset="0"/>
              </a:rPr>
              <a:t> полив ягодным соусом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Source Sans Pro Light" panose="020B0403030403020204" pitchFamily="34" charset="0"/>
              <a:cs typeface="Noto Sans ExtraLight" panose="020B0302040504020204" pitchFamily="34" charset="0"/>
            </a:endParaRPr>
          </a:p>
        </p:txBody>
      </p:sp>
      <p:cxnSp>
        <p:nvCxnSpPr>
          <p:cNvPr id="10" name="Straight Connector 22">
            <a:extLst>
              <a:ext uri="{FF2B5EF4-FFF2-40B4-BE49-F238E27FC236}">
                <a16:creationId xmlns="" xmlns:a16="http://schemas.microsoft.com/office/drawing/2014/main" id="{D3FE3309-55C3-2E47-9BD4-F194102F3E7A}"/>
              </a:ext>
            </a:extLst>
          </p:cNvPr>
          <p:cNvCxnSpPr>
            <a:cxnSpLocks/>
          </p:cNvCxnSpPr>
          <p:nvPr/>
        </p:nvCxnSpPr>
        <p:spPr>
          <a:xfrm flipH="1">
            <a:off x="14683022" y="3289801"/>
            <a:ext cx="1" cy="8501343"/>
          </a:xfrm>
          <a:prstGeom prst="line">
            <a:avLst/>
          </a:prstGeom>
          <a:ln w="381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Grp="1" noChangeAspect="1"/>
          </p:cNvPicPr>
          <p:nvPr>
            <p:ph type="pic" sz="quarter" idx="26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3" r="13773"/>
          <a:stretch>
            <a:fillRect/>
          </a:stretch>
        </p:blipFill>
        <p:spPr/>
      </p:pic>
      <p:grpSp>
        <p:nvGrpSpPr>
          <p:cNvPr id="12" name="Группа 11"/>
          <p:cNvGrpSpPr/>
          <p:nvPr/>
        </p:nvGrpSpPr>
        <p:grpSpPr>
          <a:xfrm>
            <a:off x="-141231" y="0"/>
            <a:ext cx="2419665" cy="2265145"/>
            <a:chOff x="1355395" y="935255"/>
            <a:chExt cx="3036866" cy="339069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642187" y="1038461"/>
              <a:ext cx="2463281" cy="3059406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395" y="935255"/>
              <a:ext cx="3036866" cy="3390694"/>
            </a:xfrm>
            <a:prstGeom prst="rect">
              <a:avLst/>
            </a:prstGeom>
          </p:spPr>
        </p:pic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7391" y="11289"/>
            <a:ext cx="2232391" cy="217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31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B4C2244-8C15-CC41-A750-1F606BAA391B}"/>
              </a:ext>
            </a:extLst>
          </p:cNvPr>
          <p:cNvSpPr/>
          <p:nvPr/>
        </p:nvSpPr>
        <p:spPr>
          <a:xfrm>
            <a:off x="1819370" y="3015796"/>
            <a:ext cx="21336000" cy="9767207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 ExtraLight" panose="020B030204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159821F-6D88-0D49-B048-717EDF97EA60}"/>
              </a:ext>
            </a:extLst>
          </p:cNvPr>
          <p:cNvSpPr txBox="1"/>
          <p:nvPr/>
        </p:nvSpPr>
        <p:spPr>
          <a:xfrm>
            <a:off x="4115103" y="973936"/>
            <a:ext cx="14953132" cy="9233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r>
              <a:rPr lang="ru-RU" sz="5400" dirty="0">
                <a:solidFill>
                  <a:srgbClr val="92D050"/>
                </a:solidFill>
                <a:latin typeface="Century Gothic" panose="020B0502020202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Технология </a:t>
            </a:r>
            <a:r>
              <a:rPr lang="ru-RU" sz="5400" dirty="0" smtClean="0">
                <a:solidFill>
                  <a:srgbClr val="92D050"/>
                </a:solidFill>
                <a:latin typeface="Century Gothic" panose="020B0502020202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приготовления: Ягодного соуса</a:t>
            </a:r>
            <a:endParaRPr lang="en-US" sz="5400" dirty="0">
              <a:solidFill>
                <a:srgbClr val="92D050"/>
              </a:solidFill>
              <a:highlight>
                <a:srgbClr val="000000"/>
              </a:highlight>
              <a:latin typeface="Century Gothic" panose="020B0502020202020204" pitchFamily="34" charset="0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sp>
        <p:nvSpPr>
          <p:cNvPr id="19" name="Shape 2901">
            <a:extLst>
              <a:ext uri="{FF2B5EF4-FFF2-40B4-BE49-F238E27FC236}">
                <a16:creationId xmlns="" xmlns:a16="http://schemas.microsoft.com/office/drawing/2014/main" id="{C2BA7E64-B822-EE41-942D-4B7E00E9F2F7}"/>
              </a:ext>
            </a:extLst>
          </p:cNvPr>
          <p:cNvSpPr/>
          <p:nvPr/>
        </p:nvSpPr>
        <p:spPr>
          <a:xfrm>
            <a:off x="2466499" y="7540473"/>
            <a:ext cx="358928" cy="7178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Noto Sans ExtraLight" panose="020B0302040504020204" pitchFamily="34" charset="0"/>
              <a:ea typeface="Noto Sans ExtraLight" panose="020B0302040504020204" pitchFamily="34" charset="0"/>
              <a:cs typeface="Noto Sans ExtraLight" panose="020B0302040504020204" pitchFamily="34" charset="0"/>
            </a:endParaRPr>
          </a:p>
        </p:txBody>
      </p:sp>
      <p:sp>
        <p:nvSpPr>
          <p:cNvPr id="20" name="Shape 2902">
            <a:extLst>
              <a:ext uri="{FF2B5EF4-FFF2-40B4-BE49-F238E27FC236}">
                <a16:creationId xmlns="" xmlns:a16="http://schemas.microsoft.com/office/drawing/2014/main" id="{8EFEECE0-6E00-9C45-AC92-51FD4BA459BA}"/>
              </a:ext>
            </a:extLst>
          </p:cNvPr>
          <p:cNvSpPr/>
          <p:nvPr/>
        </p:nvSpPr>
        <p:spPr>
          <a:xfrm>
            <a:off x="21552223" y="7540473"/>
            <a:ext cx="358928" cy="7178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Noto Sans ExtraLight" panose="020B0302040504020204" pitchFamily="34" charset="0"/>
              <a:ea typeface="Noto Sans ExtraLight" panose="020B0302040504020204" pitchFamily="34" charset="0"/>
              <a:cs typeface="Noto Sans ExtraLight" panose="020B0302040504020204" pitchFamily="34" charset="0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="" xmlns:a16="http://schemas.microsoft.com/office/drawing/2014/main" id="{E5409BAC-C364-8648-9A05-1485F758807E}"/>
              </a:ext>
            </a:extLst>
          </p:cNvPr>
          <p:cNvSpPr txBox="1">
            <a:spLocks/>
          </p:cNvSpPr>
          <p:nvPr/>
        </p:nvSpPr>
        <p:spPr>
          <a:xfrm>
            <a:off x="9987346" y="5800866"/>
            <a:ext cx="5000049" cy="275152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i="1" dirty="0" smtClean="0">
                <a:latin typeface="Century Gothic" panose="020B0502020202020204" pitchFamily="34" charset="0"/>
              </a:rPr>
              <a:t>80 </a:t>
            </a:r>
            <a:r>
              <a:rPr lang="ru-RU" sz="3200" i="1" dirty="0" err="1" smtClean="0">
                <a:latin typeface="Century Gothic" panose="020B0502020202020204" pitchFamily="34" charset="0"/>
              </a:rPr>
              <a:t>гр</a:t>
            </a:r>
            <a:r>
              <a:rPr lang="ru-RU" sz="3200" i="1" dirty="0" smtClean="0">
                <a:latin typeface="Century Gothic" panose="020B0502020202020204" pitchFamily="34" charset="0"/>
              </a:rPr>
              <a:t> ягоды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Century Gothic" panose="020B0502020202020204" pitchFamily="34" charset="0"/>
              </a:rPr>
              <a:t>60 сахара</a:t>
            </a:r>
            <a:endParaRPr lang="ru-RU" sz="3200" dirty="0">
              <a:latin typeface="Century Gothic" panose="020B0502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Century Gothic" panose="020B0502020202020204" pitchFamily="34" charset="0"/>
              </a:rPr>
              <a:t>300 мл воды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Century Gothic" panose="020B0502020202020204" pitchFamily="34" charset="0"/>
              </a:rPr>
              <a:t>17 </a:t>
            </a:r>
            <a:r>
              <a:rPr lang="ru-RU" sz="3200" dirty="0" err="1" smtClean="0">
                <a:latin typeface="Century Gothic" panose="020B0502020202020204" pitchFamily="34" charset="0"/>
              </a:rPr>
              <a:t>гр</a:t>
            </a:r>
            <a:r>
              <a:rPr lang="ru-RU" sz="3200" dirty="0" smtClean="0">
                <a:latin typeface="Century Gothic" panose="020B0502020202020204" pitchFamily="34" charset="0"/>
              </a:rPr>
              <a:t> крахмала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92412164-58F5-4F73-999D-D43BA6343F48}"/>
              </a:ext>
            </a:extLst>
          </p:cNvPr>
          <p:cNvSpPr txBox="1">
            <a:spLocks/>
          </p:cNvSpPr>
          <p:nvPr/>
        </p:nvSpPr>
        <p:spPr>
          <a:xfrm>
            <a:off x="14740120" y="3289801"/>
            <a:ext cx="7059378" cy="906914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ts val="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Century Gothic" panose="020B0502020202020204" pitchFamily="34" charset="0"/>
              </a:rPr>
              <a:t>Ягоду </a:t>
            </a:r>
            <a:r>
              <a:rPr lang="ru-RU" sz="3200" dirty="0">
                <a:latin typeface="Century Gothic" panose="020B0502020202020204" pitchFamily="34" charset="0"/>
              </a:rPr>
              <a:t>заливаем водой и доводим до </a:t>
            </a:r>
            <a:r>
              <a:rPr lang="ru-RU" sz="3200" dirty="0" smtClean="0">
                <a:latin typeface="Century Gothic" panose="020B0502020202020204" pitchFamily="34" charset="0"/>
              </a:rPr>
              <a:t>кипения.</a:t>
            </a:r>
          </a:p>
          <a:p>
            <a:pPr marL="457200" indent="-457200" algn="l">
              <a:lnSpc>
                <a:spcPts val="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Century Gothic" panose="020B0502020202020204" pitchFamily="34" charset="0"/>
              </a:rPr>
              <a:t>Добавляем </a:t>
            </a:r>
            <a:r>
              <a:rPr lang="ru-RU" sz="3200" dirty="0">
                <a:latin typeface="Century Gothic" panose="020B0502020202020204" pitchFamily="34" charset="0"/>
              </a:rPr>
              <a:t>сахар и перемешиваем до его полного </a:t>
            </a:r>
            <a:r>
              <a:rPr lang="ru-RU" sz="3200" dirty="0" smtClean="0">
                <a:latin typeface="Century Gothic" panose="020B0502020202020204" pitchFamily="34" charset="0"/>
              </a:rPr>
              <a:t>растворения.</a:t>
            </a:r>
            <a:endParaRPr lang="ru-RU" sz="3200" dirty="0">
              <a:latin typeface="Century Gothic" panose="020B0502020202020204" pitchFamily="34" charset="0"/>
            </a:endParaRPr>
          </a:p>
          <a:p>
            <a:pPr marL="457200" indent="-457200" algn="l">
              <a:lnSpc>
                <a:spcPts val="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Century Gothic" panose="020B0502020202020204" pitchFamily="34" charset="0"/>
              </a:rPr>
              <a:t>Отливаем </a:t>
            </a:r>
            <a:r>
              <a:rPr lang="ru-RU" sz="3200" dirty="0">
                <a:latin typeface="Century Gothic" panose="020B0502020202020204" pitchFamily="34" charset="0"/>
              </a:rPr>
              <a:t>немного сока и разводим в нем </a:t>
            </a:r>
            <a:r>
              <a:rPr lang="ru-RU" sz="3200" dirty="0" smtClean="0">
                <a:latin typeface="Century Gothic" panose="020B0502020202020204" pitchFamily="34" charset="0"/>
              </a:rPr>
              <a:t>крахмал.</a:t>
            </a:r>
          </a:p>
          <a:p>
            <a:pPr marL="457200" indent="-457200" algn="l">
              <a:lnSpc>
                <a:spcPts val="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Century Gothic" panose="020B0502020202020204" pitchFamily="34" charset="0"/>
              </a:rPr>
              <a:t>Ягоду протираем вместе с сиропом протираем и вливаем </a:t>
            </a:r>
            <a:r>
              <a:rPr lang="ru-RU" sz="3200" dirty="0">
                <a:latin typeface="Century Gothic" panose="020B0502020202020204" pitchFamily="34" charset="0"/>
              </a:rPr>
              <a:t>смесь сока и </a:t>
            </a:r>
            <a:r>
              <a:rPr lang="ru-RU" sz="3200" dirty="0" smtClean="0">
                <a:latin typeface="Century Gothic" panose="020B0502020202020204" pitchFamily="34" charset="0"/>
              </a:rPr>
              <a:t>крахмала.</a:t>
            </a:r>
            <a:r>
              <a:rPr lang="ru-RU" sz="3200" dirty="0">
                <a:latin typeface="Century Gothic" panose="020B0502020202020204" pitchFamily="34" charset="0"/>
              </a:rPr>
              <a:t> </a:t>
            </a:r>
            <a:endParaRPr lang="ru-RU" sz="3200" dirty="0" smtClean="0">
              <a:latin typeface="Century Gothic" panose="020B0502020202020204" pitchFamily="34" charset="0"/>
            </a:endParaRPr>
          </a:p>
          <a:p>
            <a:pPr marL="457200" indent="-457200" algn="l">
              <a:lnSpc>
                <a:spcPts val="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Century Gothic" panose="020B0502020202020204" pitchFamily="34" charset="0"/>
              </a:rPr>
              <a:t>При </a:t>
            </a:r>
            <a:r>
              <a:rPr lang="ru-RU" sz="3200" dirty="0">
                <a:latin typeface="Century Gothic" panose="020B0502020202020204" pitchFamily="34" charset="0"/>
              </a:rPr>
              <a:t>постоянном помешивании доводим всё до кипения, но не </a:t>
            </a:r>
            <a:r>
              <a:rPr lang="ru-RU" sz="3200" dirty="0" smtClean="0">
                <a:latin typeface="Century Gothic" panose="020B0502020202020204" pitchFamily="34" charset="0"/>
              </a:rPr>
              <a:t>кипятим.</a:t>
            </a:r>
          </a:p>
          <a:p>
            <a:pPr marL="457200" indent="-457200" algn="l">
              <a:lnSpc>
                <a:spcPts val="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Century Gothic" panose="020B0502020202020204" pitchFamily="34" charset="0"/>
              </a:rPr>
              <a:t>Полученным соусом поливаем наши фрукты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Source Sans Pro Light" panose="020B0403030403020204" pitchFamily="34" charset="0"/>
              <a:cs typeface="Noto Sans ExtraLight" panose="020B0302040504020204" pitchFamily="34" charset="0"/>
            </a:endParaRPr>
          </a:p>
        </p:txBody>
      </p:sp>
      <p:cxnSp>
        <p:nvCxnSpPr>
          <p:cNvPr id="10" name="Straight Connector 22">
            <a:extLst>
              <a:ext uri="{FF2B5EF4-FFF2-40B4-BE49-F238E27FC236}">
                <a16:creationId xmlns="" xmlns:a16="http://schemas.microsoft.com/office/drawing/2014/main" id="{D3FE3309-55C3-2E47-9BD4-F194102F3E7A}"/>
              </a:ext>
            </a:extLst>
          </p:cNvPr>
          <p:cNvCxnSpPr>
            <a:cxnSpLocks/>
          </p:cNvCxnSpPr>
          <p:nvPr/>
        </p:nvCxnSpPr>
        <p:spPr>
          <a:xfrm flipH="1">
            <a:off x="14683022" y="3289801"/>
            <a:ext cx="1" cy="8501343"/>
          </a:xfrm>
          <a:prstGeom prst="line">
            <a:avLst/>
          </a:prstGeom>
          <a:ln w="381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Grp="1" noChangeAspect="1"/>
          </p:cNvPicPr>
          <p:nvPr>
            <p:ph type="pic" sz="quarter" idx="26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7" r="16687"/>
          <a:stretch>
            <a:fillRect/>
          </a:stretch>
        </p:blipFill>
        <p:spPr/>
      </p:pic>
      <p:grpSp>
        <p:nvGrpSpPr>
          <p:cNvPr id="13" name="Группа 12"/>
          <p:cNvGrpSpPr/>
          <p:nvPr/>
        </p:nvGrpSpPr>
        <p:grpSpPr>
          <a:xfrm>
            <a:off x="-141231" y="0"/>
            <a:ext cx="2419665" cy="2265145"/>
            <a:chOff x="1355395" y="935255"/>
            <a:chExt cx="3036866" cy="3390694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1642187" y="1038461"/>
              <a:ext cx="2463281" cy="3059406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395" y="935255"/>
              <a:ext cx="3036866" cy="3390694"/>
            </a:xfrm>
            <a:prstGeom prst="rect">
              <a:avLst/>
            </a:prstGeom>
          </p:spPr>
        </p:pic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7391" y="11289"/>
            <a:ext cx="2232391" cy="217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23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82947" y="485136"/>
            <a:ext cx="12188825" cy="17154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17780" lvl="0" indent="-342900">
              <a:lnSpc>
                <a:spcPct val="115000"/>
              </a:lnSpc>
              <a:spcAft>
                <a:spcPts val="0"/>
              </a:spcAft>
              <a:buSzPts val="1200"/>
              <a:buFont typeface="+mj-lt"/>
              <a:buAutoNum type="arabicPeriod"/>
            </a:pPr>
            <a:r>
              <a:rPr lang="ru-RU" sz="4800" dirty="0">
                <a:solidFill>
                  <a:srgbClr val="92D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Какие требования предъявляются к внешнему виду повара по </a:t>
            </a:r>
            <a:r>
              <a:rPr lang="ru-RU" sz="4800" dirty="0" err="1">
                <a:solidFill>
                  <a:srgbClr val="92D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СанПину</a:t>
            </a:r>
            <a:r>
              <a:rPr lang="ru-RU" sz="4800" dirty="0">
                <a:solidFill>
                  <a:srgbClr val="92D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400" dirty="0">
              <a:solidFill>
                <a:srgbClr val="92D05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91" y="3674533"/>
            <a:ext cx="7723752" cy="69045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225213" y="3674533"/>
            <a:ext cx="1400545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Н</a:t>
            </a:r>
            <a:r>
              <a:rPr lang="ru-RU" sz="4000" dirty="0" smtClean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огти </a:t>
            </a:r>
            <a:r>
              <a:rPr lang="ru-RU" sz="40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коротко </a:t>
            </a:r>
            <a:r>
              <a:rPr lang="ru-RU" sz="4000" dirty="0" smtClean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острижены 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Н</a:t>
            </a:r>
            <a:r>
              <a:rPr lang="ru-RU" sz="4000" dirty="0" smtClean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е </a:t>
            </a:r>
            <a:r>
              <a:rPr lang="ru-RU" sz="40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должно быть гнойничковых </a:t>
            </a:r>
            <a:r>
              <a:rPr lang="ru-RU" sz="4000" dirty="0" smtClean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ран</a:t>
            </a:r>
          </a:p>
          <a:p>
            <a:pPr>
              <a:lnSpc>
                <a:spcPct val="150000"/>
              </a:lnSpc>
            </a:pPr>
            <a:r>
              <a:rPr lang="ru-RU" sz="4000" dirty="0" smtClean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Наличие спецодежды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В</a:t>
            </a:r>
            <a:r>
              <a:rPr lang="ru-RU" sz="4000" dirty="0" smtClean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олосы </a:t>
            </a:r>
            <a:r>
              <a:rPr lang="ru-RU" sz="40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убирают под </a:t>
            </a:r>
            <a:r>
              <a:rPr lang="ru-RU" sz="4000" dirty="0" smtClean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колпак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С</a:t>
            </a:r>
            <a:r>
              <a:rPr lang="ru-RU" sz="4000" dirty="0" smtClean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менная </a:t>
            </a:r>
            <a:r>
              <a:rPr lang="ru-RU" sz="40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обувь с пяткой </a:t>
            </a:r>
            <a:endParaRPr lang="ru-RU" sz="4000" dirty="0" smtClean="0">
              <a:solidFill>
                <a:schemeClr val="tx2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Ю</a:t>
            </a:r>
            <a:r>
              <a:rPr lang="ru-RU" sz="4000" dirty="0" smtClean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велирные </a:t>
            </a:r>
            <a:r>
              <a:rPr lang="ru-RU" sz="40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украшения, часы следует </a:t>
            </a:r>
            <a:r>
              <a:rPr lang="ru-RU" sz="4000" dirty="0" smtClean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снимать</a:t>
            </a:r>
          </a:p>
          <a:p>
            <a:pPr>
              <a:lnSpc>
                <a:spcPct val="150000"/>
              </a:lnSpc>
            </a:pPr>
            <a:r>
              <a:rPr lang="ru-RU" sz="4000" dirty="0" smtClean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Руки </a:t>
            </a:r>
            <a:r>
              <a:rPr lang="ru-RU" sz="40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тщательно моют перед работой</a:t>
            </a:r>
            <a:endParaRPr lang="ru-RU" sz="40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Freeform 76"/>
          <p:cNvSpPr>
            <a:spLocks/>
          </p:cNvSpPr>
          <p:nvPr/>
        </p:nvSpPr>
        <p:spPr bwMode="auto">
          <a:xfrm>
            <a:off x="9697134" y="4804728"/>
            <a:ext cx="1042451" cy="605876"/>
          </a:xfrm>
          <a:custGeom>
            <a:avLst/>
            <a:gdLst>
              <a:gd name="T0" fmla="*/ 176 w 176"/>
              <a:gd name="T1" fmla="*/ 4 h 120"/>
              <a:gd name="T2" fmla="*/ 172 w 176"/>
              <a:gd name="T3" fmla="*/ 0 h 120"/>
              <a:gd name="T4" fmla="*/ 169 w 176"/>
              <a:gd name="T5" fmla="*/ 1 h 120"/>
              <a:gd name="T6" fmla="*/ 169 w 176"/>
              <a:gd name="T7" fmla="*/ 1 h 120"/>
              <a:gd name="T8" fmla="*/ 64 w 176"/>
              <a:gd name="T9" fmla="*/ 110 h 120"/>
              <a:gd name="T10" fmla="*/ 7 w 176"/>
              <a:gd name="T11" fmla="*/ 53 h 120"/>
              <a:gd name="T12" fmla="*/ 4 w 176"/>
              <a:gd name="T13" fmla="*/ 52 h 120"/>
              <a:gd name="T14" fmla="*/ 0 w 176"/>
              <a:gd name="T15" fmla="*/ 56 h 120"/>
              <a:gd name="T16" fmla="*/ 1 w 176"/>
              <a:gd name="T17" fmla="*/ 59 h 120"/>
              <a:gd name="T18" fmla="*/ 61 w 176"/>
              <a:gd name="T19" fmla="*/ 119 h 120"/>
              <a:gd name="T20" fmla="*/ 64 w 176"/>
              <a:gd name="T21" fmla="*/ 120 h 120"/>
              <a:gd name="T22" fmla="*/ 67 w 176"/>
              <a:gd name="T23" fmla="*/ 119 h 120"/>
              <a:gd name="T24" fmla="*/ 67 w 176"/>
              <a:gd name="T25" fmla="*/ 119 h 120"/>
              <a:gd name="T26" fmla="*/ 175 w 176"/>
              <a:gd name="T27" fmla="*/ 7 h 120"/>
              <a:gd name="T28" fmla="*/ 175 w 176"/>
              <a:gd name="T29" fmla="*/ 7 h 120"/>
              <a:gd name="T30" fmla="*/ 176 w 176"/>
              <a:gd name="T31" fmla="*/ 4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6" h="120">
                <a:moveTo>
                  <a:pt x="176" y="4"/>
                </a:moveTo>
                <a:cubicBezTo>
                  <a:pt x="176" y="2"/>
                  <a:pt x="174" y="0"/>
                  <a:pt x="172" y="0"/>
                </a:cubicBezTo>
                <a:cubicBezTo>
                  <a:pt x="171" y="0"/>
                  <a:pt x="170" y="0"/>
                  <a:pt x="169" y="1"/>
                </a:cubicBezTo>
                <a:cubicBezTo>
                  <a:pt x="169" y="1"/>
                  <a:pt x="169" y="1"/>
                  <a:pt x="169" y="1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2"/>
                  <a:pt x="5" y="52"/>
                  <a:pt x="4" y="52"/>
                </a:cubicBezTo>
                <a:cubicBezTo>
                  <a:pt x="2" y="52"/>
                  <a:pt x="0" y="54"/>
                  <a:pt x="0" y="56"/>
                </a:cubicBezTo>
                <a:cubicBezTo>
                  <a:pt x="0" y="57"/>
                  <a:pt x="0" y="58"/>
                  <a:pt x="1" y="59"/>
                </a:cubicBezTo>
                <a:cubicBezTo>
                  <a:pt x="61" y="119"/>
                  <a:pt x="61" y="119"/>
                  <a:pt x="61" y="119"/>
                </a:cubicBezTo>
                <a:cubicBezTo>
                  <a:pt x="62" y="120"/>
                  <a:pt x="63" y="120"/>
                  <a:pt x="64" y="120"/>
                </a:cubicBezTo>
                <a:cubicBezTo>
                  <a:pt x="65" y="120"/>
                  <a:pt x="66" y="120"/>
                  <a:pt x="67" y="119"/>
                </a:cubicBezTo>
                <a:cubicBezTo>
                  <a:pt x="67" y="119"/>
                  <a:pt x="67" y="119"/>
                  <a:pt x="67" y="119"/>
                </a:cubicBezTo>
                <a:cubicBezTo>
                  <a:pt x="175" y="7"/>
                  <a:pt x="175" y="7"/>
                  <a:pt x="175" y="7"/>
                </a:cubicBezTo>
                <a:cubicBezTo>
                  <a:pt x="175" y="7"/>
                  <a:pt x="175" y="7"/>
                  <a:pt x="175" y="7"/>
                </a:cubicBezTo>
                <a:cubicBezTo>
                  <a:pt x="176" y="6"/>
                  <a:pt x="176" y="5"/>
                  <a:pt x="176" y="4"/>
                </a:cubicBezTo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76"/>
          <p:cNvSpPr>
            <a:spLocks/>
          </p:cNvSpPr>
          <p:nvPr/>
        </p:nvSpPr>
        <p:spPr bwMode="auto">
          <a:xfrm>
            <a:off x="9697134" y="5734199"/>
            <a:ext cx="1042451" cy="605876"/>
          </a:xfrm>
          <a:custGeom>
            <a:avLst/>
            <a:gdLst>
              <a:gd name="T0" fmla="*/ 176 w 176"/>
              <a:gd name="T1" fmla="*/ 4 h 120"/>
              <a:gd name="T2" fmla="*/ 172 w 176"/>
              <a:gd name="T3" fmla="*/ 0 h 120"/>
              <a:gd name="T4" fmla="*/ 169 w 176"/>
              <a:gd name="T5" fmla="*/ 1 h 120"/>
              <a:gd name="T6" fmla="*/ 169 w 176"/>
              <a:gd name="T7" fmla="*/ 1 h 120"/>
              <a:gd name="T8" fmla="*/ 64 w 176"/>
              <a:gd name="T9" fmla="*/ 110 h 120"/>
              <a:gd name="T10" fmla="*/ 7 w 176"/>
              <a:gd name="T11" fmla="*/ 53 h 120"/>
              <a:gd name="T12" fmla="*/ 4 w 176"/>
              <a:gd name="T13" fmla="*/ 52 h 120"/>
              <a:gd name="T14" fmla="*/ 0 w 176"/>
              <a:gd name="T15" fmla="*/ 56 h 120"/>
              <a:gd name="T16" fmla="*/ 1 w 176"/>
              <a:gd name="T17" fmla="*/ 59 h 120"/>
              <a:gd name="T18" fmla="*/ 61 w 176"/>
              <a:gd name="T19" fmla="*/ 119 h 120"/>
              <a:gd name="T20" fmla="*/ 64 w 176"/>
              <a:gd name="T21" fmla="*/ 120 h 120"/>
              <a:gd name="T22" fmla="*/ 67 w 176"/>
              <a:gd name="T23" fmla="*/ 119 h 120"/>
              <a:gd name="T24" fmla="*/ 67 w 176"/>
              <a:gd name="T25" fmla="*/ 119 h 120"/>
              <a:gd name="T26" fmla="*/ 175 w 176"/>
              <a:gd name="T27" fmla="*/ 7 h 120"/>
              <a:gd name="T28" fmla="*/ 175 w 176"/>
              <a:gd name="T29" fmla="*/ 7 h 120"/>
              <a:gd name="T30" fmla="*/ 176 w 176"/>
              <a:gd name="T31" fmla="*/ 4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6" h="120">
                <a:moveTo>
                  <a:pt x="176" y="4"/>
                </a:moveTo>
                <a:cubicBezTo>
                  <a:pt x="176" y="2"/>
                  <a:pt x="174" y="0"/>
                  <a:pt x="172" y="0"/>
                </a:cubicBezTo>
                <a:cubicBezTo>
                  <a:pt x="171" y="0"/>
                  <a:pt x="170" y="0"/>
                  <a:pt x="169" y="1"/>
                </a:cubicBezTo>
                <a:cubicBezTo>
                  <a:pt x="169" y="1"/>
                  <a:pt x="169" y="1"/>
                  <a:pt x="169" y="1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2"/>
                  <a:pt x="5" y="52"/>
                  <a:pt x="4" y="52"/>
                </a:cubicBezTo>
                <a:cubicBezTo>
                  <a:pt x="2" y="52"/>
                  <a:pt x="0" y="54"/>
                  <a:pt x="0" y="56"/>
                </a:cubicBezTo>
                <a:cubicBezTo>
                  <a:pt x="0" y="57"/>
                  <a:pt x="0" y="58"/>
                  <a:pt x="1" y="59"/>
                </a:cubicBezTo>
                <a:cubicBezTo>
                  <a:pt x="61" y="119"/>
                  <a:pt x="61" y="119"/>
                  <a:pt x="61" y="119"/>
                </a:cubicBezTo>
                <a:cubicBezTo>
                  <a:pt x="62" y="120"/>
                  <a:pt x="63" y="120"/>
                  <a:pt x="64" y="120"/>
                </a:cubicBezTo>
                <a:cubicBezTo>
                  <a:pt x="65" y="120"/>
                  <a:pt x="66" y="120"/>
                  <a:pt x="67" y="119"/>
                </a:cubicBezTo>
                <a:cubicBezTo>
                  <a:pt x="67" y="119"/>
                  <a:pt x="67" y="119"/>
                  <a:pt x="67" y="119"/>
                </a:cubicBezTo>
                <a:cubicBezTo>
                  <a:pt x="175" y="7"/>
                  <a:pt x="175" y="7"/>
                  <a:pt x="175" y="7"/>
                </a:cubicBezTo>
                <a:cubicBezTo>
                  <a:pt x="175" y="7"/>
                  <a:pt x="175" y="7"/>
                  <a:pt x="175" y="7"/>
                </a:cubicBezTo>
                <a:cubicBezTo>
                  <a:pt x="176" y="6"/>
                  <a:pt x="176" y="5"/>
                  <a:pt x="176" y="4"/>
                </a:cubicBezTo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76"/>
          <p:cNvSpPr>
            <a:spLocks/>
          </p:cNvSpPr>
          <p:nvPr/>
        </p:nvSpPr>
        <p:spPr bwMode="auto">
          <a:xfrm>
            <a:off x="9697132" y="6644875"/>
            <a:ext cx="1042451" cy="605876"/>
          </a:xfrm>
          <a:custGeom>
            <a:avLst/>
            <a:gdLst>
              <a:gd name="T0" fmla="*/ 176 w 176"/>
              <a:gd name="T1" fmla="*/ 4 h 120"/>
              <a:gd name="T2" fmla="*/ 172 w 176"/>
              <a:gd name="T3" fmla="*/ 0 h 120"/>
              <a:gd name="T4" fmla="*/ 169 w 176"/>
              <a:gd name="T5" fmla="*/ 1 h 120"/>
              <a:gd name="T6" fmla="*/ 169 w 176"/>
              <a:gd name="T7" fmla="*/ 1 h 120"/>
              <a:gd name="T8" fmla="*/ 64 w 176"/>
              <a:gd name="T9" fmla="*/ 110 h 120"/>
              <a:gd name="T10" fmla="*/ 7 w 176"/>
              <a:gd name="T11" fmla="*/ 53 h 120"/>
              <a:gd name="T12" fmla="*/ 4 w 176"/>
              <a:gd name="T13" fmla="*/ 52 h 120"/>
              <a:gd name="T14" fmla="*/ 0 w 176"/>
              <a:gd name="T15" fmla="*/ 56 h 120"/>
              <a:gd name="T16" fmla="*/ 1 w 176"/>
              <a:gd name="T17" fmla="*/ 59 h 120"/>
              <a:gd name="T18" fmla="*/ 61 w 176"/>
              <a:gd name="T19" fmla="*/ 119 h 120"/>
              <a:gd name="T20" fmla="*/ 64 w 176"/>
              <a:gd name="T21" fmla="*/ 120 h 120"/>
              <a:gd name="T22" fmla="*/ 67 w 176"/>
              <a:gd name="T23" fmla="*/ 119 h 120"/>
              <a:gd name="T24" fmla="*/ 67 w 176"/>
              <a:gd name="T25" fmla="*/ 119 h 120"/>
              <a:gd name="T26" fmla="*/ 175 w 176"/>
              <a:gd name="T27" fmla="*/ 7 h 120"/>
              <a:gd name="T28" fmla="*/ 175 w 176"/>
              <a:gd name="T29" fmla="*/ 7 h 120"/>
              <a:gd name="T30" fmla="*/ 176 w 176"/>
              <a:gd name="T31" fmla="*/ 4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6" h="120">
                <a:moveTo>
                  <a:pt x="176" y="4"/>
                </a:moveTo>
                <a:cubicBezTo>
                  <a:pt x="176" y="2"/>
                  <a:pt x="174" y="0"/>
                  <a:pt x="172" y="0"/>
                </a:cubicBezTo>
                <a:cubicBezTo>
                  <a:pt x="171" y="0"/>
                  <a:pt x="170" y="0"/>
                  <a:pt x="169" y="1"/>
                </a:cubicBezTo>
                <a:cubicBezTo>
                  <a:pt x="169" y="1"/>
                  <a:pt x="169" y="1"/>
                  <a:pt x="169" y="1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2"/>
                  <a:pt x="5" y="52"/>
                  <a:pt x="4" y="52"/>
                </a:cubicBezTo>
                <a:cubicBezTo>
                  <a:pt x="2" y="52"/>
                  <a:pt x="0" y="54"/>
                  <a:pt x="0" y="56"/>
                </a:cubicBezTo>
                <a:cubicBezTo>
                  <a:pt x="0" y="57"/>
                  <a:pt x="0" y="58"/>
                  <a:pt x="1" y="59"/>
                </a:cubicBezTo>
                <a:cubicBezTo>
                  <a:pt x="61" y="119"/>
                  <a:pt x="61" y="119"/>
                  <a:pt x="61" y="119"/>
                </a:cubicBezTo>
                <a:cubicBezTo>
                  <a:pt x="62" y="120"/>
                  <a:pt x="63" y="120"/>
                  <a:pt x="64" y="120"/>
                </a:cubicBezTo>
                <a:cubicBezTo>
                  <a:pt x="65" y="120"/>
                  <a:pt x="66" y="120"/>
                  <a:pt x="67" y="119"/>
                </a:cubicBezTo>
                <a:cubicBezTo>
                  <a:pt x="67" y="119"/>
                  <a:pt x="67" y="119"/>
                  <a:pt x="67" y="119"/>
                </a:cubicBezTo>
                <a:cubicBezTo>
                  <a:pt x="175" y="7"/>
                  <a:pt x="175" y="7"/>
                  <a:pt x="175" y="7"/>
                </a:cubicBezTo>
                <a:cubicBezTo>
                  <a:pt x="175" y="7"/>
                  <a:pt x="175" y="7"/>
                  <a:pt x="175" y="7"/>
                </a:cubicBezTo>
                <a:cubicBezTo>
                  <a:pt x="176" y="6"/>
                  <a:pt x="176" y="5"/>
                  <a:pt x="176" y="4"/>
                </a:cubicBezTo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76"/>
          <p:cNvSpPr>
            <a:spLocks/>
          </p:cNvSpPr>
          <p:nvPr/>
        </p:nvSpPr>
        <p:spPr bwMode="auto">
          <a:xfrm>
            <a:off x="9697131" y="7653830"/>
            <a:ext cx="1042451" cy="605876"/>
          </a:xfrm>
          <a:custGeom>
            <a:avLst/>
            <a:gdLst>
              <a:gd name="T0" fmla="*/ 176 w 176"/>
              <a:gd name="T1" fmla="*/ 4 h 120"/>
              <a:gd name="T2" fmla="*/ 172 w 176"/>
              <a:gd name="T3" fmla="*/ 0 h 120"/>
              <a:gd name="T4" fmla="*/ 169 w 176"/>
              <a:gd name="T5" fmla="*/ 1 h 120"/>
              <a:gd name="T6" fmla="*/ 169 w 176"/>
              <a:gd name="T7" fmla="*/ 1 h 120"/>
              <a:gd name="T8" fmla="*/ 64 w 176"/>
              <a:gd name="T9" fmla="*/ 110 h 120"/>
              <a:gd name="T10" fmla="*/ 7 w 176"/>
              <a:gd name="T11" fmla="*/ 53 h 120"/>
              <a:gd name="T12" fmla="*/ 4 w 176"/>
              <a:gd name="T13" fmla="*/ 52 h 120"/>
              <a:gd name="T14" fmla="*/ 0 w 176"/>
              <a:gd name="T15" fmla="*/ 56 h 120"/>
              <a:gd name="T16" fmla="*/ 1 w 176"/>
              <a:gd name="T17" fmla="*/ 59 h 120"/>
              <a:gd name="T18" fmla="*/ 61 w 176"/>
              <a:gd name="T19" fmla="*/ 119 h 120"/>
              <a:gd name="T20" fmla="*/ 64 w 176"/>
              <a:gd name="T21" fmla="*/ 120 h 120"/>
              <a:gd name="T22" fmla="*/ 67 w 176"/>
              <a:gd name="T23" fmla="*/ 119 h 120"/>
              <a:gd name="T24" fmla="*/ 67 w 176"/>
              <a:gd name="T25" fmla="*/ 119 h 120"/>
              <a:gd name="T26" fmla="*/ 175 w 176"/>
              <a:gd name="T27" fmla="*/ 7 h 120"/>
              <a:gd name="T28" fmla="*/ 175 w 176"/>
              <a:gd name="T29" fmla="*/ 7 h 120"/>
              <a:gd name="T30" fmla="*/ 176 w 176"/>
              <a:gd name="T31" fmla="*/ 4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6" h="120">
                <a:moveTo>
                  <a:pt x="176" y="4"/>
                </a:moveTo>
                <a:cubicBezTo>
                  <a:pt x="176" y="2"/>
                  <a:pt x="174" y="0"/>
                  <a:pt x="172" y="0"/>
                </a:cubicBezTo>
                <a:cubicBezTo>
                  <a:pt x="171" y="0"/>
                  <a:pt x="170" y="0"/>
                  <a:pt x="169" y="1"/>
                </a:cubicBezTo>
                <a:cubicBezTo>
                  <a:pt x="169" y="1"/>
                  <a:pt x="169" y="1"/>
                  <a:pt x="169" y="1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2"/>
                  <a:pt x="5" y="52"/>
                  <a:pt x="4" y="52"/>
                </a:cubicBezTo>
                <a:cubicBezTo>
                  <a:pt x="2" y="52"/>
                  <a:pt x="0" y="54"/>
                  <a:pt x="0" y="56"/>
                </a:cubicBezTo>
                <a:cubicBezTo>
                  <a:pt x="0" y="57"/>
                  <a:pt x="0" y="58"/>
                  <a:pt x="1" y="59"/>
                </a:cubicBezTo>
                <a:cubicBezTo>
                  <a:pt x="61" y="119"/>
                  <a:pt x="61" y="119"/>
                  <a:pt x="61" y="119"/>
                </a:cubicBezTo>
                <a:cubicBezTo>
                  <a:pt x="62" y="120"/>
                  <a:pt x="63" y="120"/>
                  <a:pt x="64" y="120"/>
                </a:cubicBezTo>
                <a:cubicBezTo>
                  <a:pt x="65" y="120"/>
                  <a:pt x="66" y="120"/>
                  <a:pt x="67" y="119"/>
                </a:cubicBezTo>
                <a:cubicBezTo>
                  <a:pt x="67" y="119"/>
                  <a:pt x="67" y="119"/>
                  <a:pt x="67" y="119"/>
                </a:cubicBezTo>
                <a:cubicBezTo>
                  <a:pt x="175" y="7"/>
                  <a:pt x="175" y="7"/>
                  <a:pt x="175" y="7"/>
                </a:cubicBezTo>
                <a:cubicBezTo>
                  <a:pt x="175" y="7"/>
                  <a:pt x="175" y="7"/>
                  <a:pt x="175" y="7"/>
                </a:cubicBezTo>
                <a:cubicBezTo>
                  <a:pt x="176" y="6"/>
                  <a:pt x="176" y="5"/>
                  <a:pt x="176" y="4"/>
                </a:cubicBezTo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76"/>
          <p:cNvSpPr>
            <a:spLocks/>
          </p:cNvSpPr>
          <p:nvPr/>
        </p:nvSpPr>
        <p:spPr bwMode="auto">
          <a:xfrm>
            <a:off x="9697134" y="8561222"/>
            <a:ext cx="1042451" cy="605876"/>
          </a:xfrm>
          <a:custGeom>
            <a:avLst/>
            <a:gdLst>
              <a:gd name="T0" fmla="*/ 176 w 176"/>
              <a:gd name="T1" fmla="*/ 4 h 120"/>
              <a:gd name="T2" fmla="*/ 172 w 176"/>
              <a:gd name="T3" fmla="*/ 0 h 120"/>
              <a:gd name="T4" fmla="*/ 169 w 176"/>
              <a:gd name="T5" fmla="*/ 1 h 120"/>
              <a:gd name="T6" fmla="*/ 169 w 176"/>
              <a:gd name="T7" fmla="*/ 1 h 120"/>
              <a:gd name="T8" fmla="*/ 64 w 176"/>
              <a:gd name="T9" fmla="*/ 110 h 120"/>
              <a:gd name="T10" fmla="*/ 7 w 176"/>
              <a:gd name="T11" fmla="*/ 53 h 120"/>
              <a:gd name="T12" fmla="*/ 4 w 176"/>
              <a:gd name="T13" fmla="*/ 52 h 120"/>
              <a:gd name="T14" fmla="*/ 0 w 176"/>
              <a:gd name="T15" fmla="*/ 56 h 120"/>
              <a:gd name="T16" fmla="*/ 1 w 176"/>
              <a:gd name="T17" fmla="*/ 59 h 120"/>
              <a:gd name="T18" fmla="*/ 61 w 176"/>
              <a:gd name="T19" fmla="*/ 119 h 120"/>
              <a:gd name="T20" fmla="*/ 64 w 176"/>
              <a:gd name="T21" fmla="*/ 120 h 120"/>
              <a:gd name="T22" fmla="*/ 67 w 176"/>
              <a:gd name="T23" fmla="*/ 119 h 120"/>
              <a:gd name="T24" fmla="*/ 67 w 176"/>
              <a:gd name="T25" fmla="*/ 119 h 120"/>
              <a:gd name="T26" fmla="*/ 175 w 176"/>
              <a:gd name="T27" fmla="*/ 7 h 120"/>
              <a:gd name="T28" fmla="*/ 175 w 176"/>
              <a:gd name="T29" fmla="*/ 7 h 120"/>
              <a:gd name="T30" fmla="*/ 176 w 176"/>
              <a:gd name="T31" fmla="*/ 4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6" h="120">
                <a:moveTo>
                  <a:pt x="176" y="4"/>
                </a:moveTo>
                <a:cubicBezTo>
                  <a:pt x="176" y="2"/>
                  <a:pt x="174" y="0"/>
                  <a:pt x="172" y="0"/>
                </a:cubicBezTo>
                <a:cubicBezTo>
                  <a:pt x="171" y="0"/>
                  <a:pt x="170" y="0"/>
                  <a:pt x="169" y="1"/>
                </a:cubicBezTo>
                <a:cubicBezTo>
                  <a:pt x="169" y="1"/>
                  <a:pt x="169" y="1"/>
                  <a:pt x="169" y="1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2"/>
                  <a:pt x="5" y="52"/>
                  <a:pt x="4" y="52"/>
                </a:cubicBezTo>
                <a:cubicBezTo>
                  <a:pt x="2" y="52"/>
                  <a:pt x="0" y="54"/>
                  <a:pt x="0" y="56"/>
                </a:cubicBezTo>
                <a:cubicBezTo>
                  <a:pt x="0" y="57"/>
                  <a:pt x="0" y="58"/>
                  <a:pt x="1" y="59"/>
                </a:cubicBezTo>
                <a:cubicBezTo>
                  <a:pt x="61" y="119"/>
                  <a:pt x="61" y="119"/>
                  <a:pt x="61" y="119"/>
                </a:cubicBezTo>
                <a:cubicBezTo>
                  <a:pt x="62" y="120"/>
                  <a:pt x="63" y="120"/>
                  <a:pt x="64" y="120"/>
                </a:cubicBezTo>
                <a:cubicBezTo>
                  <a:pt x="65" y="120"/>
                  <a:pt x="66" y="120"/>
                  <a:pt x="67" y="119"/>
                </a:cubicBezTo>
                <a:cubicBezTo>
                  <a:pt x="67" y="119"/>
                  <a:pt x="67" y="119"/>
                  <a:pt x="67" y="119"/>
                </a:cubicBezTo>
                <a:cubicBezTo>
                  <a:pt x="175" y="7"/>
                  <a:pt x="175" y="7"/>
                  <a:pt x="175" y="7"/>
                </a:cubicBezTo>
                <a:cubicBezTo>
                  <a:pt x="175" y="7"/>
                  <a:pt x="175" y="7"/>
                  <a:pt x="175" y="7"/>
                </a:cubicBezTo>
                <a:cubicBezTo>
                  <a:pt x="176" y="6"/>
                  <a:pt x="176" y="5"/>
                  <a:pt x="176" y="4"/>
                </a:cubicBezTo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76"/>
          <p:cNvSpPr>
            <a:spLocks/>
          </p:cNvSpPr>
          <p:nvPr/>
        </p:nvSpPr>
        <p:spPr bwMode="auto">
          <a:xfrm>
            <a:off x="9697134" y="9493977"/>
            <a:ext cx="1042451" cy="605876"/>
          </a:xfrm>
          <a:custGeom>
            <a:avLst/>
            <a:gdLst>
              <a:gd name="T0" fmla="*/ 176 w 176"/>
              <a:gd name="T1" fmla="*/ 4 h 120"/>
              <a:gd name="T2" fmla="*/ 172 w 176"/>
              <a:gd name="T3" fmla="*/ 0 h 120"/>
              <a:gd name="T4" fmla="*/ 169 w 176"/>
              <a:gd name="T5" fmla="*/ 1 h 120"/>
              <a:gd name="T6" fmla="*/ 169 w 176"/>
              <a:gd name="T7" fmla="*/ 1 h 120"/>
              <a:gd name="T8" fmla="*/ 64 w 176"/>
              <a:gd name="T9" fmla="*/ 110 h 120"/>
              <a:gd name="T10" fmla="*/ 7 w 176"/>
              <a:gd name="T11" fmla="*/ 53 h 120"/>
              <a:gd name="T12" fmla="*/ 4 w 176"/>
              <a:gd name="T13" fmla="*/ 52 h 120"/>
              <a:gd name="T14" fmla="*/ 0 w 176"/>
              <a:gd name="T15" fmla="*/ 56 h 120"/>
              <a:gd name="T16" fmla="*/ 1 w 176"/>
              <a:gd name="T17" fmla="*/ 59 h 120"/>
              <a:gd name="T18" fmla="*/ 61 w 176"/>
              <a:gd name="T19" fmla="*/ 119 h 120"/>
              <a:gd name="T20" fmla="*/ 64 w 176"/>
              <a:gd name="T21" fmla="*/ 120 h 120"/>
              <a:gd name="T22" fmla="*/ 67 w 176"/>
              <a:gd name="T23" fmla="*/ 119 h 120"/>
              <a:gd name="T24" fmla="*/ 67 w 176"/>
              <a:gd name="T25" fmla="*/ 119 h 120"/>
              <a:gd name="T26" fmla="*/ 175 w 176"/>
              <a:gd name="T27" fmla="*/ 7 h 120"/>
              <a:gd name="T28" fmla="*/ 175 w 176"/>
              <a:gd name="T29" fmla="*/ 7 h 120"/>
              <a:gd name="T30" fmla="*/ 176 w 176"/>
              <a:gd name="T31" fmla="*/ 4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6" h="120">
                <a:moveTo>
                  <a:pt x="176" y="4"/>
                </a:moveTo>
                <a:cubicBezTo>
                  <a:pt x="176" y="2"/>
                  <a:pt x="174" y="0"/>
                  <a:pt x="172" y="0"/>
                </a:cubicBezTo>
                <a:cubicBezTo>
                  <a:pt x="171" y="0"/>
                  <a:pt x="170" y="0"/>
                  <a:pt x="169" y="1"/>
                </a:cubicBezTo>
                <a:cubicBezTo>
                  <a:pt x="169" y="1"/>
                  <a:pt x="169" y="1"/>
                  <a:pt x="169" y="1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2"/>
                  <a:pt x="5" y="52"/>
                  <a:pt x="4" y="52"/>
                </a:cubicBezTo>
                <a:cubicBezTo>
                  <a:pt x="2" y="52"/>
                  <a:pt x="0" y="54"/>
                  <a:pt x="0" y="56"/>
                </a:cubicBezTo>
                <a:cubicBezTo>
                  <a:pt x="0" y="57"/>
                  <a:pt x="0" y="58"/>
                  <a:pt x="1" y="59"/>
                </a:cubicBezTo>
                <a:cubicBezTo>
                  <a:pt x="61" y="119"/>
                  <a:pt x="61" y="119"/>
                  <a:pt x="61" y="119"/>
                </a:cubicBezTo>
                <a:cubicBezTo>
                  <a:pt x="62" y="120"/>
                  <a:pt x="63" y="120"/>
                  <a:pt x="64" y="120"/>
                </a:cubicBezTo>
                <a:cubicBezTo>
                  <a:pt x="65" y="120"/>
                  <a:pt x="66" y="120"/>
                  <a:pt x="67" y="119"/>
                </a:cubicBezTo>
                <a:cubicBezTo>
                  <a:pt x="67" y="119"/>
                  <a:pt x="67" y="119"/>
                  <a:pt x="67" y="119"/>
                </a:cubicBezTo>
                <a:cubicBezTo>
                  <a:pt x="175" y="7"/>
                  <a:pt x="175" y="7"/>
                  <a:pt x="175" y="7"/>
                </a:cubicBezTo>
                <a:cubicBezTo>
                  <a:pt x="175" y="7"/>
                  <a:pt x="175" y="7"/>
                  <a:pt x="175" y="7"/>
                </a:cubicBezTo>
                <a:cubicBezTo>
                  <a:pt x="176" y="6"/>
                  <a:pt x="176" y="5"/>
                  <a:pt x="176" y="4"/>
                </a:cubicBezTo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6"/>
          <p:cNvSpPr>
            <a:spLocks/>
          </p:cNvSpPr>
          <p:nvPr/>
        </p:nvSpPr>
        <p:spPr bwMode="auto">
          <a:xfrm>
            <a:off x="9697133" y="4008352"/>
            <a:ext cx="1042451" cy="605876"/>
          </a:xfrm>
          <a:custGeom>
            <a:avLst/>
            <a:gdLst>
              <a:gd name="T0" fmla="*/ 176 w 176"/>
              <a:gd name="T1" fmla="*/ 4 h 120"/>
              <a:gd name="T2" fmla="*/ 172 w 176"/>
              <a:gd name="T3" fmla="*/ 0 h 120"/>
              <a:gd name="T4" fmla="*/ 169 w 176"/>
              <a:gd name="T5" fmla="*/ 1 h 120"/>
              <a:gd name="T6" fmla="*/ 169 w 176"/>
              <a:gd name="T7" fmla="*/ 1 h 120"/>
              <a:gd name="T8" fmla="*/ 64 w 176"/>
              <a:gd name="T9" fmla="*/ 110 h 120"/>
              <a:gd name="T10" fmla="*/ 7 w 176"/>
              <a:gd name="T11" fmla="*/ 53 h 120"/>
              <a:gd name="T12" fmla="*/ 4 w 176"/>
              <a:gd name="T13" fmla="*/ 52 h 120"/>
              <a:gd name="T14" fmla="*/ 0 w 176"/>
              <a:gd name="T15" fmla="*/ 56 h 120"/>
              <a:gd name="T16" fmla="*/ 1 w 176"/>
              <a:gd name="T17" fmla="*/ 59 h 120"/>
              <a:gd name="T18" fmla="*/ 61 w 176"/>
              <a:gd name="T19" fmla="*/ 119 h 120"/>
              <a:gd name="T20" fmla="*/ 64 w 176"/>
              <a:gd name="T21" fmla="*/ 120 h 120"/>
              <a:gd name="T22" fmla="*/ 67 w 176"/>
              <a:gd name="T23" fmla="*/ 119 h 120"/>
              <a:gd name="T24" fmla="*/ 67 w 176"/>
              <a:gd name="T25" fmla="*/ 119 h 120"/>
              <a:gd name="T26" fmla="*/ 175 w 176"/>
              <a:gd name="T27" fmla="*/ 7 h 120"/>
              <a:gd name="T28" fmla="*/ 175 w 176"/>
              <a:gd name="T29" fmla="*/ 7 h 120"/>
              <a:gd name="T30" fmla="*/ 176 w 176"/>
              <a:gd name="T31" fmla="*/ 4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6" h="120">
                <a:moveTo>
                  <a:pt x="176" y="4"/>
                </a:moveTo>
                <a:cubicBezTo>
                  <a:pt x="176" y="2"/>
                  <a:pt x="174" y="0"/>
                  <a:pt x="172" y="0"/>
                </a:cubicBezTo>
                <a:cubicBezTo>
                  <a:pt x="171" y="0"/>
                  <a:pt x="170" y="0"/>
                  <a:pt x="169" y="1"/>
                </a:cubicBezTo>
                <a:cubicBezTo>
                  <a:pt x="169" y="1"/>
                  <a:pt x="169" y="1"/>
                  <a:pt x="169" y="1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2"/>
                  <a:pt x="5" y="52"/>
                  <a:pt x="4" y="52"/>
                </a:cubicBezTo>
                <a:cubicBezTo>
                  <a:pt x="2" y="52"/>
                  <a:pt x="0" y="54"/>
                  <a:pt x="0" y="56"/>
                </a:cubicBezTo>
                <a:cubicBezTo>
                  <a:pt x="0" y="57"/>
                  <a:pt x="0" y="58"/>
                  <a:pt x="1" y="59"/>
                </a:cubicBezTo>
                <a:cubicBezTo>
                  <a:pt x="61" y="119"/>
                  <a:pt x="61" y="119"/>
                  <a:pt x="61" y="119"/>
                </a:cubicBezTo>
                <a:cubicBezTo>
                  <a:pt x="62" y="120"/>
                  <a:pt x="63" y="120"/>
                  <a:pt x="64" y="120"/>
                </a:cubicBezTo>
                <a:cubicBezTo>
                  <a:pt x="65" y="120"/>
                  <a:pt x="66" y="120"/>
                  <a:pt x="67" y="119"/>
                </a:cubicBezTo>
                <a:cubicBezTo>
                  <a:pt x="67" y="119"/>
                  <a:pt x="67" y="119"/>
                  <a:pt x="67" y="119"/>
                </a:cubicBezTo>
                <a:cubicBezTo>
                  <a:pt x="175" y="7"/>
                  <a:pt x="175" y="7"/>
                  <a:pt x="175" y="7"/>
                </a:cubicBezTo>
                <a:cubicBezTo>
                  <a:pt x="175" y="7"/>
                  <a:pt x="175" y="7"/>
                  <a:pt x="175" y="7"/>
                </a:cubicBezTo>
                <a:cubicBezTo>
                  <a:pt x="176" y="6"/>
                  <a:pt x="176" y="5"/>
                  <a:pt x="176" y="4"/>
                </a:cubicBezTo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Группа 12"/>
          <p:cNvGrpSpPr/>
          <p:nvPr/>
        </p:nvGrpSpPr>
        <p:grpSpPr>
          <a:xfrm>
            <a:off x="5271641" y="567270"/>
            <a:ext cx="1707841" cy="1551137"/>
            <a:chOff x="2458792" y="3229729"/>
            <a:chExt cx="302608" cy="302608"/>
          </a:xfrm>
          <a:solidFill>
            <a:schemeClr val="tx2"/>
          </a:solidFill>
        </p:grpSpPr>
        <p:sp>
          <p:nvSpPr>
            <p:cNvPr id="14" name="Freeform 211"/>
            <p:cNvSpPr>
              <a:spLocks noEditPoints="1"/>
            </p:cNvSpPr>
            <p:nvPr/>
          </p:nvSpPr>
          <p:spPr bwMode="auto">
            <a:xfrm>
              <a:off x="2458792" y="3229729"/>
              <a:ext cx="302608" cy="302608"/>
            </a:xfrm>
            <a:custGeom>
              <a:avLst/>
              <a:gdLst>
                <a:gd name="T0" fmla="*/ 128 w 256"/>
                <a:gd name="T1" fmla="*/ 0 h 256"/>
                <a:gd name="T2" fmla="*/ 38 w 256"/>
                <a:gd name="T3" fmla="*/ 38 h 256"/>
                <a:gd name="T4" fmla="*/ 0 w 256"/>
                <a:gd name="T5" fmla="*/ 128 h 256"/>
                <a:gd name="T6" fmla="*/ 38 w 256"/>
                <a:gd name="T7" fmla="*/ 219 h 256"/>
                <a:gd name="T8" fmla="*/ 128 w 256"/>
                <a:gd name="T9" fmla="*/ 256 h 256"/>
                <a:gd name="T10" fmla="*/ 219 w 256"/>
                <a:gd name="T11" fmla="*/ 219 h 256"/>
                <a:gd name="T12" fmla="*/ 256 w 256"/>
                <a:gd name="T13" fmla="*/ 128 h 256"/>
                <a:gd name="T14" fmla="*/ 219 w 256"/>
                <a:gd name="T15" fmla="*/ 38 h 256"/>
                <a:gd name="T16" fmla="*/ 128 w 256"/>
                <a:gd name="T17" fmla="*/ 0 h 256"/>
                <a:gd name="T18" fmla="*/ 213 w 256"/>
                <a:gd name="T19" fmla="*/ 213 h 256"/>
                <a:gd name="T20" fmla="*/ 128 w 256"/>
                <a:gd name="T21" fmla="*/ 248 h 256"/>
                <a:gd name="T22" fmla="*/ 43 w 256"/>
                <a:gd name="T23" fmla="*/ 213 h 256"/>
                <a:gd name="T24" fmla="*/ 8 w 256"/>
                <a:gd name="T25" fmla="*/ 128 h 256"/>
                <a:gd name="T26" fmla="*/ 43 w 256"/>
                <a:gd name="T27" fmla="*/ 43 h 256"/>
                <a:gd name="T28" fmla="*/ 128 w 256"/>
                <a:gd name="T29" fmla="*/ 8 h 256"/>
                <a:gd name="T30" fmla="*/ 213 w 256"/>
                <a:gd name="T31" fmla="*/ 43 h 256"/>
                <a:gd name="T32" fmla="*/ 248 w 256"/>
                <a:gd name="T33" fmla="*/ 128 h 256"/>
                <a:gd name="T34" fmla="*/ 213 w 256"/>
                <a:gd name="T35" fmla="*/ 213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256">
                  <a:moveTo>
                    <a:pt x="128" y="0"/>
                  </a:moveTo>
                  <a:cubicBezTo>
                    <a:pt x="94" y="0"/>
                    <a:pt x="62" y="14"/>
                    <a:pt x="38" y="38"/>
                  </a:cubicBezTo>
                  <a:cubicBezTo>
                    <a:pt x="14" y="62"/>
                    <a:pt x="0" y="94"/>
                    <a:pt x="0" y="128"/>
                  </a:cubicBezTo>
                  <a:cubicBezTo>
                    <a:pt x="0" y="162"/>
                    <a:pt x="14" y="195"/>
                    <a:pt x="38" y="219"/>
                  </a:cubicBezTo>
                  <a:cubicBezTo>
                    <a:pt x="62" y="243"/>
                    <a:pt x="94" y="256"/>
                    <a:pt x="128" y="256"/>
                  </a:cubicBezTo>
                  <a:cubicBezTo>
                    <a:pt x="163" y="256"/>
                    <a:pt x="195" y="243"/>
                    <a:pt x="219" y="219"/>
                  </a:cubicBezTo>
                  <a:cubicBezTo>
                    <a:pt x="243" y="195"/>
                    <a:pt x="256" y="162"/>
                    <a:pt x="256" y="128"/>
                  </a:cubicBezTo>
                  <a:cubicBezTo>
                    <a:pt x="256" y="94"/>
                    <a:pt x="243" y="62"/>
                    <a:pt x="219" y="38"/>
                  </a:cubicBezTo>
                  <a:cubicBezTo>
                    <a:pt x="195" y="14"/>
                    <a:pt x="163" y="0"/>
                    <a:pt x="128" y="0"/>
                  </a:cubicBezTo>
                  <a:close/>
                  <a:moveTo>
                    <a:pt x="213" y="213"/>
                  </a:moveTo>
                  <a:cubicBezTo>
                    <a:pt x="191" y="236"/>
                    <a:pt x="160" y="248"/>
                    <a:pt x="128" y="248"/>
                  </a:cubicBezTo>
                  <a:cubicBezTo>
                    <a:pt x="96" y="248"/>
                    <a:pt x="66" y="236"/>
                    <a:pt x="43" y="213"/>
                  </a:cubicBezTo>
                  <a:cubicBezTo>
                    <a:pt x="21" y="190"/>
                    <a:pt x="8" y="160"/>
                    <a:pt x="8" y="128"/>
                  </a:cubicBezTo>
                  <a:cubicBezTo>
                    <a:pt x="8" y="96"/>
                    <a:pt x="21" y="66"/>
                    <a:pt x="43" y="43"/>
                  </a:cubicBezTo>
                  <a:cubicBezTo>
                    <a:pt x="66" y="21"/>
                    <a:pt x="96" y="8"/>
                    <a:pt x="128" y="8"/>
                  </a:cubicBezTo>
                  <a:cubicBezTo>
                    <a:pt x="160" y="8"/>
                    <a:pt x="191" y="21"/>
                    <a:pt x="213" y="43"/>
                  </a:cubicBezTo>
                  <a:cubicBezTo>
                    <a:pt x="236" y="66"/>
                    <a:pt x="248" y="96"/>
                    <a:pt x="248" y="128"/>
                  </a:cubicBezTo>
                  <a:cubicBezTo>
                    <a:pt x="248" y="160"/>
                    <a:pt x="236" y="190"/>
                    <a:pt x="213" y="213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" name="Rectangle 212"/>
            <p:cNvSpPr>
              <a:spLocks noChangeArrowheads="1"/>
            </p:cNvSpPr>
            <p:nvPr/>
          </p:nvSpPr>
          <p:spPr bwMode="auto">
            <a:xfrm>
              <a:off x="2595387" y="3433570"/>
              <a:ext cx="8406" cy="1891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" name="Freeform 213"/>
            <p:cNvSpPr>
              <a:spLocks/>
            </p:cNvSpPr>
            <p:nvPr/>
          </p:nvSpPr>
          <p:spPr bwMode="auto">
            <a:xfrm>
              <a:off x="2565967" y="3301178"/>
              <a:ext cx="86160" cy="113478"/>
            </a:xfrm>
            <a:custGeom>
              <a:avLst/>
              <a:gdLst>
                <a:gd name="T0" fmla="*/ 36 w 72"/>
                <a:gd name="T1" fmla="*/ 0 h 96"/>
                <a:gd name="T2" fmla="*/ 0 w 72"/>
                <a:gd name="T3" fmla="*/ 24 h 96"/>
                <a:gd name="T4" fmla="*/ 8 w 72"/>
                <a:gd name="T5" fmla="*/ 24 h 96"/>
                <a:gd name="T6" fmla="*/ 36 w 72"/>
                <a:gd name="T7" fmla="*/ 8 h 96"/>
                <a:gd name="T8" fmla="*/ 64 w 72"/>
                <a:gd name="T9" fmla="*/ 32 h 96"/>
                <a:gd name="T10" fmla="*/ 43 w 72"/>
                <a:gd name="T11" fmla="*/ 57 h 96"/>
                <a:gd name="T12" fmla="*/ 24 w 72"/>
                <a:gd name="T13" fmla="*/ 92 h 96"/>
                <a:gd name="T14" fmla="*/ 24 w 72"/>
                <a:gd name="T15" fmla="*/ 96 h 96"/>
                <a:gd name="T16" fmla="*/ 32 w 72"/>
                <a:gd name="T17" fmla="*/ 96 h 96"/>
                <a:gd name="T18" fmla="*/ 32 w 72"/>
                <a:gd name="T19" fmla="*/ 92 h 96"/>
                <a:gd name="T20" fmla="*/ 46 w 72"/>
                <a:gd name="T21" fmla="*/ 64 h 96"/>
                <a:gd name="T22" fmla="*/ 72 w 72"/>
                <a:gd name="T23" fmla="*/ 32 h 96"/>
                <a:gd name="T24" fmla="*/ 36 w 72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96">
                  <a:moveTo>
                    <a:pt x="36" y="0"/>
                  </a:moveTo>
                  <a:cubicBezTo>
                    <a:pt x="12" y="0"/>
                    <a:pt x="0" y="8"/>
                    <a:pt x="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17"/>
                    <a:pt x="12" y="8"/>
                    <a:pt x="36" y="8"/>
                  </a:cubicBezTo>
                  <a:cubicBezTo>
                    <a:pt x="53" y="8"/>
                    <a:pt x="64" y="18"/>
                    <a:pt x="64" y="32"/>
                  </a:cubicBezTo>
                  <a:cubicBezTo>
                    <a:pt x="64" y="43"/>
                    <a:pt x="49" y="54"/>
                    <a:pt x="43" y="57"/>
                  </a:cubicBezTo>
                  <a:cubicBezTo>
                    <a:pt x="42" y="57"/>
                    <a:pt x="24" y="66"/>
                    <a:pt x="24" y="92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2" y="71"/>
                    <a:pt x="46" y="64"/>
                    <a:pt x="46" y="64"/>
                  </a:cubicBezTo>
                  <a:cubicBezTo>
                    <a:pt x="47" y="63"/>
                    <a:pt x="72" y="50"/>
                    <a:pt x="72" y="32"/>
                  </a:cubicBezTo>
                  <a:cubicBezTo>
                    <a:pt x="72" y="13"/>
                    <a:pt x="58" y="0"/>
                    <a:pt x="36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-141231" y="11450855"/>
            <a:ext cx="2419665" cy="2265145"/>
            <a:chOff x="1355395" y="935255"/>
            <a:chExt cx="3036866" cy="339069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642187" y="1038461"/>
              <a:ext cx="2463281" cy="3059406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395" y="935255"/>
              <a:ext cx="3036866" cy="3390694"/>
            </a:xfrm>
            <a:prstGeom prst="rect">
              <a:avLst/>
            </a:prstGeom>
          </p:spPr>
        </p:pic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7391" y="11289"/>
            <a:ext cx="2232391" cy="217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7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78732" y="426464"/>
            <a:ext cx="15678659" cy="1715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7780" lvl="0" indent="-342900">
              <a:lnSpc>
                <a:spcPct val="115000"/>
              </a:lnSpc>
              <a:spcAft>
                <a:spcPts val="0"/>
              </a:spcAft>
              <a:buSzPts val="1200"/>
              <a:buFont typeface="+mj-lt"/>
              <a:buAutoNum type="arabicPeriod"/>
            </a:pPr>
            <a:r>
              <a:rPr lang="ru-RU" sz="4800" dirty="0">
                <a:solidFill>
                  <a:srgbClr val="92D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Какие требования по санитарным правилам и нормам  </a:t>
            </a:r>
            <a:r>
              <a:rPr lang="ru-RU" sz="4800" dirty="0" smtClean="0">
                <a:solidFill>
                  <a:srgbClr val="92D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предъявляются </a:t>
            </a:r>
            <a:r>
              <a:rPr lang="ru-RU" sz="4800" dirty="0">
                <a:solidFill>
                  <a:srgbClr val="92D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спецодежде повара?</a:t>
            </a:r>
            <a:endParaRPr lang="ru-RU" sz="4400" dirty="0">
              <a:solidFill>
                <a:srgbClr val="92D05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233749" y="590733"/>
            <a:ext cx="1707841" cy="1551137"/>
            <a:chOff x="2458792" y="3229729"/>
            <a:chExt cx="302608" cy="302608"/>
          </a:xfrm>
          <a:solidFill>
            <a:schemeClr val="tx2"/>
          </a:solidFill>
        </p:grpSpPr>
        <p:sp>
          <p:nvSpPr>
            <p:cNvPr id="4" name="Freeform 211"/>
            <p:cNvSpPr>
              <a:spLocks noEditPoints="1"/>
            </p:cNvSpPr>
            <p:nvPr/>
          </p:nvSpPr>
          <p:spPr bwMode="auto">
            <a:xfrm>
              <a:off x="2458792" y="3229729"/>
              <a:ext cx="302608" cy="302608"/>
            </a:xfrm>
            <a:custGeom>
              <a:avLst/>
              <a:gdLst>
                <a:gd name="T0" fmla="*/ 128 w 256"/>
                <a:gd name="T1" fmla="*/ 0 h 256"/>
                <a:gd name="T2" fmla="*/ 38 w 256"/>
                <a:gd name="T3" fmla="*/ 38 h 256"/>
                <a:gd name="T4" fmla="*/ 0 w 256"/>
                <a:gd name="T5" fmla="*/ 128 h 256"/>
                <a:gd name="T6" fmla="*/ 38 w 256"/>
                <a:gd name="T7" fmla="*/ 219 h 256"/>
                <a:gd name="T8" fmla="*/ 128 w 256"/>
                <a:gd name="T9" fmla="*/ 256 h 256"/>
                <a:gd name="T10" fmla="*/ 219 w 256"/>
                <a:gd name="T11" fmla="*/ 219 h 256"/>
                <a:gd name="T12" fmla="*/ 256 w 256"/>
                <a:gd name="T13" fmla="*/ 128 h 256"/>
                <a:gd name="T14" fmla="*/ 219 w 256"/>
                <a:gd name="T15" fmla="*/ 38 h 256"/>
                <a:gd name="T16" fmla="*/ 128 w 256"/>
                <a:gd name="T17" fmla="*/ 0 h 256"/>
                <a:gd name="T18" fmla="*/ 213 w 256"/>
                <a:gd name="T19" fmla="*/ 213 h 256"/>
                <a:gd name="T20" fmla="*/ 128 w 256"/>
                <a:gd name="T21" fmla="*/ 248 h 256"/>
                <a:gd name="T22" fmla="*/ 43 w 256"/>
                <a:gd name="T23" fmla="*/ 213 h 256"/>
                <a:gd name="T24" fmla="*/ 8 w 256"/>
                <a:gd name="T25" fmla="*/ 128 h 256"/>
                <a:gd name="T26" fmla="*/ 43 w 256"/>
                <a:gd name="T27" fmla="*/ 43 h 256"/>
                <a:gd name="T28" fmla="*/ 128 w 256"/>
                <a:gd name="T29" fmla="*/ 8 h 256"/>
                <a:gd name="T30" fmla="*/ 213 w 256"/>
                <a:gd name="T31" fmla="*/ 43 h 256"/>
                <a:gd name="T32" fmla="*/ 248 w 256"/>
                <a:gd name="T33" fmla="*/ 128 h 256"/>
                <a:gd name="T34" fmla="*/ 213 w 256"/>
                <a:gd name="T35" fmla="*/ 213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256">
                  <a:moveTo>
                    <a:pt x="128" y="0"/>
                  </a:moveTo>
                  <a:cubicBezTo>
                    <a:pt x="94" y="0"/>
                    <a:pt x="62" y="14"/>
                    <a:pt x="38" y="38"/>
                  </a:cubicBezTo>
                  <a:cubicBezTo>
                    <a:pt x="14" y="62"/>
                    <a:pt x="0" y="94"/>
                    <a:pt x="0" y="128"/>
                  </a:cubicBezTo>
                  <a:cubicBezTo>
                    <a:pt x="0" y="162"/>
                    <a:pt x="14" y="195"/>
                    <a:pt x="38" y="219"/>
                  </a:cubicBezTo>
                  <a:cubicBezTo>
                    <a:pt x="62" y="243"/>
                    <a:pt x="94" y="256"/>
                    <a:pt x="128" y="256"/>
                  </a:cubicBezTo>
                  <a:cubicBezTo>
                    <a:pt x="163" y="256"/>
                    <a:pt x="195" y="243"/>
                    <a:pt x="219" y="219"/>
                  </a:cubicBezTo>
                  <a:cubicBezTo>
                    <a:pt x="243" y="195"/>
                    <a:pt x="256" y="162"/>
                    <a:pt x="256" y="128"/>
                  </a:cubicBezTo>
                  <a:cubicBezTo>
                    <a:pt x="256" y="94"/>
                    <a:pt x="243" y="62"/>
                    <a:pt x="219" y="38"/>
                  </a:cubicBezTo>
                  <a:cubicBezTo>
                    <a:pt x="195" y="14"/>
                    <a:pt x="163" y="0"/>
                    <a:pt x="128" y="0"/>
                  </a:cubicBezTo>
                  <a:close/>
                  <a:moveTo>
                    <a:pt x="213" y="213"/>
                  </a:moveTo>
                  <a:cubicBezTo>
                    <a:pt x="191" y="236"/>
                    <a:pt x="160" y="248"/>
                    <a:pt x="128" y="248"/>
                  </a:cubicBezTo>
                  <a:cubicBezTo>
                    <a:pt x="96" y="248"/>
                    <a:pt x="66" y="236"/>
                    <a:pt x="43" y="213"/>
                  </a:cubicBezTo>
                  <a:cubicBezTo>
                    <a:pt x="21" y="190"/>
                    <a:pt x="8" y="160"/>
                    <a:pt x="8" y="128"/>
                  </a:cubicBezTo>
                  <a:cubicBezTo>
                    <a:pt x="8" y="96"/>
                    <a:pt x="21" y="66"/>
                    <a:pt x="43" y="43"/>
                  </a:cubicBezTo>
                  <a:cubicBezTo>
                    <a:pt x="66" y="21"/>
                    <a:pt x="96" y="8"/>
                    <a:pt x="128" y="8"/>
                  </a:cubicBezTo>
                  <a:cubicBezTo>
                    <a:pt x="160" y="8"/>
                    <a:pt x="191" y="21"/>
                    <a:pt x="213" y="43"/>
                  </a:cubicBezTo>
                  <a:cubicBezTo>
                    <a:pt x="236" y="66"/>
                    <a:pt x="248" y="96"/>
                    <a:pt x="248" y="128"/>
                  </a:cubicBezTo>
                  <a:cubicBezTo>
                    <a:pt x="248" y="160"/>
                    <a:pt x="236" y="190"/>
                    <a:pt x="213" y="213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" name="Rectangle 212"/>
            <p:cNvSpPr>
              <a:spLocks noChangeArrowheads="1"/>
            </p:cNvSpPr>
            <p:nvPr/>
          </p:nvSpPr>
          <p:spPr bwMode="auto">
            <a:xfrm>
              <a:off x="2595387" y="3433570"/>
              <a:ext cx="8406" cy="1891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" name="Freeform 213"/>
            <p:cNvSpPr>
              <a:spLocks/>
            </p:cNvSpPr>
            <p:nvPr/>
          </p:nvSpPr>
          <p:spPr bwMode="auto">
            <a:xfrm>
              <a:off x="2565967" y="3301178"/>
              <a:ext cx="86160" cy="113478"/>
            </a:xfrm>
            <a:custGeom>
              <a:avLst/>
              <a:gdLst>
                <a:gd name="T0" fmla="*/ 36 w 72"/>
                <a:gd name="T1" fmla="*/ 0 h 96"/>
                <a:gd name="T2" fmla="*/ 0 w 72"/>
                <a:gd name="T3" fmla="*/ 24 h 96"/>
                <a:gd name="T4" fmla="*/ 8 w 72"/>
                <a:gd name="T5" fmla="*/ 24 h 96"/>
                <a:gd name="T6" fmla="*/ 36 w 72"/>
                <a:gd name="T7" fmla="*/ 8 h 96"/>
                <a:gd name="T8" fmla="*/ 64 w 72"/>
                <a:gd name="T9" fmla="*/ 32 h 96"/>
                <a:gd name="T10" fmla="*/ 43 w 72"/>
                <a:gd name="T11" fmla="*/ 57 h 96"/>
                <a:gd name="T12" fmla="*/ 24 w 72"/>
                <a:gd name="T13" fmla="*/ 92 h 96"/>
                <a:gd name="T14" fmla="*/ 24 w 72"/>
                <a:gd name="T15" fmla="*/ 96 h 96"/>
                <a:gd name="T16" fmla="*/ 32 w 72"/>
                <a:gd name="T17" fmla="*/ 96 h 96"/>
                <a:gd name="T18" fmla="*/ 32 w 72"/>
                <a:gd name="T19" fmla="*/ 92 h 96"/>
                <a:gd name="T20" fmla="*/ 46 w 72"/>
                <a:gd name="T21" fmla="*/ 64 h 96"/>
                <a:gd name="T22" fmla="*/ 72 w 72"/>
                <a:gd name="T23" fmla="*/ 32 h 96"/>
                <a:gd name="T24" fmla="*/ 36 w 72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96">
                  <a:moveTo>
                    <a:pt x="36" y="0"/>
                  </a:moveTo>
                  <a:cubicBezTo>
                    <a:pt x="12" y="0"/>
                    <a:pt x="0" y="8"/>
                    <a:pt x="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17"/>
                    <a:pt x="12" y="8"/>
                    <a:pt x="36" y="8"/>
                  </a:cubicBezTo>
                  <a:cubicBezTo>
                    <a:pt x="53" y="8"/>
                    <a:pt x="64" y="18"/>
                    <a:pt x="64" y="32"/>
                  </a:cubicBezTo>
                  <a:cubicBezTo>
                    <a:pt x="64" y="43"/>
                    <a:pt x="49" y="54"/>
                    <a:pt x="43" y="57"/>
                  </a:cubicBezTo>
                  <a:cubicBezTo>
                    <a:pt x="42" y="57"/>
                    <a:pt x="24" y="66"/>
                    <a:pt x="24" y="92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2" y="71"/>
                    <a:pt x="46" y="64"/>
                    <a:pt x="46" y="64"/>
                  </a:cubicBezTo>
                  <a:cubicBezTo>
                    <a:pt x="47" y="63"/>
                    <a:pt x="72" y="50"/>
                    <a:pt x="72" y="32"/>
                  </a:cubicBezTo>
                  <a:cubicBezTo>
                    <a:pt x="72" y="13"/>
                    <a:pt x="58" y="0"/>
                    <a:pt x="36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3898" y="3288780"/>
            <a:ext cx="7723752" cy="690456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05122" y="4848237"/>
            <a:ext cx="12188825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17780" algn="just">
              <a:lnSpc>
                <a:spcPct val="150000"/>
              </a:lnSpc>
              <a:spcAft>
                <a:spcPts val="0"/>
              </a:spcAft>
            </a:pPr>
            <a:r>
              <a:rPr lang="ru-RU" sz="4000" dirty="0" smtClean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Чистая</a:t>
            </a:r>
          </a:p>
          <a:p>
            <a:pPr marL="457200" marR="17780" algn="just">
              <a:lnSpc>
                <a:spcPct val="150000"/>
              </a:lnSpc>
              <a:spcAft>
                <a:spcPts val="0"/>
              </a:spcAft>
            </a:pPr>
            <a:r>
              <a:rPr lang="ru-RU" sz="4000" dirty="0" smtClean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Опрятная </a:t>
            </a:r>
          </a:p>
          <a:p>
            <a:pPr marL="457200" marR="17780" algn="just">
              <a:lnSpc>
                <a:spcPct val="150000"/>
              </a:lnSpc>
              <a:spcAft>
                <a:spcPts val="0"/>
              </a:spcAft>
            </a:pPr>
            <a:r>
              <a:rPr lang="ru-RU" sz="4000" dirty="0" smtClean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Нельзя </a:t>
            </a:r>
            <a:r>
              <a:rPr lang="ru-RU" sz="40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хранить в карманах колющие </a:t>
            </a:r>
            <a:r>
              <a:rPr lang="ru-RU" sz="4000" dirty="0" smtClean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предметы </a:t>
            </a:r>
            <a:endParaRPr lang="ru-RU" dirty="0">
              <a:solidFill>
                <a:schemeClr val="tx2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Freeform 76"/>
          <p:cNvSpPr>
            <a:spLocks/>
          </p:cNvSpPr>
          <p:nvPr/>
        </p:nvSpPr>
        <p:spPr bwMode="auto">
          <a:xfrm>
            <a:off x="2606198" y="7269002"/>
            <a:ext cx="1042451" cy="605876"/>
          </a:xfrm>
          <a:custGeom>
            <a:avLst/>
            <a:gdLst>
              <a:gd name="T0" fmla="*/ 176 w 176"/>
              <a:gd name="T1" fmla="*/ 4 h 120"/>
              <a:gd name="T2" fmla="*/ 172 w 176"/>
              <a:gd name="T3" fmla="*/ 0 h 120"/>
              <a:gd name="T4" fmla="*/ 169 w 176"/>
              <a:gd name="T5" fmla="*/ 1 h 120"/>
              <a:gd name="T6" fmla="*/ 169 w 176"/>
              <a:gd name="T7" fmla="*/ 1 h 120"/>
              <a:gd name="T8" fmla="*/ 64 w 176"/>
              <a:gd name="T9" fmla="*/ 110 h 120"/>
              <a:gd name="T10" fmla="*/ 7 w 176"/>
              <a:gd name="T11" fmla="*/ 53 h 120"/>
              <a:gd name="T12" fmla="*/ 4 w 176"/>
              <a:gd name="T13" fmla="*/ 52 h 120"/>
              <a:gd name="T14" fmla="*/ 0 w 176"/>
              <a:gd name="T15" fmla="*/ 56 h 120"/>
              <a:gd name="T16" fmla="*/ 1 w 176"/>
              <a:gd name="T17" fmla="*/ 59 h 120"/>
              <a:gd name="T18" fmla="*/ 61 w 176"/>
              <a:gd name="T19" fmla="*/ 119 h 120"/>
              <a:gd name="T20" fmla="*/ 64 w 176"/>
              <a:gd name="T21" fmla="*/ 120 h 120"/>
              <a:gd name="T22" fmla="*/ 67 w 176"/>
              <a:gd name="T23" fmla="*/ 119 h 120"/>
              <a:gd name="T24" fmla="*/ 67 w 176"/>
              <a:gd name="T25" fmla="*/ 119 h 120"/>
              <a:gd name="T26" fmla="*/ 175 w 176"/>
              <a:gd name="T27" fmla="*/ 7 h 120"/>
              <a:gd name="T28" fmla="*/ 175 w 176"/>
              <a:gd name="T29" fmla="*/ 7 h 120"/>
              <a:gd name="T30" fmla="*/ 176 w 176"/>
              <a:gd name="T31" fmla="*/ 4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6" h="120">
                <a:moveTo>
                  <a:pt x="176" y="4"/>
                </a:moveTo>
                <a:cubicBezTo>
                  <a:pt x="176" y="2"/>
                  <a:pt x="174" y="0"/>
                  <a:pt x="172" y="0"/>
                </a:cubicBezTo>
                <a:cubicBezTo>
                  <a:pt x="171" y="0"/>
                  <a:pt x="170" y="0"/>
                  <a:pt x="169" y="1"/>
                </a:cubicBezTo>
                <a:cubicBezTo>
                  <a:pt x="169" y="1"/>
                  <a:pt x="169" y="1"/>
                  <a:pt x="169" y="1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2"/>
                  <a:pt x="5" y="52"/>
                  <a:pt x="4" y="52"/>
                </a:cubicBezTo>
                <a:cubicBezTo>
                  <a:pt x="2" y="52"/>
                  <a:pt x="0" y="54"/>
                  <a:pt x="0" y="56"/>
                </a:cubicBezTo>
                <a:cubicBezTo>
                  <a:pt x="0" y="57"/>
                  <a:pt x="0" y="58"/>
                  <a:pt x="1" y="59"/>
                </a:cubicBezTo>
                <a:cubicBezTo>
                  <a:pt x="61" y="119"/>
                  <a:pt x="61" y="119"/>
                  <a:pt x="61" y="119"/>
                </a:cubicBezTo>
                <a:cubicBezTo>
                  <a:pt x="62" y="120"/>
                  <a:pt x="63" y="120"/>
                  <a:pt x="64" y="120"/>
                </a:cubicBezTo>
                <a:cubicBezTo>
                  <a:pt x="65" y="120"/>
                  <a:pt x="66" y="120"/>
                  <a:pt x="67" y="119"/>
                </a:cubicBezTo>
                <a:cubicBezTo>
                  <a:pt x="67" y="119"/>
                  <a:pt x="67" y="119"/>
                  <a:pt x="67" y="119"/>
                </a:cubicBezTo>
                <a:cubicBezTo>
                  <a:pt x="175" y="7"/>
                  <a:pt x="175" y="7"/>
                  <a:pt x="175" y="7"/>
                </a:cubicBezTo>
                <a:cubicBezTo>
                  <a:pt x="175" y="7"/>
                  <a:pt x="175" y="7"/>
                  <a:pt x="175" y="7"/>
                </a:cubicBezTo>
                <a:cubicBezTo>
                  <a:pt x="176" y="6"/>
                  <a:pt x="176" y="5"/>
                  <a:pt x="176" y="4"/>
                </a:cubicBezTo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76"/>
          <p:cNvSpPr>
            <a:spLocks/>
          </p:cNvSpPr>
          <p:nvPr/>
        </p:nvSpPr>
        <p:spPr bwMode="auto">
          <a:xfrm>
            <a:off x="2582695" y="5151192"/>
            <a:ext cx="1042451" cy="605876"/>
          </a:xfrm>
          <a:custGeom>
            <a:avLst/>
            <a:gdLst>
              <a:gd name="T0" fmla="*/ 176 w 176"/>
              <a:gd name="T1" fmla="*/ 4 h 120"/>
              <a:gd name="T2" fmla="*/ 172 w 176"/>
              <a:gd name="T3" fmla="*/ 0 h 120"/>
              <a:gd name="T4" fmla="*/ 169 w 176"/>
              <a:gd name="T5" fmla="*/ 1 h 120"/>
              <a:gd name="T6" fmla="*/ 169 w 176"/>
              <a:gd name="T7" fmla="*/ 1 h 120"/>
              <a:gd name="T8" fmla="*/ 64 w 176"/>
              <a:gd name="T9" fmla="*/ 110 h 120"/>
              <a:gd name="T10" fmla="*/ 7 w 176"/>
              <a:gd name="T11" fmla="*/ 53 h 120"/>
              <a:gd name="T12" fmla="*/ 4 w 176"/>
              <a:gd name="T13" fmla="*/ 52 h 120"/>
              <a:gd name="T14" fmla="*/ 0 w 176"/>
              <a:gd name="T15" fmla="*/ 56 h 120"/>
              <a:gd name="T16" fmla="*/ 1 w 176"/>
              <a:gd name="T17" fmla="*/ 59 h 120"/>
              <a:gd name="T18" fmla="*/ 61 w 176"/>
              <a:gd name="T19" fmla="*/ 119 h 120"/>
              <a:gd name="T20" fmla="*/ 64 w 176"/>
              <a:gd name="T21" fmla="*/ 120 h 120"/>
              <a:gd name="T22" fmla="*/ 67 w 176"/>
              <a:gd name="T23" fmla="*/ 119 h 120"/>
              <a:gd name="T24" fmla="*/ 67 w 176"/>
              <a:gd name="T25" fmla="*/ 119 h 120"/>
              <a:gd name="T26" fmla="*/ 175 w 176"/>
              <a:gd name="T27" fmla="*/ 7 h 120"/>
              <a:gd name="T28" fmla="*/ 175 w 176"/>
              <a:gd name="T29" fmla="*/ 7 h 120"/>
              <a:gd name="T30" fmla="*/ 176 w 176"/>
              <a:gd name="T31" fmla="*/ 4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6" h="120">
                <a:moveTo>
                  <a:pt x="176" y="4"/>
                </a:moveTo>
                <a:cubicBezTo>
                  <a:pt x="176" y="2"/>
                  <a:pt x="174" y="0"/>
                  <a:pt x="172" y="0"/>
                </a:cubicBezTo>
                <a:cubicBezTo>
                  <a:pt x="171" y="0"/>
                  <a:pt x="170" y="0"/>
                  <a:pt x="169" y="1"/>
                </a:cubicBezTo>
                <a:cubicBezTo>
                  <a:pt x="169" y="1"/>
                  <a:pt x="169" y="1"/>
                  <a:pt x="169" y="1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2"/>
                  <a:pt x="5" y="52"/>
                  <a:pt x="4" y="52"/>
                </a:cubicBezTo>
                <a:cubicBezTo>
                  <a:pt x="2" y="52"/>
                  <a:pt x="0" y="54"/>
                  <a:pt x="0" y="56"/>
                </a:cubicBezTo>
                <a:cubicBezTo>
                  <a:pt x="0" y="57"/>
                  <a:pt x="0" y="58"/>
                  <a:pt x="1" y="59"/>
                </a:cubicBezTo>
                <a:cubicBezTo>
                  <a:pt x="61" y="119"/>
                  <a:pt x="61" y="119"/>
                  <a:pt x="61" y="119"/>
                </a:cubicBezTo>
                <a:cubicBezTo>
                  <a:pt x="62" y="120"/>
                  <a:pt x="63" y="120"/>
                  <a:pt x="64" y="120"/>
                </a:cubicBezTo>
                <a:cubicBezTo>
                  <a:pt x="65" y="120"/>
                  <a:pt x="66" y="120"/>
                  <a:pt x="67" y="119"/>
                </a:cubicBezTo>
                <a:cubicBezTo>
                  <a:pt x="67" y="119"/>
                  <a:pt x="67" y="119"/>
                  <a:pt x="67" y="119"/>
                </a:cubicBezTo>
                <a:cubicBezTo>
                  <a:pt x="175" y="7"/>
                  <a:pt x="175" y="7"/>
                  <a:pt x="175" y="7"/>
                </a:cubicBezTo>
                <a:cubicBezTo>
                  <a:pt x="175" y="7"/>
                  <a:pt x="175" y="7"/>
                  <a:pt x="175" y="7"/>
                </a:cubicBezTo>
                <a:cubicBezTo>
                  <a:pt x="176" y="6"/>
                  <a:pt x="176" y="5"/>
                  <a:pt x="176" y="4"/>
                </a:cubicBezTo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76"/>
          <p:cNvSpPr>
            <a:spLocks/>
          </p:cNvSpPr>
          <p:nvPr/>
        </p:nvSpPr>
        <p:spPr bwMode="auto">
          <a:xfrm>
            <a:off x="2582695" y="6210097"/>
            <a:ext cx="1042451" cy="605876"/>
          </a:xfrm>
          <a:custGeom>
            <a:avLst/>
            <a:gdLst>
              <a:gd name="T0" fmla="*/ 176 w 176"/>
              <a:gd name="T1" fmla="*/ 4 h 120"/>
              <a:gd name="T2" fmla="*/ 172 w 176"/>
              <a:gd name="T3" fmla="*/ 0 h 120"/>
              <a:gd name="T4" fmla="*/ 169 w 176"/>
              <a:gd name="T5" fmla="*/ 1 h 120"/>
              <a:gd name="T6" fmla="*/ 169 w 176"/>
              <a:gd name="T7" fmla="*/ 1 h 120"/>
              <a:gd name="T8" fmla="*/ 64 w 176"/>
              <a:gd name="T9" fmla="*/ 110 h 120"/>
              <a:gd name="T10" fmla="*/ 7 w 176"/>
              <a:gd name="T11" fmla="*/ 53 h 120"/>
              <a:gd name="T12" fmla="*/ 4 w 176"/>
              <a:gd name="T13" fmla="*/ 52 h 120"/>
              <a:gd name="T14" fmla="*/ 0 w 176"/>
              <a:gd name="T15" fmla="*/ 56 h 120"/>
              <a:gd name="T16" fmla="*/ 1 w 176"/>
              <a:gd name="T17" fmla="*/ 59 h 120"/>
              <a:gd name="T18" fmla="*/ 61 w 176"/>
              <a:gd name="T19" fmla="*/ 119 h 120"/>
              <a:gd name="T20" fmla="*/ 64 w 176"/>
              <a:gd name="T21" fmla="*/ 120 h 120"/>
              <a:gd name="T22" fmla="*/ 67 w 176"/>
              <a:gd name="T23" fmla="*/ 119 h 120"/>
              <a:gd name="T24" fmla="*/ 67 w 176"/>
              <a:gd name="T25" fmla="*/ 119 h 120"/>
              <a:gd name="T26" fmla="*/ 175 w 176"/>
              <a:gd name="T27" fmla="*/ 7 h 120"/>
              <a:gd name="T28" fmla="*/ 175 w 176"/>
              <a:gd name="T29" fmla="*/ 7 h 120"/>
              <a:gd name="T30" fmla="*/ 176 w 176"/>
              <a:gd name="T31" fmla="*/ 4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6" h="120">
                <a:moveTo>
                  <a:pt x="176" y="4"/>
                </a:moveTo>
                <a:cubicBezTo>
                  <a:pt x="176" y="2"/>
                  <a:pt x="174" y="0"/>
                  <a:pt x="172" y="0"/>
                </a:cubicBezTo>
                <a:cubicBezTo>
                  <a:pt x="171" y="0"/>
                  <a:pt x="170" y="0"/>
                  <a:pt x="169" y="1"/>
                </a:cubicBezTo>
                <a:cubicBezTo>
                  <a:pt x="169" y="1"/>
                  <a:pt x="169" y="1"/>
                  <a:pt x="169" y="1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2"/>
                  <a:pt x="5" y="52"/>
                  <a:pt x="4" y="52"/>
                </a:cubicBezTo>
                <a:cubicBezTo>
                  <a:pt x="2" y="52"/>
                  <a:pt x="0" y="54"/>
                  <a:pt x="0" y="56"/>
                </a:cubicBezTo>
                <a:cubicBezTo>
                  <a:pt x="0" y="57"/>
                  <a:pt x="0" y="58"/>
                  <a:pt x="1" y="59"/>
                </a:cubicBezTo>
                <a:cubicBezTo>
                  <a:pt x="61" y="119"/>
                  <a:pt x="61" y="119"/>
                  <a:pt x="61" y="119"/>
                </a:cubicBezTo>
                <a:cubicBezTo>
                  <a:pt x="62" y="120"/>
                  <a:pt x="63" y="120"/>
                  <a:pt x="64" y="120"/>
                </a:cubicBezTo>
                <a:cubicBezTo>
                  <a:pt x="65" y="120"/>
                  <a:pt x="66" y="120"/>
                  <a:pt x="67" y="119"/>
                </a:cubicBezTo>
                <a:cubicBezTo>
                  <a:pt x="67" y="119"/>
                  <a:pt x="67" y="119"/>
                  <a:pt x="67" y="119"/>
                </a:cubicBezTo>
                <a:cubicBezTo>
                  <a:pt x="175" y="7"/>
                  <a:pt x="175" y="7"/>
                  <a:pt x="175" y="7"/>
                </a:cubicBezTo>
                <a:cubicBezTo>
                  <a:pt x="175" y="7"/>
                  <a:pt x="175" y="7"/>
                  <a:pt x="175" y="7"/>
                </a:cubicBezTo>
                <a:cubicBezTo>
                  <a:pt x="176" y="6"/>
                  <a:pt x="176" y="5"/>
                  <a:pt x="176" y="4"/>
                </a:cubicBezTo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Группа 11"/>
          <p:cNvGrpSpPr/>
          <p:nvPr/>
        </p:nvGrpSpPr>
        <p:grpSpPr>
          <a:xfrm>
            <a:off x="-141231" y="11450855"/>
            <a:ext cx="2419665" cy="2265145"/>
            <a:chOff x="1355395" y="935255"/>
            <a:chExt cx="3036866" cy="339069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642187" y="1038461"/>
              <a:ext cx="2463281" cy="3059406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395" y="935255"/>
              <a:ext cx="3036866" cy="3390694"/>
            </a:xfrm>
            <a:prstGeom prst="rect">
              <a:avLst/>
            </a:prstGeom>
          </p:spPr>
        </p:pic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7391" y="11289"/>
            <a:ext cx="2232391" cy="217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8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04618" y="719018"/>
            <a:ext cx="17152773" cy="865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17780" lvl="0" indent="-342900">
              <a:lnSpc>
                <a:spcPct val="115000"/>
              </a:lnSpc>
              <a:spcAft>
                <a:spcPts val="0"/>
              </a:spcAft>
              <a:buSzPts val="1200"/>
              <a:buFont typeface="+mj-lt"/>
              <a:buAutoNum type="arabicPeriod"/>
            </a:pPr>
            <a:r>
              <a:rPr lang="ru-RU" sz="4800" dirty="0">
                <a:solidFill>
                  <a:srgbClr val="92D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Назовите безопасные приемы при работе с ножом?</a:t>
            </a:r>
            <a:endParaRPr lang="ru-RU" sz="4800" dirty="0">
              <a:solidFill>
                <a:srgbClr val="92D05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273164" y="376420"/>
            <a:ext cx="1707841" cy="1551137"/>
            <a:chOff x="2458792" y="3229729"/>
            <a:chExt cx="302608" cy="302608"/>
          </a:xfrm>
          <a:solidFill>
            <a:schemeClr val="tx2"/>
          </a:solidFill>
        </p:grpSpPr>
        <p:sp>
          <p:nvSpPr>
            <p:cNvPr id="4" name="Freeform 211"/>
            <p:cNvSpPr>
              <a:spLocks noEditPoints="1"/>
            </p:cNvSpPr>
            <p:nvPr/>
          </p:nvSpPr>
          <p:spPr bwMode="auto">
            <a:xfrm>
              <a:off x="2458792" y="3229729"/>
              <a:ext cx="302608" cy="302608"/>
            </a:xfrm>
            <a:custGeom>
              <a:avLst/>
              <a:gdLst>
                <a:gd name="T0" fmla="*/ 128 w 256"/>
                <a:gd name="T1" fmla="*/ 0 h 256"/>
                <a:gd name="T2" fmla="*/ 38 w 256"/>
                <a:gd name="T3" fmla="*/ 38 h 256"/>
                <a:gd name="T4" fmla="*/ 0 w 256"/>
                <a:gd name="T5" fmla="*/ 128 h 256"/>
                <a:gd name="T6" fmla="*/ 38 w 256"/>
                <a:gd name="T7" fmla="*/ 219 h 256"/>
                <a:gd name="T8" fmla="*/ 128 w 256"/>
                <a:gd name="T9" fmla="*/ 256 h 256"/>
                <a:gd name="T10" fmla="*/ 219 w 256"/>
                <a:gd name="T11" fmla="*/ 219 h 256"/>
                <a:gd name="T12" fmla="*/ 256 w 256"/>
                <a:gd name="T13" fmla="*/ 128 h 256"/>
                <a:gd name="T14" fmla="*/ 219 w 256"/>
                <a:gd name="T15" fmla="*/ 38 h 256"/>
                <a:gd name="T16" fmla="*/ 128 w 256"/>
                <a:gd name="T17" fmla="*/ 0 h 256"/>
                <a:gd name="T18" fmla="*/ 213 w 256"/>
                <a:gd name="T19" fmla="*/ 213 h 256"/>
                <a:gd name="T20" fmla="*/ 128 w 256"/>
                <a:gd name="T21" fmla="*/ 248 h 256"/>
                <a:gd name="T22" fmla="*/ 43 w 256"/>
                <a:gd name="T23" fmla="*/ 213 h 256"/>
                <a:gd name="T24" fmla="*/ 8 w 256"/>
                <a:gd name="T25" fmla="*/ 128 h 256"/>
                <a:gd name="T26" fmla="*/ 43 w 256"/>
                <a:gd name="T27" fmla="*/ 43 h 256"/>
                <a:gd name="T28" fmla="*/ 128 w 256"/>
                <a:gd name="T29" fmla="*/ 8 h 256"/>
                <a:gd name="T30" fmla="*/ 213 w 256"/>
                <a:gd name="T31" fmla="*/ 43 h 256"/>
                <a:gd name="T32" fmla="*/ 248 w 256"/>
                <a:gd name="T33" fmla="*/ 128 h 256"/>
                <a:gd name="T34" fmla="*/ 213 w 256"/>
                <a:gd name="T35" fmla="*/ 213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256">
                  <a:moveTo>
                    <a:pt x="128" y="0"/>
                  </a:moveTo>
                  <a:cubicBezTo>
                    <a:pt x="94" y="0"/>
                    <a:pt x="62" y="14"/>
                    <a:pt x="38" y="38"/>
                  </a:cubicBezTo>
                  <a:cubicBezTo>
                    <a:pt x="14" y="62"/>
                    <a:pt x="0" y="94"/>
                    <a:pt x="0" y="128"/>
                  </a:cubicBezTo>
                  <a:cubicBezTo>
                    <a:pt x="0" y="162"/>
                    <a:pt x="14" y="195"/>
                    <a:pt x="38" y="219"/>
                  </a:cubicBezTo>
                  <a:cubicBezTo>
                    <a:pt x="62" y="243"/>
                    <a:pt x="94" y="256"/>
                    <a:pt x="128" y="256"/>
                  </a:cubicBezTo>
                  <a:cubicBezTo>
                    <a:pt x="163" y="256"/>
                    <a:pt x="195" y="243"/>
                    <a:pt x="219" y="219"/>
                  </a:cubicBezTo>
                  <a:cubicBezTo>
                    <a:pt x="243" y="195"/>
                    <a:pt x="256" y="162"/>
                    <a:pt x="256" y="128"/>
                  </a:cubicBezTo>
                  <a:cubicBezTo>
                    <a:pt x="256" y="94"/>
                    <a:pt x="243" y="62"/>
                    <a:pt x="219" y="38"/>
                  </a:cubicBezTo>
                  <a:cubicBezTo>
                    <a:pt x="195" y="14"/>
                    <a:pt x="163" y="0"/>
                    <a:pt x="128" y="0"/>
                  </a:cubicBezTo>
                  <a:close/>
                  <a:moveTo>
                    <a:pt x="213" y="213"/>
                  </a:moveTo>
                  <a:cubicBezTo>
                    <a:pt x="191" y="236"/>
                    <a:pt x="160" y="248"/>
                    <a:pt x="128" y="248"/>
                  </a:cubicBezTo>
                  <a:cubicBezTo>
                    <a:pt x="96" y="248"/>
                    <a:pt x="66" y="236"/>
                    <a:pt x="43" y="213"/>
                  </a:cubicBezTo>
                  <a:cubicBezTo>
                    <a:pt x="21" y="190"/>
                    <a:pt x="8" y="160"/>
                    <a:pt x="8" y="128"/>
                  </a:cubicBezTo>
                  <a:cubicBezTo>
                    <a:pt x="8" y="96"/>
                    <a:pt x="21" y="66"/>
                    <a:pt x="43" y="43"/>
                  </a:cubicBezTo>
                  <a:cubicBezTo>
                    <a:pt x="66" y="21"/>
                    <a:pt x="96" y="8"/>
                    <a:pt x="128" y="8"/>
                  </a:cubicBezTo>
                  <a:cubicBezTo>
                    <a:pt x="160" y="8"/>
                    <a:pt x="191" y="21"/>
                    <a:pt x="213" y="43"/>
                  </a:cubicBezTo>
                  <a:cubicBezTo>
                    <a:pt x="236" y="66"/>
                    <a:pt x="248" y="96"/>
                    <a:pt x="248" y="128"/>
                  </a:cubicBezTo>
                  <a:cubicBezTo>
                    <a:pt x="248" y="160"/>
                    <a:pt x="236" y="190"/>
                    <a:pt x="213" y="213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" name="Rectangle 212"/>
            <p:cNvSpPr>
              <a:spLocks noChangeArrowheads="1"/>
            </p:cNvSpPr>
            <p:nvPr/>
          </p:nvSpPr>
          <p:spPr bwMode="auto">
            <a:xfrm>
              <a:off x="2595387" y="3433570"/>
              <a:ext cx="8406" cy="1891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" name="Freeform 213"/>
            <p:cNvSpPr>
              <a:spLocks/>
            </p:cNvSpPr>
            <p:nvPr/>
          </p:nvSpPr>
          <p:spPr bwMode="auto">
            <a:xfrm>
              <a:off x="2565967" y="3301178"/>
              <a:ext cx="86160" cy="113478"/>
            </a:xfrm>
            <a:custGeom>
              <a:avLst/>
              <a:gdLst>
                <a:gd name="T0" fmla="*/ 36 w 72"/>
                <a:gd name="T1" fmla="*/ 0 h 96"/>
                <a:gd name="T2" fmla="*/ 0 w 72"/>
                <a:gd name="T3" fmla="*/ 24 h 96"/>
                <a:gd name="T4" fmla="*/ 8 w 72"/>
                <a:gd name="T5" fmla="*/ 24 h 96"/>
                <a:gd name="T6" fmla="*/ 36 w 72"/>
                <a:gd name="T7" fmla="*/ 8 h 96"/>
                <a:gd name="T8" fmla="*/ 64 w 72"/>
                <a:gd name="T9" fmla="*/ 32 h 96"/>
                <a:gd name="T10" fmla="*/ 43 w 72"/>
                <a:gd name="T11" fmla="*/ 57 h 96"/>
                <a:gd name="T12" fmla="*/ 24 w 72"/>
                <a:gd name="T13" fmla="*/ 92 h 96"/>
                <a:gd name="T14" fmla="*/ 24 w 72"/>
                <a:gd name="T15" fmla="*/ 96 h 96"/>
                <a:gd name="T16" fmla="*/ 32 w 72"/>
                <a:gd name="T17" fmla="*/ 96 h 96"/>
                <a:gd name="T18" fmla="*/ 32 w 72"/>
                <a:gd name="T19" fmla="*/ 92 h 96"/>
                <a:gd name="T20" fmla="*/ 46 w 72"/>
                <a:gd name="T21" fmla="*/ 64 h 96"/>
                <a:gd name="T22" fmla="*/ 72 w 72"/>
                <a:gd name="T23" fmla="*/ 32 h 96"/>
                <a:gd name="T24" fmla="*/ 36 w 72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96">
                  <a:moveTo>
                    <a:pt x="36" y="0"/>
                  </a:moveTo>
                  <a:cubicBezTo>
                    <a:pt x="12" y="0"/>
                    <a:pt x="0" y="8"/>
                    <a:pt x="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17"/>
                    <a:pt x="12" y="8"/>
                    <a:pt x="36" y="8"/>
                  </a:cubicBezTo>
                  <a:cubicBezTo>
                    <a:pt x="53" y="8"/>
                    <a:pt x="64" y="18"/>
                    <a:pt x="64" y="32"/>
                  </a:cubicBezTo>
                  <a:cubicBezTo>
                    <a:pt x="64" y="43"/>
                    <a:pt x="49" y="54"/>
                    <a:pt x="43" y="57"/>
                  </a:cubicBezTo>
                  <a:cubicBezTo>
                    <a:pt x="42" y="57"/>
                    <a:pt x="24" y="66"/>
                    <a:pt x="24" y="92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2" y="71"/>
                    <a:pt x="46" y="64"/>
                    <a:pt x="46" y="64"/>
                  </a:cubicBezTo>
                  <a:cubicBezTo>
                    <a:pt x="47" y="63"/>
                    <a:pt x="72" y="50"/>
                    <a:pt x="72" y="32"/>
                  </a:cubicBezTo>
                  <a:cubicBezTo>
                    <a:pt x="72" y="13"/>
                    <a:pt x="58" y="0"/>
                    <a:pt x="36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170" y="3572923"/>
            <a:ext cx="7316055" cy="690328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324430" y="5326781"/>
            <a:ext cx="12188825" cy="27453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17780">
              <a:lnSpc>
                <a:spcPct val="150000"/>
              </a:lnSpc>
              <a:spcAft>
                <a:spcPts val="0"/>
              </a:spcAft>
            </a:pPr>
            <a:r>
              <a:rPr lang="ru-RU" sz="4000" dirty="0" smtClean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40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передвигаться по цеху с </a:t>
            </a:r>
            <a:r>
              <a:rPr lang="ru-RU" sz="4000" dirty="0" smtClean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ножом Передавать </a:t>
            </a:r>
            <a:r>
              <a:rPr lang="ru-RU" sz="40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нож рукояткой </a:t>
            </a:r>
            <a:r>
              <a:rPr lang="ru-RU" sz="4000" dirty="0" smtClean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вперед</a:t>
            </a:r>
            <a:endParaRPr lang="ru-RU" sz="4000" dirty="0">
              <a:solidFill>
                <a:schemeClr val="tx2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7780">
              <a:lnSpc>
                <a:spcPct val="150000"/>
              </a:lnSpc>
              <a:spcAft>
                <a:spcPts val="0"/>
              </a:spcAft>
            </a:pPr>
            <a:r>
              <a:rPr lang="ru-RU" sz="4000" dirty="0" smtClean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Беречь </a:t>
            </a:r>
            <a:r>
              <a:rPr lang="ru-RU" sz="40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руки от пореза</a:t>
            </a:r>
            <a:endParaRPr lang="ru-RU" sz="4000" dirty="0">
              <a:solidFill>
                <a:schemeClr val="tx2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Freeform 76"/>
          <p:cNvSpPr>
            <a:spLocks/>
          </p:cNvSpPr>
          <p:nvPr/>
        </p:nvSpPr>
        <p:spPr bwMode="auto">
          <a:xfrm>
            <a:off x="12069367" y="7466208"/>
            <a:ext cx="1042451" cy="605876"/>
          </a:xfrm>
          <a:custGeom>
            <a:avLst/>
            <a:gdLst>
              <a:gd name="T0" fmla="*/ 176 w 176"/>
              <a:gd name="T1" fmla="*/ 4 h 120"/>
              <a:gd name="T2" fmla="*/ 172 w 176"/>
              <a:gd name="T3" fmla="*/ 0 h 120"/>
              <a:gd name="T4" fmla="*/ 169 w 176"/>
              <a:gd name="T5" fmla="*/ 1 h 120"/>
              <a:gd name="T6" fmla="*/ 169 w 176"/>
              <a:gd name="T7" fmla="*/ 1 h 120"/>
              <a:gd name="T8" fmla="*/ 64 w 176"/>
              <a:gd name="T9" fmla="*/ 110 h 120"/>
              <a:gd name="T10" fmla="*/ 7 w 176"/>
              <a:gd name="T11" fmla="*/ 53 h 120"/>
              <a:gd name="T12" fmla="*/ 4 w 176"/>
              <a:gd name="T13" fmla="*/ 52 h 120"/>
              <a:gd name="T14" fmla="*/ 0 w 176"/>
              <a:gd name="T15" fmla="*/ 56 h 120"/>
              <a:gd name="T16" fmla="*/ 1 w 176"/>
              <a:gd name="T17" fmla="*/ 59 h 120"/>
              <a:gd name="T18" fmla="*/ 61 w 176"/>
              <a:gd name="T19" fmla="*/ 119 h 120"/>
              <a:gd name="T20" fmla="*/ 64 w 176"/>
              <a:gd name="T21" fmla="*/ 120 h 120"/>
              <a:gd name="T22" fmla="*/ 67 w 176"/>
              <a:gd name="T23" fmla="*/ 119 h 120"/>
              <a:gd name="T24" fmla="*/ 67 w 176"/>
              <a:gd name="T25" fmla="*/ 119 h 120"/>
              <a:gd name="T26" fmla="*/ 175 w 176"/>
              <a:gd name="T27" fmla="*/ 7 h 120"/>
              <a:gd name="T28" fmla="*/ 175 w 176"/>
              <a:gd name="T29" fmla="*/ 7 h 120"/>
              <a:gd name="T30" fmla="*/ 176 w 176"/>
              <a:gd name="T31" fmla="*/ 4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6" h="120">
                <a:moveTo>
                  <a:pt x="176" y="4"/>
                </a:moveTo>
                <a:cubicBezTo>
                  <a:pt x="176" y="2"/>
                  <a:pt x="174" y="0"/>
                  <a:pt x="172" y="0"/>
                </a:cubicBezTo>
                <a:cubicBezTo>
                  <a:pt x="171" y="0"/>
                  <a:pt x="170" y="0"/>
                  <a:pt x="169" y="1"/>
                </a:cubicBezTo>
                <a:cubicBezTo>
                  <a:pt x="169" y="1"/>
                  <a:pt x="169" y="1"/>
                  <a:pt x="169" y="1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2"/>
                  <a:pt x="5" y="52"/>
                  <a:pt x="4" y="52"/>
                </a:cubicBezTo>
                <a:cubicBezTo>
                  <a:pt x="2" y="52"/>
                  <a:pt x="0" y="54"/>
                  <a:pt x="0" y="56"/>
                </a:cubicBezTo>
                <a:cubicBezTo>
                  <a:pt x="0" y="57"/>
                  <a:pt x="0" y="58"/>
                  <a:pt x="1" y="59"/>
                </a:cubicBezTo>
                <a:cubicBezTo>
                  <a:pt x="61" y="119"/>
                  <a:pt x="61" y="119"/>
                  <a:pt x="61" y="119"/>
                </a:cubicBezTo>
                <a:cubicBezTo>
                  <a:pt x="62" y="120"/>
                  <a:pt x="63" y="120"/>
                  <a:pt x="64" y="120"/>
                </a:cubicBezTo>
                <a:cubicBezTo>
                  <a:pt x="65" y="120"/>
                  <a:pt x="66" y="120"/>
                  <a:pt x="67" y="119"/>
                </a:cubicBezTo>
                <a:cubicBezTo>
                  <a:pt x="67" y="119"/>
                  <a:pt x="67" y="119"/>
                  <a:pt x="67" y="119"/>
                </a:cubicBezTo>
                <a:cubicBezTo>
                  <a:pt x="175" y="7"/>
                  <a:pt x="175" y="7"/>
                  <a:pt x="175" y="7"/>
                </a:cubicBezTo>
                <a:cubicBezTo>
                  <a:pt x="175" y="7"/>
                  <a:pt x="175" y="7"/>
                  <a:pt x="175" y="7"/>
                </a:cubicBezTo>
                <a:cubicBezTo>
                  <a:pt x="176" y="6"/>
                  <a:pt x="176" y="5"/>
                  <a:pt x="176" y="4"/>
                </a:cubicBezTo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6"/>
          <p:cNvSpPr>
            <a:spLocks/>
          </p:cNvSpPr>
          <p:nvPr/>
        </p:nvSpPr>
        <p:spPr bwMode="auto">
          <a:xfrm>
            <a:off x="12069368" y="6609749"/>
            <a:ext cx="1042451" cy="605876"/>
          </a:xfrm>
          <a:custGeom>
            <a:avLst/>
            <a:gdLst>
              <a:gd name="T0" fmla="*/ 176 w 176"/>
              <a:gd name="T1" fmla="*/ 4 h 120"/>
              <a:gd name="T2" fmla="*/ 172 w 176"/>
              <a:gd name="T3" fmla="*/ 0 h 120"/>
              <a:gd name="T4" fmla="*/ 169 w 176"/>
              <a:gd name="T5" fmla="*/ 1 h 120"/>
              <a:gd name="T6" fmla="*/ 169 w 176"/>
              <a:gd name="T7" fmla="*/ 1 h 120"/>
              <a:gd name="T8" fmla="*/ 64 w 176"/>
              <a:gd name="T9" fmla="*/ 110 h 120"/>
              <a:gd name="T10" fmla="*/ 7 w 176"/>
              <a:gd name="T11" fmla="*/ 53 h 120"/>
              <a:gd name="T12" fmla="*/ 4 w 176"/>
              <a:gd name="T13" fmla="*/ 52 h 120"/>
              <a:gd name="T14" fmla="*/ 0 w 176"/>
              <a:gd name="T15" fmla="*/ 56 h 120"/>
              <a:gd name="T16" fmla="*/ 1 w 176"/>
              <a:gd name="T17" fmla="*/ 59 h 120"/>
              <a:gd name="T18" fmla="*/ 61 w 176"/>
              <a:gd name="T19" fmla="*/ 119 h 120"/>
              <a:gd name="T20" fmla="*/ 64 w 176"/>
              <a:gd name="T21" fmla="*/ 120 h 120"/>
              <a:gd name="T22" fmla="*/ 67 w 176"/>
              <a:gd name="T23" fmla="*/ 119 h 120"/>
              <a:gd name="T24" fmla="*/ 67 w 176"/>
              <a:gd name="T25" fmla="*/ 119 h 120"/>
              <a:gd name="T26" fmla="*/ 175 w 176"/>
              <a:gd name="T27" fmla="*/ 7 h 120"/>
              <a:gd name="T28" fmla="*/ 175 w 176"/>
              <a:gd name="T29" fmla="*/ 7 h 120"/>
              <a:gd name="T30" fmla="*/ 176 w 176"/>
              <a:gd name="T31" fmla="*/ 4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6" h="120">
                <a:moveTo>
                  <a:pt x="176" y="4"/>
                </a:moveTo>
                <a:cubicBezTo>
                  <a:pt x="176" y="2"/>
                  <a:pt x="174" y="0"/>
                  <a:pt x="172" y="0"/>
                </a:cubicBezTo>
                <a:cubicBezTo>
                  <a:pt x="171" y="0"/>
                  <a:pt x="170" y="0"/>
                  <a:pt x="169" y="1"/>
                </a:cubicBezTo>
                <a:cubicBezTo>
                  <a:pt x="169" y="1"/>
                  <a:pt x="169" y="1"/>
                  <a:pt x="169" y="1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2"/>
                  <a:pt x="5" y="52"/>
                  <a:pt x="4" y="52"/>
                </a:cubicBezTo>
                <a:cubicBezTo>
                  <a:pt x="2" y="52"/>
                  <a:pt x="0" y="54"/>
                  <a:pt x="0" y="56"/>
                </a:cubicBezTo>
                <a:cubicBezTo>
                  <a:pt x="0" y="57"/>
                  <a:pt x="0" y="58"/>
                  <a:pt x="1" y="59"/>
                </a:cubicBezTo>
                <a:cubicBezTo>
                  <a:pt x="61" y="119"/>
                  <a:pt x="61" y="119"/>
                  <a:pt x="61" y="119"/>
                </a:cubicBezTo>
                <a:cubicBezTo>
                  <a:pt x="62" y="120"/>
                  <a:pt x="63" y="120"/>
                  <a:pt x="64" y="120"/>
                </a:cubicBezTo>
                <a:cubicBezTo>
                  <a:pt x="65" y="120"/>
                  <a:pt x="66" y="120"/>
                  <a:pt x="67" y="119"/>
                </a:cubicBezTo>
                <a:cubicBezTo>
                  <a:pt x="67" y="119"/>
                  <a:pt x="67" y="119"/>
                  <a:pt x="67" y="119"/>
                </a:cubicBezTo>
                <a:cubicBezTo>
                  <a:pt x="175" y="7"/>
                  <a:pt x="175" y="7"/>
                  <a:pt x="175" y="7"/>
                </a:cubicBezTo>
                <a:cubicBezTo>
                  <a:pt x="175" y="7"/>
                  <a:pt x="175" y="7"/>
                  <a:pt x="175" y="7"/>
                </a:cubicBezTo>
                <a:cubicBezTo>
                  <a:pt x="176" y="6"/>
                  <a:pt x="176" y="5"/>
                  <a:pt x="176" y="4"/>
                </a:cubicBezTo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6"/>
          <p:cNvSpPr>
            <a:spLocks/>
          </p:cNvSpPr>
          <p:nvPr/>
        </p:nvSpPr>
        <p:spPr bwMode="auto">
          <a:xfrm>
            <a:off x="12069368" y="5604238"/>
            <a:ext cx="1042451" cy="605876"/>
          </a:xfrm>
          <a:custGeom>
            <a:avLst/>
            <a:gdLst>
              <a:gd name="T0" fmla="*/ 176 w 176"/>
              <a:gd name="T1" fmla="*/ 4 h 120"/>
              <a:gd name="T2" fmla="*/ 172 w 176"/>
              <a:gd name="T3" fmla="*/ 0 h 120"/>
              <a:gd name="T4" fmla="*/ 169 w 176"/>
              <a:gd name="T5" fmla="*/ 1 h 120"/>
              <a:gd name="T6" fmla="*/ 169 w 176"/>
              <a:gd name="T7" fmla="*/ 1 h 120"/>
              <a:gd name="T8" fmla="*/ 64 w 176"/>
              <a:gd name="T9" fmla="*/ 110 h 120"/>
              <a:gd name="T10" fmla="*/ 7 w 176"/>
              <a:gd name="T11" fmla="*/ 53 h 120"/>
              <a:gd name="T12" fmla="*/ 4 w 176"/>
              <a:gd name="T13" fmla="*/ 52 h 120"/>
              <a:gd name="T14" fmla="*/ 0 w 176"/>
              <a:gd name="T15" fmla="*/ 56 h 120"/>
              <a:gd name="T16" fmla="*/ 1 w 176"/>
              <a:gd name="T17" fmla="*/ 59 h 120"/>
              <a:gd name="T18" fmla="*/ 61 w 176"/>
              <a:gd name="T19" fmla="*/ 119 h 120"/>
              <a:gd name="T20" fmla="*/ 64 w 176"/>
              <a:gd name="T21" fmla="*/ 120 h 120"/>
              <a:gd name="T22" fmla="*/ 67 w 176"/>
              <a:gd name="T23" fmla="*/ 119 h 120"/>
              <a:gd name="T24" fmla="*/ 67 w 176"/>
              <a:gd name="T25" fmla="*/ 119 h 120"/>
              <a:gd name="T26" fmla="*/ 175 w 176"/>
              <a:gd name="T27" fmla="*/ 7 h 120"/>
              <a:gd name="T28" fmla="*/ 175 w 176"/>
              <a:gd name="T29" fmla="*/ 7 h 120"/>
              <a:gd name="T30" fmla="*/ 176 w 176"/>
              <a:gd name="T31" fmla="*/ 4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6" h="120">
                <a:moveTo>
                  <a:pt x="176" y="4"/>
                </a:moveTo>
                <a:cubicBezTo>
                  <a:pt x="176" y="2"/>
                  <a:pt x="174" y="0"/>
                  <a:pt x="172" y="0"/>
                </a:cubicBezTo>
                <a:cubicBezTo>
                  <a:pt x="171" y="0"/>
                  <a:pt x="170" y="0"/>
                  <a:pt x="169" y="1"/>
                </a:cubicBezTo>
                <a:cubicBezTo>
                  <a:pt x="169" y="1"/>
                  <a:pt x="169" y="1"/>
                  <a:pt x="169" y="1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2"/>
                  <a:pt x="5" y="52"/>
                  <a:pt x="4" y="52"/>
                </a:cubicBezTo>
                <a:cubicBezTo>
                  <a:pt x="2" y="52"/>
                  <a:pt x="0" y="54"/>
                  <a:pt x="0" y="56"/>
                </a:cubicBezTo>
                <a:cubicBezTo>
                  <a:pt x="0" y="57"/>
                  <a:pt x="0" y="58"/>
                  <a:pt x="1" y="59"/>
                </a:cubicBezTo>
                <a:cubicBezTo>
                  <a:pt x="61" y="119"/>
                  <a:pt x="61" y="119"/>
                  <a:pt x="61" y="119"/>
                </a:cubicBezTo>
                <a:cubicBezTo>
                  <a:pt x="62" y="120"/>
                  <a:pt x="63" y="120"/>
                  <a:pt x="64" y="120"/>
                </a:cubicBezTo>
                <a:cubicBezTo>
                  <a:pt x="65" y="120"/>
                  <a:pt x="66" y="120"/>
                  <a:pt x="67" y="119"/>
                </a:cubicBezTo>
                <a:cubicBezTo>
                  <a:pt x="67" y="119"/>
                  <a:pt x="67" y="119"/>
                  <a:pt x="67" y="119"/>
                </a:cubicBezTo>
                <a:cubicBezTo>
                  <a:pt x="175" y="7"/>
                  <a:pt x="175" y="7"/>
                  <a:pt x="175" y="7"/>
                </a:cubicBezTo>
                <a:cubicBezTo>
                  <a:pt x="175" y="7"/>
                  <a:pt x="175" y="7"/>
                  <a:pt x="175" y="7"/>
                </a:cubicBezTo>
                <a:cubicBezTo>
                  <a:pt x="176" y="6"/>
                  <a:pt x="176" y="5"/>
                  <a:pt x="176" y="4"/>
                </a:cubicBezTo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Группа 14"/>
          <p:cNvGrpSpPr/>
          <p:nvPr/>
        </p:nvGrpSpPr>
        <p:grpSpPr>
          <a:xfrm>
            <a:off x="-141231" y="11450855"/>
            <a:ext cx="2419665" cy="2265145"/>
            <a:chOff x="1355395" y="935255"/>
            <a:chExt cx="3036866" cy="3390694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642187" y="1038461"/>
              <a:ext cx="2463281" cy="3059406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395" y="935255"/>
              <a:ext cx="3036866" cy="3390694"/>
            </a:xfrm>
            <a:prstGeom prst="rect">
              <a:avLst/>
            </a:prstGeom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7391" y="11289"/>
            <a:ext cx="2232391" cy="217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0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48135" y="471388"/>
            <a:ext cx="13965238" cy="1715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7780" lvl="0" indent="-342900">
              <a:lnSpc>
                <a:spcPct val="115000"/>
              </a:lnSpc>
              <a:spcAft>
                <a:spcPts val="0"/>
              </a:spcAft>
              <a:buSzPts val="1200"/>
              <a:buFont typeface="+mj-lt"/>
              <a:buAutoNum type="arabicPeriod"/>
            </a:pPr>
            <a:r>
              <a:rPr lang="ru-RU" sz="4800" dirty="0">
                <a:solidFill>
                  <a:srgbClr val="92D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Ваши действия в случае неисправности оборудования</a:t>
            </a:r>
            <a:r>
              <a:rPr lang="ru-RU" sz="4800" dirty="0" smtClean="0">
                <a:solidFill>
                  <a:srgbClr val="92D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dirty="0">
              <a:solidFill>
                <a:srgbClr val="92D05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29996" y="6126597"/>
            <a:ext cx="12188825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17780" algn="just">
              <a:lnSpc>
                <a:spcPct val="150000"/>
              </a:lnSpc>
              <a:spcAft>
                <a:spcPts val="0"/>
              </a:spcAft>
            </a:pPr>
            <a:r>
              <a:rPr lang="ru-RU" sz="40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dirty="0" smtClean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тключить </a:t>
            </a:r>
            <a:r>
              <a:rPr lang="ru-RU" sz="40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сети при </a:t>
            </a:r>
            <a:r>
              <a:rPr lang="ru-RU" sz="4000" dirty="0" smtClean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необходимости </a:t>
            </a:r>
          </a:p>
          <a:p>
            <a:pPr marL="457200" marR="17780" algn="just">
              <a:lnSpc>
                <a:spcPct val="150000"/>
              </a:lnSpc>
              <a:spcAft>
                <a:spcPts val="0"/>
              </a:spcAft>
            </a:pPr>
            <a:r>
              <a:rPr lang="ru-RU" sz="40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000" dirty="0" smtClean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оставить </a:t>
            </a:r>
            <a:r>
              <a:rPr lang="ru-RU" sz="4000" dirty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известность мастера </a:t>
            </a:r>
            <a:r>
              <a:rPr lang="ru-RU" sz="4000" dirty="0" smtClean="0">
                <a:solidFill>
                  <a:schemeClr val="tx2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п/о</a:t>
            </a:r>
            <a:endParaRPr lang="ru-RU" dirty="0">
              <a:solidFill>
                <a:schemeClr val="tx2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081781" y="471388"/>
            <a:ext cx="1707841" cy="1551137"/>
            <a:chOff x="2458792" y="3229729"/>
            <a:chExt cx="302608" cy="302608"/>
          </a:xfrm>
          <a:solidFill>
            <a:schemeClr val="tx2"/>
          </a:solidFill>
        </p:grpSpPr>
        <p:sp>
          <p:nvSpPr>
            <p:cNvPr id="5" name="Freeform 211"/>
            <p:cNvSpPr>
              <a:spLocks noEditPoints="1"/>
            </p:cNvSpPr>
            <p:nvPr/>
          </p:nvSpPr>
          <p:spPr bwMode="auto">
            <a:xfrm>
              <a:off x="2458792" y="3229729"/>
              <a:ext cx="302608" cy="302608"/>
            </a:xfrm>
            <a:custGeom>
              <a:avLst/>
              <a:gdLst>
                <a:gd name="T0" fmla="*/ 128 w 256"/>
                <a:gd name="T1" fmla="*/ 0 h 256"/>
                <a:gd name="T2" fmla="*/ 38 w 256"/>
                <a:gd name="T3" fmla="*/ 38 h 256"/>
                <a:gd name="T4" fmla="*/ 0 w 256"/>
                <a:gd name="T5" fmla="*/ 128 h 256"/>
                <a:gd name="T6" fmla="*/ 38 w 256"/>
                <a:gd name="T7" fmla="*/ 219 h 256"/>
                <a:gd name="T8" fmla="*/ 128 w 256"/>
                <a:gd name="T9" fmla="*/ 256 h 256"/>
                <a:gd name="T10" fmla="*/ 219 w 256"/>
                <a:gd name="T11" fmla="*/ 219 h 256"/>
                <a:gd name="T12" fmla="*/ 256 w 256"/>
                <a:gd name="T13" fmla="*/ 128 h 256"/>
                <a:gd name="T14" fmla="*/ 219 w 256"/>
                <a:gd name="T15" fmla="*/ 38 h 256"/>
                <a:gd name="T16" fmla="*/ 128 w 256"/>
                <a:gd name="T17" fmla="*/ 0 h 256"/>
                <a:gd name="T18" fmla="*/ 213 w 256"/>
                <a:gd name="T19" fmla="*/ 213 h 256"/>
                <a:gd name="T20" fmla="*/ 128 w 256"/>
                <a:gd name="T21" fmla="*/ 248 h 256"/>
                <a:gd name="T22" fmla="*/ 43 w 256"/>
                <a:gd name="T23" fmla="*/ 213 h 256"/>
                <a:gd name="T24" fmla="*/ 8 w 256"/>
                <a:gd name="T25" fmla="*/ 128 h 256"/>
                <a:gd name="T26" fmla="*/ 43 w 256"/>
                <a:gd name="T27" fmla="*/ 43 h 256"/>
                <a:gd name="T28" fmla="*/ 128 w 256"/>
                <a:gd name="T29" fmla="*/ 8 h 256"/>
                <a:gd name="T30" fmla="*/ 213 w 256"/>
                <a:gd name="T31" fmla="*/ 43 h 256"/>
                <a:gd name="T32" fmla="*/ 248 w 256"/>
                <a:gd name="T33" fmla="*/ 128 h 256"/>
                <a:gd name="T34" fmla="*/ 213 w 256"/>
                <a:gd name="T35" fmla="*/ 213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256">
                  <a:moveTo>
                    <a:pt x="128" y="0"/>
                  </a:moveTo>
                  <a:cubicBezTo>
                    <a:pt x="94" y="0"/>
                    <a:pt x="62" y="14"/>
                    <a:pt x="38" y="38"/>
                  </a:cubicBezTo>
                  <a:cubicBezTo>
                    <a:pt x="14" y="62"/>
                    <a:pt x="0" y="94"/>
                    <a:pt x="0" y="128"/>
                  </a:cubicBezTo>
                  <a:cubicBezTo>
                    <a:pt x="0" y="162"/>
                    <a:pt x="14" y="195"/>
                    <a:pt x="38" y="219"/>
                  </a:cubicBezTo>
                  <a:cubicBezTo>
                    <a:pt x="62" y="243"/>
                    <a:pt x="94" y="256"/>
                    <a:pt x="128" y="256"/>
                  </a:cubicBezTo>
                  <a:cubicBezTo>
                    <a:pt x="163" y="256"/>
                    <a:pt x="195" y="243"/>
                    <a:pt x="219" y="219"/>
                  </a:cubicBezTo>
                  <a:cubicBezTo>
                    <a:pt x="243" y="195"/>
                    <a:pt x="256" y="162"/>
                    <a:pt x="256" y="128"/>
                  </a:cubicBezTo>
                  <a:cubicBezTo>
                    <a:pt x="256" y="94"/>
                    <a:pt x="243" y="62"/>
                    <a:pt x="219" y="38"/>
                  </a:cubicBezTo>
                  <a:cubicBezTo>
                    <a:pt x="195" y="14"/>
                    <a:pt x="163" y="0"/>
                    <a:pt x="128" y="0"/>
                  </a:cubicBezTo>
                  <a:close/>
                  <a:moveTo>
                    <a:pt x="213" y="213"/>
                  </a:moveTo>
                  <a:cubicBezTo>
                    <a:pt x="191" y="236"/>
                    <a:pt x="160" y="248"/>
                    <a:pt x="128" y="248"/>
                  </a:cubicBezTo>
                  <a:cubicBezTo>
                    <a:pt x="96" y="248"/>
                    <a:pt x="66" y="236"/>
                    <a:pt x="43" y="213"/>
                  </a:cubicBezTo>
                  <a:cubicBezTo>
                    <a:pt x="21" y="190"/>
                    <a:pt x="8" y="160"/>
                    <a:pt x="8" y="128"/>
                  </a:cubicBezTo>
                  <a:cubicBezTo>
                    <a:pt x="8" y="96"/>
                    <a:pt x="21" y="66"/>
                    <a:pt x="43" y="43"/>
                  </a:cubicBezTo>
                  <a:cubicBezTo>
                    <a:pt x="66" y="21"/>
                    <a:pt x="96" y="8"/>
                    <a:pt x="128" y="8"/>
                  </a:cubicBezTo>
                  <a:cubicBezTo>
                    <a:pt x="160" y="8"/>
                    <a:pt x="191" y="21"/>
                    <a:pt x="213" y="43"/>
                  </a:cubicBezTo>
                  <a:cubicBezTo>
                    <a:pt x="236" y="66"/>
                    <a:pt x="248" y="96"/>
                    <a:pt x="248" y="128"/>
                  </a:cubicBezTo>
                  <a:cubicBezTo>
                    <a:pt x="248" y="160"/>
                    <a:pt x="236" y="190"/>
                    <a:pt x="213" y="213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" name="Rectangle 212"/>
            <p:cNvSpPr>
              <a:spLocks noChangeArrowheads="1"/>
            </p:cNvSpPr>
            <p:nvPr/>
          </p:nvSpPr>
          <p:spPr bwMode="auto">
            <a:xfrm>
              <a:off x="2595387" y="3433570"/>
              <a:ext cx="8406" cy="1891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" name="Freeform 213"/>
            <p:cNvSpPr>
              <a:spLocks/>
            </p:cNvSpPr>
            <p:nvPr/>
          </p:nvSpPr>
          <p:spPr bwMode="auto">
            <a:xfrm>
              <a:off x="2565967" y="3301178"/>
              <a:ext cx="86160" cy="113478"/>
            </a:xfrm>
            <a:custGeom>
              <a:avLst/>
              <a:gdLst>
                <a:gd name="T0" fmla="*/ 36 w 72"/>
                <a:gd name="T1" fmla="*/ 0 h 96"/>
                <a:gd name="T2" fmla="*/ 0 w 72"/>
                <a:gd name="T3" fmla="*/ 24 h 96"/>
                <a:gd name="T4" fmla="*/ 8 w 72"/>
                <a:gd name="T5" fmla="*/ 24 h 96"/>
                <a:gd name="T6" fmla="*/ 36 w 72"/>
                <a:gd name="T7" fmla="*/ 8 h 96"/>
                <a:gd name="T8" fmla="*/ 64 w 72"/>
                <a:gd name="T9" fmla="*/ 32 h 96"/>
                <a:gd name="T10" fmla="*/ 43 w 72"/>
                <a:gd name="T11" fmla="*/ 57 h 96"/>
                <a:gd name="T12" fmla="*/ 24 w 72"/>
                <a:gd name="T13" fmla="*/ 92 h 96"/>
                <a:gd name="T14" fmla="*/ 24 w 72"/>
                <a:gd name="T15" fmla="*/ 96 h 96"/>
                <a:gd name="T16" fmla="*/ 32 w 72"/>
                <a:gd name="T17" fmla="*/ 96 h 96"/>
                <a:gd name="T18" fmla="*/ 32 w 72"/>
                <a:gd name="T19" fmla="*/ 92 h 96"/>
                <a:gd name="T20" fmla="*/ 46 w 72"/>
                <a:gd name="T21" fmla="*/ 64 h 96"/>
                <a:gd name="T22" fmla="*/ 72 w 72"/>
                <a:gd name="T23" fmla="*/ 32 h 96"/>
                <a:gd name="T24" fmla="*/ 36 w 72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96">
                  <a:moveTo>
                    <a:pt x="36" y="0"/>
                  </a:moveTo>
                  <a:cubicBezTo>
                    <a:pt x="12" y="0"/>
                    <a:pt x="0" y="8"/>
                    <a:pt x="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17"/>
                    <a:pt x="12" y="8"/>
                    <a:pt x="36" y="8"/>
                  </a:cubicBezTo>
                  <a:cubicBezTo>
                    <a:pt x="53" y="8"/>
                    <a:pt x="64" y="18"/>
                    <a:pt x="64" y="32"/>
                  </a:cubicBezTo>
                  <a:cubicBezTo>
                    <a:pt x="64" y="43"/>
                    <a:pt x="49" y="54"/>
                    <a:pt x="43" y="57"/>
                  </a:cubicBezTo>
                  <a:cubicBezTo>
                    <a:pt x="42" y="57"/>
                    <a:pt x="24" y="66"/>
                    <a:pt x="24" y="92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2" y="71"/>
                    <a:pt x="46" y="64"/>
                    <a:pt x="46" y="64"/>
                  </a:cubicBezTo>
                  <a:cubicBezTo>
                    <a:pt x="47" y="63"/>
                    <a:pt x="72" y="50"/>
                    <a:pt x="72" y="32"/>
                  </a:cubicBezTo>
                  <a:cubicBezTo>
                    <a:pt x="72" y="13"/>
                    <a:pt x="58" y="0"/>
                    <a:pt x="36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6736" y="3337777"/>
            <a:ext cx="7261226" cy="7261226"/>
          </a:xfrm>
          <a:prstGeom prst="rect">
            <a:avLst/>
          </a:prstGeom>
        </p:spPr>
      </p:pic>
      <p:sp>
        <p:nvSpPr>
          <p:cNvPr id="9" name="Freeform 116">
            <a:extLst>
              <a:ext uri="{FF2B5EF4-FFF2-40B4-BE49-F238E27FC236}">
                <a16:creationId xmlns:a16="http://schemas.microsoft.com/office/drawing/2014/main" xmlns="" id="{4A76BB64-523A-2A48-8C94-9A3080194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34241" y="3473239"/>
            <a:ext cx="7406216" cy="6803387"/>
          </a:xfrm>
          <a:custGeom>
            <a:avLst/>
            <a:gdLst>
              <a:gd name="T0" fmla="*/ 109358 w 609"/>
              <a:gd name="T1" fmla="*/ 217126 h 602"/>
              <a:gd name="T2" fmla="*/ 109358 w 609"/>
              <a:gd name="T3" fmla="*/ 217126 h 602"/>
              <a:gd name="T4" fmla="*/ 0 w 609"/>
              <a:gd name="T5" fmla="*/ 107298 h 602"/>
              <a:gd name="T6" fmla="*/ 109358 w 609"/>
              <a:gd name="T7" fmla="*/ 0 h 602"/>
              <a:gd name="T8" fmla="*/ 218715 w 609"/>
              <a:gd name="T9" fmla="*/ 107298 h 602"/>
              <a:gd name="T10" fmla="*/ 109358 w 609"/>
              <a:gd name="T11" fmla="*/ 217126 h 602"/>
              <a:gd name="T12" fmla="*/ 20505 w 609"/>
              <a:gd name="T13" fmla="*/ 107298 h 602"/>
              <a:gd name="T14" fmla="*/ 20505 w 609"/>
              <a:gd name="T15" fmla="*/ 107298 h 602"/>
              <a:gd name="T16" fmla="*/ 109358 w 609"/>
              <a:gd name="T17" fmla="*/ 196533 h 602"/>
              <a:gd name="T18" fmla="*/ 165475 w 609"/>
              <a:gd name="T19" fmla="*/ 176302 h 602"/>
              <a:gd name="T20" fmla="*/ 40649 w 609"/>
              <a:gd name="T21" fmla="*/ 53830 h 602"/>
              <a:gd name="T22" fmla="*/ 20505 w 609"/>
              <a:gd name="T23" fmla="*/ 107298 h 602"/>
              <a:gd name="T24" fmla="*/ 109358 w 609"/>
              <a:gd name="T25" fmla="*/ 20593 h 602"/>
              <a:gd name="T26" fmla="*/ 109358 w 609"/>
              <a:gd name="T27" fmla="*/ 20593 h 602"/>
              <a:gd name="T28" fmla="*/ 53600 w 609"/>
              <a:gd name="T29" fmla="*/ 38295 h 602"/>
              <a:gd name="T30" fmla="*/ 178066 w 609"/>
              <a:gd name="T31" fmla="*/ 163657 h 602"/>
              <a:gd name="T32" fmla="*/ 198570 w 609"/>
              <a:gd name="T33" fmla="*/ 107298 h 602"/>
              <a:gd name="T34" fmla="*/ 109358 w 609"/>
              <a:gd name="T35" fmla="*/ 20593 h 60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74" y="0"/>
                  <a:pt x="608" y="135"/>
                  <a:pt x="608" y="297"/>
                </a:cubicBezTo>
                <a:cubicBezTo>
                  <a:pt x="608" y="467"/>
                  <a:pt x="474" y="601"/>
                  <a:pt x="304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70" y="544"/>
                  <a:pt x="304" y="544"/>
                </a:cubicBezTo>
                <a:cubicBezTo>
                  <a:pt x="361" y="544"/>
                  <a:pt x="417" y="523"/>
                  <a:pt x="460" y="488"/>
                </a:cubicBezTo>
                <a:cubicBezTo>
                  <a:pt x="113" y="149"/>
                  <a:pt x="113" y="149"/>
                  <a:pt x="113" y="149"/>
                </a:cubicBezTo>
                <a:cubicBezTo>
                  <a:pt x="78" y="191"/>
                  <a:pt x="57" y="241"/>
                  <a:pt x="57" y="297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248" y="57"/>
                  <a:pt x="191" y="71"/>
                  <a:pt x="149" y="106"/>
                </a:cubicBezTo>
                <a:cubicBezTo>
                  <a:pt x="495" y="453"/>
                  <a:pt x="495" y="453"/>
                  <a:pt x="495" y="453"/>
                </a:cubicBezTo>
                <a:cubicBezTo>
                  <a:pt x="530" y="410"/>
                  <a:pt x="552" y="354"/>
                  <a:pt x="552" y="297"/>
                </a:cubicBezTo>
                <a:cubicBezTo>
                  <a:pt x="552" y="163"/>
                  <a:pt x="439" y="57"/>
                  <a:pt x="304" y="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Freeform 76"/>
          <p:cNvSpPr>
            <a:spLocks/>
          </p:cNvSpPr>
          <p:nvPr/>
        </p:nvSpPr>
        <p:spPr bwMode="auto">
          <a:xfrm>
            <a:off x="1887545" y="7244648"/>
            <a:ext cx="1042451" cy="605876"/>
          </a:xfrm>
          <a:custGeom>
            <a:avLst/>
            <a:gdLst>
              <a:gd name="T0" fmla="*/ 176 w 176"/>
              <a:gd name="T1" fmla="*/ 4 h 120"/>
              <a:gd name="T2" fmla="*/ 172 w 176"/>
              <a:gd name="T3" fmla="*/ 0 h 120"/>
              <a:gd name="T4" fmla="*/ 169 w 176"/>
              <a:gd name="T5" fmla="*/ 1 h 120"/>
              <a:gd name="T6" fmla="*/ 169 w 176"/>
              <a:gd name="T7" fmla="*/ 1 h 120"/>
              <a:gd name="T8" fmla="*/ 64 w 176"/>
              <a:gd name="T9" fmla="*/ 110 h 120"/>
              <a:gd name="T10" fmla="*/ 7 w 176"/>
              <a:gd name="T11" fmla="*/ 53 h 120"/>
              <a:gd name="T12" fmla="*/ 4 w 176"/>
              <a:gd name="T13" fmla="*/ 52 h 120"/>
              <a:gd name="T14" fmla="*/ 0 w 176"/>
              <a:gd name="T15" fmla="*/ 56 h 120"/>
              <a:gd name="T16" fmla="*/ 1 w 176"/>
              <a:gd name="T17" fmla="*/ 59 h 120"/>
              <a:gd name="T18" fmla="*/ 61 w 176"/>
              <a:gd name="T19" fmla="*/ 119 h 120"/>
              <a:gd name="T20" fmla="*/ 64 w 176"/>
              <a:gd name="T21" fmla="*/ 120 h 120"/>
              <a:gd name="T22" fmla="*/ 67 w 176"/>
              <a:gd name="T23" fmla="*/ 119 h 120"/>
              <a:gd name="T24" fmla="*/ 67 w 176"/>
              <a:gd name="T25" fmla="*/ 119 h 120"/>
              <a:gd name="T26" fmla="*/ 175 w 176"/>
              <a:gd name="T27" fmla="*/ 7 h 120"/>
              <a:gd name="T28" fmla="*/ 175 w 176"/>
              <a:gd name="T29" fmla="*/ 7 h 120"/>
              <a:gd name="T30" fmla="*/ 176 w 176"/>
              <a:gd name="T31" fmla="*/ 4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6" h="120">
                <a:moveTo>
                  <a:pt x="176" y="4"/>
                </a:moveTo>
                <a:cubicBezTo>
                  <a:pt x="176" y="2"/>
                  <a:pt x="174" y="0"/>
                  <a:pt x="172" y="0"/>
                </a:cubicBezTo>
                <a:cubicBezTo>
                  <a:pt x="171" y="0"/>
                  <a:pt x="170" y="0"/>
                  <a:pt x="169" y="1"/>
                </a:cubicBezTo>
                <a:cubicBezTo>
                  <a:pt x="169" y="1"/>
                  <a:pt x="169" y="1"/>
                  <a:pt x="169" y="1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2"/>
                  <a:pt x="5" y="52"/>
                  <a:pt x="4" y="52"/>
                </a:cubicBezTo>
                <a:cubicBezTo>
                  <a:pt x="2" y="52"/>
                  <a:pt x="0" y="54"/>
                  <a:pt x="0" y="56"/>
                </a:cubicBezTo>
                <a:cubicBezTo>
                  <a:pt x="0" y="57"/>
                  <a:pt x="0" y="58"/>
                  <a:pt x="1" y="59"/>
                </a:cubicBezTo>
                <a:cubicBezTo>
                  <a:pt x="61" y="119"/>
                  <a:pt x="61" y="119"/>
                  <a:pt x="61" y="119"/>
                </a:cubicBezTo>
                <a:cubicBezTo>
                  <a:pt x="62" y="120"/>
                  <a:pt x="63" y="120"/>
                  <a:pt x="64" y="120"/>
                </a:cubicBezTo>
                <a:cubicBezTo>
                  <a:pt x="65" y="120"/>
                  <a:pt x="66" y="120"/>
                  <a:pt x="67" y="119"/>
                </a:cubicBezTo>
                <a:cubicBezTo>
                  <a:pt x="67" y="119"/>
                  <a:pt x="67" y="119"/>
                  <a:pt x="67" y="119"/>
                </a:cubicBezTo>
                <a:cubicBezTo>
                  <a:pt x="175" y="7"/>
                  <a:pt x="175" y="7"/>
                  <a:pt x="175" y="7"/>
                </a:cubicBezTo>
                <a:cubicBezTo>
                  <a:pt x="175" y="7"/>
                  <a:pt x="175" y="7"/>
                  <a:pt x="175" y="7"/>
                </a:cubicBezTo>
                <a:cubicBezTo>
                  <a:pt x="176" y="6"/>
                  <a:pt x="176" y="5"/>
                  <a:pt x="176" y="4"/>
                </a:cubicBezTo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76"/>
          <p:cNvSpPr>
            <a:spLocks/>
          </p:cNvSpPr>
          <p:nvPr/>
        </p:nvSpPr>
        <p:spPr bwMode="auto">
          <a:xfrm>
            <a:off x="1887545" y="6362514"/>
            <a:ext cx="1042451" cy="605876"/>
          </a:xfrm>
          <a:custGeom>
            <a:avLst/>
            <a:gdLst>
              <a:gd name="T0" fmla="*/ 176 w 176"/>
              <a:gd name="T1" fmla="*/ 4 h 120"/>
              <a:gd name="T2" fmla="*/ 172 w 176"/>
              <a:gd name="T3" fmla="*/ 0 h 120"/>
              <a:gd name="T4" fmla="*/ 169 w 176"/>
              <a:gd name="T5" fmla="*/ 1 h 120"/>
              <a:gd name="T6" fmla="*/ 169 w 176"/>
              <a:gd name="T7" fmla="*/ 1 h 120"/>
              <a:gd name="T8" fmla="*/ 64 w 176"/>
              <a:gd name="T9" fmla="*/ 110 h 120"/>
              <a:gd name="T10" fmla="*/ 7 w 176"/>
              <a:gd name="T11" fmla="*/ 53 h 120"/>
              <a:gd name="T12" fmla="*/ 4 w 176"/>
              <a:gd name="T13" fmla="*/ 52 h 120"/>
              <a:gd name="T14" fmla="*/ 0 w 176"/>
              <a:gd name="T15" fmla="*/ 56 h 120"/>
              <a:gd name="T16" fmla="*/ 1 w 176"/>
              <a:gd name="T17" fmla="*/ 59 h 120"/>
              <a:gd name="T18" fmla="*/ 61 w 176"/>
              <a:gd name="T19" fmla="*/ 119 h 120"/>
              <a:gd name="T20" fmla="*/ 64 w 176"/>
              <a:gd name="T21" fmla="*/ 120 h 120"/>
              <a:gd name="T22" fmla="*/ 67 w 176"/>
              <a:gd name="T23" fmla="*/ 119 h 120"/>
              <a:gd name="T24" fmla="*/ 67 w 176"/>
              <a:gd name="T25" fmla="*/ 119 h 120"/>
              <a:gd name="T26" fmla="*/ 175 w 176"/>
              <a:gd name="T27" fmla="*/ 7 h 120"/>
              <a:gd name="T28" fmla="*/ 175 w 176"/>
              <a:gd name="T29" fmla="*/ 7 h 120"/>
              <a:gd name="T30" fmla="*/ 176 w 176"/>
              <a:gd name="T31" fmla="*/ 4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6" h="120">
                <a:moveTo>
                  <a:pt x="176" y="4"/>
                </a:moveTo>
                <a:cubicBezTo>
                  <a:pt x="176" y="2"/>
                  <a:pt x="174" y="0"/>
                  <a:pt x="172" y="0"/>
                </a:cubicBezTo>
                <a:cubicBezTo>
                  <a:pt x="171" y="0"/>
                  <a:pt x="170" y="0"/>
                  <a:pt x="169" y="1"/>
                </a:cubicBezTo>
                <a:cubicBezTo>
                  <a:pt x="169" y="1"/>
                  <a:pt x="169" y="1"/>
                  <a:pt x="169" y="1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2"/>
                  <a:pt x="5" y="52"/>
                  <a:pt x="4" y="52"/>
                </a:cubicBezTo>
                <a:cubicBezTo>
                  <a:pt x="2" y="52"/>
                  <a:pt x="0" y="54"/>
                  <a:pt x="0" y="56"/>
                </a:cubicBezTo>
                <a:cubicBezTo>
                  <a:pt x="0" y="57"/>
                  <a:pt x="0" y="58"/>
                  <a:pt x="1" y="59"/>
                </a:cubicBezTo>
                <a:cubicBezTo>
                  <a:pt x="61" y="119"/>
                  <a:pt x="61" y="119"/>
                  <a:pt x="61" y="119"/>
                </a:cubicBezTo>
                <a:cubicBezTo>
                  <a:pt x="62" y="120"/>
                  <a:pt x="63" y="120"/>
                  <a:pt x="64" y="120"/>
                </a:cubicBezTo>
                <a:cubicBezTo>
                  <a:pt x="65" y="120"/>
                  <a:pt x="66" y="120"/>
                  <a:pt x="67" y="119"/>
                </a:cubicBezTo>
                <a:cubicBezTo>
                  <a:pt x="67" y="119"/>
                  <a:pt x="67" y="119"/>
                  <a:pt x="67" y="119"/>
                </a:cubicBezTo>
                <a:cubicBezTo>
                  <a:pt x="175" y="7"/>
                  <a:pt x="175" y="7"/>
                  <a:pt x="175" y="7"/>
                </a:cubicBezTo>
                <a:cubicBezTo>
                  <a:pt x="175" y="7"/>
                  <a:pt x="175" y="7"/>
                  <a:pt x="175" y="7"/>
                </a:cubicBezTo>
                <a:cubicBezTo>
                  <a:pt x="176" y="6"/>
                  <a:pt x="176" y="5"/>
                  <a:pt x="176" y="4"/>
                </a:cubicBezTo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Группа 11"/>
          <p:cNvGrpSpPr/>
          <p:nvPr/>
        </p:nvGrpSpPr>
        <p:grpSpPr>
          <a:xfrm>
            <a:off x="-141231" y="11450855"/>
            <a:ext cx="2419665" cy="2265145"/>
            <a:chOff x="1355395" y="935255"/>
            <a:chExt cx="3036866" cy="339069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642187" y="1038461"/>
              <a:ext cx="2463281" cy="3059406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395" y="935255"/>
              <a:ext cx="3036866" cy="33906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383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065" y="3029548"/>
            <a:ext cx="8009468" cy="45493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54909">
            <a:off x="11725090" y="8949418"/>
            <a:ext cx="4896132" cy="28125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475" y="8110830"/>
            <a:ext cx="6994525" cy="51479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25" y="2469092"/>
            <a:ext cx="6624108" cy="662410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468535" y="325104"/>
            <a:ext cx="164036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92D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Каким </a:t>
            </a:r>
            <a:r>
              <a:rPr lang="ru-RU" sz="4800" dirty="0">
                <a:solidFill>
                  <a:srgbClr val="92D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инвентарем, приспособлениями должно быть оснащено рабочее место при приготовлении </a:t>
            </a:r>
            <a:r>
              <a:rPr lang="ru-RU" sz="4800" dirty="0" smtClean="0">
                <a:solidFill>
                  <a:srgbClr val="92D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фламбированных фруктов.</a:t>
            </a:r>
            <a:endParaRPr lang="ru-RU" sz="4800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22051">
            <a:off x="871532" y="9184173"/>
            <a:ext cx="6288981" cy="26413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0147">
            <a:off x="6295446" y="8794887"/>
            <a:ext cx="5571630" cy="3682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9758" y="2633428"/>
            <a:ext cx="7369175" cy="4909713"/>
          </a:xfrm>
          <a:prstGeom prst="rect">
            <a:avLst/>
          </a:prstGeom>
        </p:spPr>
      </p:pic>
      <p:sp>
        <p:nvSpPr>
          <p:cNvPr id="10" name="Freeform 116">
            <a:extLst>
              <a:ext uri="{FF2B5EF4-FFF2-40B4-BE49-F238E27FC236}">
                <a16:creationId xmlns:a16="http://schemas.microsoft.com/office/drawing/2014/main" xmlns="" id="{4A76BB64-523A-2A48-8C94-9A3080194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2104" y="8405592"/>
            <a:ext cx="4762104" cy="4177835"/>
          </a:xfrm>
          <a:custGeom>
            <a:avLst/>
            <a:gdLst>
              <a:gd name="T0" fmla="*/ 109358 w 609"/>
              <a:gd name="T1" fmla="*/ 217126 h 602"/>
              <a:gd name="T2" fmla="*/ 109358 w 609"/>
              <a:gd name="T3" fmla="*/ 217126 h 602"/>
              <a:gd name="T4" fmla="*/ 0 w 609"/>
              <a:gd name="T5" fmla="*/ 107298 h 602"/>
              <a:gd name="T6" fmla="*/ 109358 w 609"/>
              <a:gd name="T7" fmla="*/ 0 h 602"/>
              <a:gd name="T8" fmla="*/ 218715 w 609"/>
              <a:gd name="T9" fmla="*/ 107298 h 602"/>
              <a:gd name="T10" fmla="*/ 109358 w 609"/>
              <a:gd name="T11" fmla="*/ 217126 h 602"/>
              <a:gd name="T12" fmla="*/ 20505 w 609"/>
              <a:gd name="T13" fmla="*/ 107298 h 602"/>
              <a:gd name="T14" fmla="*/ 20505 w 609"/>
              <a:gd name="T15" fmla="*/ 107298 h 602"/>
              <a:gd name="T16" fmla="*/ 109358 w 609"/>
              <a:gd name="T17" fmla="*/ 196533 h 602"/>
              <a:gd name="T18" fmla="*/ 165475 w 609"/>
              <a:gd name="T19" fmla="*/ 176302 h 602"/>
              <a:gd name="T20" fmla="*/ 40649 w 609"/>
              <a:gd name="T21" fmla="*/ 53830 h 602"/>
              <a:gd name="T22" fmla="*/ 20505 w 609"/>
              <a:gd name="T23" fmla="*/ 107298 h 602"/>
              <a:gd name="T24" fmla="*/ 109358 w 609"/>
              <a:gd name="T25" fmla="*/ 20593 h 602"/>
              <a:gd name="T26" fmla="*/ 109358 w 609"/>
              <a:gd name="T27" fmla="*/ 20593 h 602"/>
              <a:gd name="T28" fmla="*/ 53600 w 609"/>
              <a:gd name="T29" fmla="*/ 38295 h 602"/>
              <a:gd name="T30" fmla="*/ 178066 w 609"/>
              <a:gd name="T31" fmla="*/ 163657 h 602"/>
              <a:gd name="T32" fmla="*/ 198570 w 609"/>
              <a:gd name="T33" fmla="*/ 107298 h 602"/>
              <a:gd name="T34" fmla="*/ 109358 w 609"/>
              <a:gd name="T35" fmla="*/ 20593 h 60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74" y="0"/>
                  <a:pt x="608" y="135"/>
                  <a:pt x="608" y="297"/>
                </a:cubicBezTo>
                <a:cubicBezTo>
                  <a:pt x="608" y="467"/>
                  <a:pt x="474" y="601"/>
                  <a:pt x="304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70" y="544"/>
                  <a:pt x="304" y="544"/>
                </a:cubicBezTo>
                <a:cubicBezTo>
                  <a:pt x="361" y="544"/>
                  <a:pt x="417" y="523"/>
                  <a:pt x="460" y="488"/>
                </a:cubicBezTo>
                <a:cubicBezTo>
                  <a:pt x="113" y="149"/>
                  <a:pt x="113" y="149"/>
                  <a:pt x="113" y="149"/>
                </a:cubicBezTo>
                <a:cubicBezTo>
                  <a:pt x="78" y="191"/>
                  <a:pt x="57" y="241"/>
                  <a:pt x="57" y="297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248" y="57"/>
                  <a:pt x="191" y="71"/>
                  <a:pt x="149" y="106"/>
                </a:cubicBezTo>
                <a:cubicBezTo>
                  <a:pt x="495" y="453"/>
                  <a:pt x="495" y="453"/>
                  <a:pt x="495" y="453"/>
                </a:cubicBezTo>
                <a:cubicBezTo>
                  <a:pt x="530" y="410"/>
                  <a:pt x="552" y="354"/>
                  <a:pt x="552" y="297"/>
                </a:cubicBezTo>
                <a:cubicBezTo>
                  <a:pt x="552" y="163"/>
                  <a:pt x="439" y="57"/>
                  <a:pt x="304" y="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Freeform 116">
            <a:extLst>
              <a:ext uri="{FF2B5EF4-FFF2-40B4-BE49-F238E27FC236}">
                <a16:creationId xmlns:a16="http://schemas.microsoft.com/office/drawing/2014/main" xmlns="" id="{4A76BB64-523A-2A48-8C94-9A3080194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1261" y="3029548"/>
            <a:ext cx="4551892" cy="3979353"/>
          </a:xfrm>
          <a:custGeom>
            <a:avLst/>
            <a:gdLst>
              <a:gd name="T0" fmla="*/ 109358 w 609"/>
              <a:gd name="T1" fmla="*/ 217126 h 602"/>
              <a:gd name="T2" fmla="*/ 109358 w 609"/>
              <a:gd name="T3" fmla="*/ 217126 h 602"/>
              <a:gd name="T4" fmla="*/ 0 w 609"/>
              <a:gd name="T5" fmla="*/ 107298 h 602"/>
              <a:gd name="T6" fmla="*/ 109358 w 609"/>
              <a:gd name="T7" fmla="*/ 0 h 602"/>
              <a:gd name="T8" fmla="*/ 218715 w 609"/>
              <a:gd name="T9" fmla="*/ 107298 h 602"/>
              <a:gd name="T10" fmla="*/ 109358 w 609"/>
              <a:gd name="T11" fmla="*/ 217126 h 602"/>
              <a:gd name="T12" fmla="*/ 20505 w 609"/>
              <a:gd name="T13" fmla="*/ 107298 h 602"/>
              <a:gd name="T14" fmla="*/ 20505 w 609"/>
              <a:gd name="T15" fmla="*/ 107298 h 602"/>
              <a:gd name="T16" fmla="*/ 109358 w 609"/>
              <a:gd name="T17" fmla="*/ 196533 h 602"/>
              <a:gd name="T18" fmla="*/ 165475 w 609"/>
              <a:gd name="T19" fmla="*/ 176302 h 602"/>
              <a:gd name="T20" fmla="*/ 40649 w 609"/>
              <a:gd name="T21" fmla="*/ 53830 h 602"/>
              <a:gd name="T22" fmla="*/ 20505 w 609"/>
              <a:gd name="T23" fmla="*/ 107298 h 602"/>
              <a:gd name="T24" fmla="*/ 109358 w 609"/>
              <a:gd name="T25" fmla="*/ 20593 h 602"/>
              <a:gd name="T26" fmla="*/ 109358 w 609"/>
              <a:gd name="T27" fmla="*/ 20593 h 602"/>
              <a:gd name="T28" fmla="*/ 53600 w 609"/>
              <a:gd name="T29" fmla="*/ 38295 h 602"/>
              <a:gd name="T30" fmla="*/ 178066 w 609"/>
              <a:gd name="T31" fmla="*/ 163657 h 602"/>
              <a:gd name="T32" fmla="*/ 198570 w 609"/>
              <a:gd name="T33" fmla="*/ 107298 h 602"/>
              <a:gd name="T34" fmla="*/ 109358 w 609"/>
              <a:gd name="T35" fmla="*/ 20593 h 60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74" y="0"/>
                  <a:pt x="608" y="135"/>
                  <a:pt x="608" y="297"/>
                </a:cubicBezTo>
                <a:cubicBezTo>
                  <a:pt x="608" y="467"/>
                  <a:pt x="474" y="601"/>
                  <a:pt x="304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70" y="544"/>
                  <a:pt x="304" y="544"/>
                </a:cubicBezTo>
                <a:cubicBezTo>
                  <a:pt x="361" y="544"/>
                  <a:pt x="417" y="523"/>
                  <a:pt x="460" y="488"/>
                </a:cubicBezTo>
                <a:cubicBezTo>
                  <a:pt x="113" y="149"/>
                  <a:pt x="113" y="149"/>
                  <a:pt x="113" y="149"/>
                </a:cubicBezTo>
                <a:cubicBezTo>
                  <a:pt x="78" y="191"/>
                  <a:pt x="57" y="241"/>
                  <a:pt x="57" y="297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248" y="57"/>
                  <a:pt x="191" y="71"/>
                  <a:pt x="149" y="106"/>
                </a:cubicBezTo>
                <a:cubicBezTo>
                  <a:pt x="495" y="453"/>
                  <a:pt x="495" y="453"/>
                  <a:pt x="495" y="453"/>
                </a:cubicBezTo>
                <a:cubicBezTo>
                  <a:pt x="530" y="410"/>
                  <a:pt x="552" y="354"/>
                  <a:pt x="552" y="297"/>
                </a:cubicBezTo>
                <a:cubicBezTo>
                  <a:pt x="552" y="163"/>
                  <a:pt x="439" y="57"/>
                  <a:pt x="304" y="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Freeform 116">
            <a:extLst>
              <a:ext uri="{FF2B5EF4-FFF2-40B4-BE49-F238E27FC236}">
                <a16:creationId xmlns:a16="http://schemas.microsoft.com/office/drawing/2014/main" xmlns="" id="{4A76BB64-523A-2A48-8C94-9A3080194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49552" y="2633428"/>
            <a:ext cx="4721226" cy="4150185"/>
          </a:xfrm>
          <a:custGeom>
            <a:avLst/>
            <a:gdLst>
              <a:gd name="T0" fmla="*/ 109358 w 609"/>
              <a:gd name="T1" fmla="*/ 217126 h 602"/>
              <a:gd name="T2" fmla="*/ 109358 w 609"/>
              <a:gd name="T3" fmla="*/ 217126 h 602"/>
              <a:gd name="T4" fmla="*/ 0 w 609"/>
              <a:gd name="T5" fmla="*/ 107298 h 602"/>
              <a:gd name="T6" fmla="*/ 109358 w 609"/>
              <a:gd name="T7" fmla="*/ 0 h 602"/>
              <a:gd name="T8" fmla="*/ 218715 w 609"/>
              <a:gd name="T9" fmla="*/ 107298 h 602"/>
              <a:gd name="T10" fmla="*/ 109358 w 609"/>
              <a:gd name="T11" fmla="*/ 217126 h 602"/>
              <a:gd name="T12" fmla="*/ 20505 w 609"/>
              <a:gd name="T13" fmla="*/ 107298 h 602"/>
              <a:gd name="T14" fmla="*/ 20505 w 609"/>
              <a:gd name="T15" fmla="*/ 107298 h 602"/>
              <a:gd name="T16" fmla="*/ 109358 w 609"/>
              <a:gd name="T17" fmla="*/ 196533 h 602"/>
              <a:gd name="T18" fmla="*/ 165475 w 609"/>
              <a:gd name="T19" fmla="*/ 176302 h 602"/>
              <a:gd name="T20" fmla="*/ 40649 w 609"/>
              <a:gd name="T21" fmla="*/ 53830 h 602"/>
              <a:gd name="T22" fmla="*/ 20505 w 609"/>
              <a:gd name="T23" fmla="*/ 107298 h 602"/>
              <a:gd name="T24" fmla="*/ 109358 w 609"/>
              <a:gd name="T25" fmla="*/ 20593 h 602"/>
              <a:gd name="T26" fmla="*/ 109358 w 609"/>
              <a:gd name="T27" fmla="*/ 20593 h 602"/>
              <a:gd name="T28" fmla="*/ 53600 w 609"/>
              <a:gd name="T29" fmla="*/ 38295 h 602"/>
              <a:gd name="T30" fmla="*/ 178066 w 609"/>
              <a:gd name="T31" fmla="*/ 163657 h 602"/>
              <a:gd name="T32" fmla="*/ 198570 w 609"/>
              <a:gd name="T33" fmla="*/ 107298 h 602"/>
              <a:gd name="T34" fmla="*/ 109358 w 609"/>
              <a:gd name="T35" fmla="*/ 20593 h 60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74" y="0"/>
                  <a:pt x="608" y="135"/>
                  <a:pt x="608" y="297"/>
                </a:cubicBezTo>
                <a:cubicBezTo>
                  <a:pt x="608" y="467"/>
                  <a:pt x="474" y="601"/>
                  <a:pt x="304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70" y="544"/>
                  <a:pt x="304" y="544"/>
                </a:cubicBezTo>
                <a:cubicBezTo>
                  <a:pt x="361" y="544"/>
                  <a:pt x="417" y="523"/>
                  <a:pt x="460" y="488"/>
                </a:cubicBezTo>
                <a:cubicBezTo>
                  <a:pt x="113" y="149"/>
                  <a:pt x="113" y="149"/>
                  <a:pt x="113" y="149"/>
                </a:cubicBezTo>
                <a:cubicBezTo>
                  <a:pt x="78" y="191"/>
                  <a:pt x="57" y="241"/>
                  <a:pt x="57" y="297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248" y="57"/>
                  <a:pt x="191" y="71"/>
                  <a:pt x="149" y="106"/>
                </a:cubicBezTo>
                <a:cubicBezTo>
                  <a:pt x="495" y="453"/>
                  <a:pt x="495" y="453"/>
                  <a:pt x="495" y="453"/>
                </a:cubicBezTo>
                <a:cubicBezTo>
                  <a:pt x="530" y="410"/>
                  <a:pt x="552" y="354"/>
                  <a:pt x="552" y="297"/>
                </a:cubicBezTo>
                <a:cubicBezTo>
                  <a:pt x="552" y="163"/>
                  <a:pt x="439" y="57"/>
                  <a:pt x="304" y="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Группа 12"/>
          <p:cNvGrpSpPr/>
          <p:nvPr/>
        </p:nvGrpSpPr>
        <p:grpSpPr>
          <a:xfrm>
            <a:off x="3575648" y="621530"/>
            <a:ext cx="1707841" cy="1551137"/>
            <a:chOff x="2458792" y="3229729"/>
            <a:chExt cx="302608" cy="302608"/>
          </a:xfrm>
          <a:solidFill>
            <a:schemeClr val="tx2"/>
          </a:solidFill>
        </p:grpSpPr>
        <p:sp>
          <p:nvSpPr>
            <p:cNvPr id="14" name="Freeform 211"/>
            <p:cNvSpPr>
              <a:spLocks noEditPoints="1"/>
            </p:cNvSpPr>
            <p:nvPr/>
          </p:nvSpPr>
          <p:spPr bwMode="auto">
            <a:xfrm>
              <a:off x="2458792" y="3229729"/>
              <a:ext cx="302608" cy="302608"/>
            </a:xfrm>
            <a:custGeom>
              <a:avLst/>
              <a:gdLst>
                <a:gd name="T0" fmla="*/ 128 w 256"/>
                <a:gd name="T1" fmla="*/ 0 h 256"/>
                <a:gd name="T2" fmla="*/ 38 w 256"/>
                <a:gd name="T3" fmla="*/ 38 h 256"/>
                <a:gd name="T4" fmla="*/ 0 w 256"/>
                <a:gd name="T5" fmla="*/ 128 h 256"/>
                <a:gd name="T6" fmla="*/ 38 w 256"/>
                <a:gd name="T7" fmla="*/ 219 h 256"/>
                <a:gd name="T8" fmla="*/ 128 w 256"/>
                <a:gd name="T9" fmla="*/ 256 h 256"/>
                <a:gd name="T10" fmla="*/ 219 w 256"/>
                <a:gd name="T11" fmla="*/ 219 h 256"/>
                <a:gd name="T12" fmla="*/ 256 w 256"/>
                <a:gd name="T13" fmla="*/ 128 h 256"/>
                <a:gd name="T14" fmla="*/ 219 w 256"/>
                <a:gd name="T15" fmla="*/ 38 h 256"/>
                <a:gd name="T16" fmla="*/ 128 w 256"/>
                <a:gd name="T17" fmla="*/ 0 h 256"/>
                <a:gd name="T18" fmla="*/ 213 w 256"/>
                <a:gd name="T19" fmla="*/ 213 h 256"/>
                <a:gd name="T20" fmla="*/ 128 w 256"/>
                <a:gd name="T21" fmla="*/ 248 h 256"/>
                <a:gd name="T22" fmla="*/ 43 w 256"/>
                <a:gd name="T23" fmla="*/ 213 h 256"/>
                <a:gd name="T24" fmla="*/ 8 w 256"/>
                <a:gd name="T25" fmla="*/ 128 h 256"/>
                <a:gd name="T26" fmla="*/ 43 w 256"/>
                <a:gd name="T27" fmla="*/ 43 h 256"/>
                <a:gd name="T28" fmla="*/ 128 w 256"/>
                <a:gd name="T29" fmla="*/ 8 h 256"/>
                <a:gd name="T30" fmla="*/ 213 w 256"/>
                <a:gd name="T31" fmla="*/ 43 h 256"/>
                <a:gd name="T32" fmla="*/ 248 w 256"/>
                <a:gd name="T33" fmla="*/ 128 h 256"/>
                <a:gd name="T34" fmla="*/ 213 w 256"/>
                <a:gd name="T35" fmla="*/ 213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256">
                  <a:moveTo>
                    <a:pt x="128" y="0"/>
                  </a:moveTo>
                  <a:cubicBezTo>
                    <a:pt x="94" y="0"/>
                    <a:pt x="62" y="14"/>
                    <a:pt x="38" y="38"/>
                  </a:cubicBezTo>
                  <a:cubicBezTo>
                    <a:pt x="14" y="62"/>
                    <a:pt x="0" y="94"/>
                    <a:pt x="0" y="128"/>
                  </a:cubicBezTo>
                  <a:cubicBezTo>
                    <a:pt x="0" y="162"/>
                    <a:pt x="14" y="195"/>
                    <a:pt x="38" y="219"/>
                  </a:cubicBezTo>
                  <a:cubicBezTo>
                    <a:pt x="62" y="243"/>
                    <a:pt x="94" y="256"/>
                    <a:pt x="128" y="256"/>
                  </a:cubicBezTo>
                  <a:cubicBezTo>
                    <a:pt x="163" y="256"/>
                    <a:pt x="195" y="243"/>
                    <a:pt x="219" y="219"/>
                  </a:cubicBezTo>
                  <a:cubicBezTo>
                    <a:pt x="243" y="195"/>
                    <a:pt x="256" y="162"/>
                    <a:pt x="256" y="128"/>
                  </a:cubicBezTo>
                  <a:cubicBezTo>
                    <a:pt x="256" y="94"/>
                    <a:pt x="243" y="62"/>
                    <a:pt x="219" y="38"/>
                  </a:cubicBezTo>
                  <a:cubicBezTo>
                    <a:pt x="195" y="14"/>
                    <a:pt x="163" y="0"/>
                    <a:pt x="128" y="0"/>
                  </a:cubicBezTo>
                  <a:close/>
                  <a:moveTo>
                    <a:pt x="213" y="213"/>
                  </a:moveTo>
                  <a:cubicBezTo>
                    <a:pt x="191" y="236"/>
                    <a:pt x="160" y="248"/>
                    <a:pt x="128" y="248"/>
                  </a:cubicBezTo>
                  <a:cubicBezTo>
                    <a:pt x="96" y="248"/>
                    <a:pt x="66" y="236"/>
                    <a:pt x="43" y="213"/>
                  </a:cubicBezTo>
                  <a:cubicBezTo>
                    <a:pt x="21" y="190"/>
                    <a:pt x="8" y="160"/>
                    <a:pt x="8" y="128"/>
                  </a:cubicBezTo>
                  <a:cubicBezTo>
                    <a:pt x="8" y="96"/>
                    <a:pt x="21" y="66"/>
                    <a:pt x="43" y="43"/>
                  </a:cubicBezTo>
                  <a:cubicBezTo>
                    <a:pt x="66" y="21"/>
                    <a:pt x="96" y="8"/>
                    <a:pt x="128" y="8"/>
                  </a:cubicBezTo>
                  <a:cubicBezTo>
                    <a:pt x="160" y="8"/>
                    <a:pt x="191" y="21"/>
                    <a:pt x="213" y="43"/>
                  </a:cubicBezTo>
                  <a:cubicBezTo>
                    <a:pt x="236" y="66"/>
                    <a:pt x="248" y="96"/>
                    <a:pt x="248" y="128"/>
                  </a:cubicBezTo>
                  <a:cubicBezTo>
                    <a:pt x="248" y="160"/>
                    <a:pt x="236" y="190"/>
                    <a:pt x="213" y="213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" name="Rectangle 212"/>
            <p:cNvSpPr>
              <a:spLocks noChangeArrowheads="1"/>
            </p:cNvSpPr>
            <p:nvPr/>
          </p:nvSpPr>
          <p:spPr bwMode="auto">
            <a:xfrm>
              <a:off x="2595387" y="3433570"/>
              <a:ext cx="8406" cy="1891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" name="Freeform 213"/>
            <p:cNvSpPr>
              <a:spLocks/>
            </p:cNvSpPr>
            <p:nvPr/>
          </p:nvSpPr>
          <p:spPr bwMode="auto">
            <a:xfrm>
              <a:off x="2565967" y="3301178"/>
              <a:ext cx="86160" cy="113478"/>
            </a:xfrm>
            <a:custGeom>
              <a:avLst/>
              <a:gdLst>
                <a:gd name="T0" fmla="*/ 36 w 72"/>
                <a:gd name="T1" fmla="*/ 0 h 96"/>
                <a:gd name="T2" fmla="*/ 0 w 72"/>
                <a:gd name="T3" fmla="*/ 24 h 96"/>
                <a:gd name="T4" fmla="*/ 8 w 72"/>
                <a:gd name="T5" fmla="*/ 24 h 96"/>
                <a:gd name="T6" fmla="*/ 36 w 72"/>
                <a:gd name="T7" fmla="*/ 8 h 96"/>
                <a:gd name="T8" fmla="*/ 64 w 72"/>
                <a:gd name="T9" fmla="*/ 32 h 96"/>
                <a:gd name="T10" fmla="*/ 43 w 72"/>
                <a:gd name="T11" fmla="*/ 57 h 96"/>
                <a:gd name="T12" fmla="*/ 24 w 72"/>
                <a:gd name="T13" fmla="*/ 92 h 96"/>
                <a:gd name="T14" fmla="*/ 24 w 72"/>
                <a:gd name="T15" fmla="*/ 96 h 96"/>
                <a:gd name="T16" fmla="*/ 32 w 72"/>
                <a:gd name="T17" fmla="*/ 96 h 96"/>
                <a:gd name="T18" fmla="*/ 32 w 72"/>
                <a:gd name="T19" fmla="*/ 92 h 96"/>
                <a:gd name="T20" fmla="*/ 46 w 72"/>
                <a:gd name="T21" fmla="*/ 64 h 96"/>
                <a:gd name="T22" fmla="*/ 72 w 72"/>
                <a:gd name="T23" fmla="*/ 32 h 96"/>
                <a:gd name="T24" fmla="*/ 36 w 72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96">
                  <a:moveTo>
                    <a:pt x="36" y="0"/>
                  </a:moveTo>
                  <a:cubicBezTo>
                    <a:pt x="12" y="0"/>
                    <a:pt x="0" y="8"/>
                    <a:pt x="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17"/>
                    <a:pt x="12" y="8"/>
                    <a:pt x="36" y="8"/>
                  </a:cubicBezTo>
                  <a:cubicBezTo>
                    <a:pt x="53" y="8"/>
                    <a:pt x="64" y="18"/>
                    <a:pt x="64" y="32"/>
                  </a:cubicBezTo>
                  <a:cubicBezTo>
                    <a:pt x="64" y="43"/>
                    <a:pt x="49" y="54"/>
                    <a:pt x="43" y="57"/>
                  </a:cubicBezTo>
                  <a:cubicBezTo>
                    <a:pt x="42" y="57"/>
                    <a:pt x="24" y="66"/>
                    <a:pt x="24" y="92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2" y="71"/>
                    <a:pt x="46" y="64"/>
                    <a:pt x="46" y="64"/>
                  </a:cubicBezTo>
                  <a:cubicBezTo>
                    <a:pt x="47" y="63"/>
                    <a:pt x="72" y="50"/>
                    <a:pt x="72" y="32"/>
                  </a:cubicBezTo>
                  <a:cubicBezTo>
                    <a:pt x="72" y="13"/>
                    <a:pt x="58" y="0"/>
                    <a:pt x="36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-141231" y="11450855"/>
            <a:ext cx="2419665" cy="2265145"/>
            <a:chOff x="1355395" y="935255"/>
            <a:chExt cx="3036866" cy="339069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642187" y="1038461"/>
              <a:ext cx="2463281" cy="3059406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395" y="935255"/>
              <a:ext cx="3036866" cy="33906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652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86813" y="281936"/>
            <a:ext cx="12786254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7780" lvl="0" indent="-342900">
              <a:lnSpc>
                <a:spcPct val="115000"/>
              </a:lnSpc>
              <a:spcAft>
                <a:spcPts val="0"/>
              </a:spcAft>
              <a:buSzPts val="1200"/>
              <a:buFont typeface="+mj-lt"/>
              <a:buAutoNum type="arabicPeriod"/>
            </a:pPr>
            <a:r>
              <a:rPr lang="ru-RU" sz="4800" dirty="0">
                <a:solidFill>
                  <a:srgbClr val="92D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Какое оборудование необходимо использовать при приготовлении </a:t>
            </a:r>
            <a:r>
              <a:rPr lang="ru-RU" sz="4800" dirty="0" smtClean="0">
                <a:solidFill>
                  <a:srgbClr val="92D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фламбированных </a:t>
            </a:r>
            <a:r>
              <a:rPr lang="ru-RU" sz="4800" dirty="0">
                <a:solidFill>
                  <a:srgbClr val="92D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фруктов?</a:t>
            </a:r>
            <a:endParaRPr lang="ru-RU" sz="4800" dirty="0">
              <a:solidFill>
                <a:srgbClr val="92D05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825" y="8344501"/>
            <a:ext cx="6488642" cy="4866482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6200315" y="793877"/>
            <a:ext cx="1707841" cy="1551137"/>
            <a:chOff x="2458792" y="3229729"/>
            <a:chExt cx="302608" cy="302608"/>
          </a:xfrm>
          <a:solidFill>
            <a:schemeClr val="tx2"/>
          </a:solidFill>
        </p:grpSpPr>
        <p:sp>
          <p:nvSpPr>
            <p:cNvPr id="4" name="Freeform 211"/>
            <p:cNvSpPr>
              <a:spLocks noEditPoints="1"/>
            </p:cNvSpPr>
            <p:nvPr/>
          </p:nvSpPr>
          <p:spPr bwMode="auto">
            <a:xfrm>
              <a:off x="2458792" y="3229729"/>
              <a:ext cx="302608" cy="302608"/>
            </a:xfrm>
            <a:custGeom>
              <a:avLst/>
              <a:gdLst>
                <a:gd name="T0" fmla="*/ 128 w 256"/>
                <a:gd name="T1" fmla="*/ 0 h 256"/>
                <a:gd name="T2" fmla="*/ 38 w 256"/>
                <a:gd name="T3" fmla="*/ 38 h 256"/>
                <a:gd name="T4" fmla="*/ 0 w 256"/>
                <a:gd name="T5" fmla="*/ 128 h 256"/>
                <a:gd name="T6" fmla="*/ 38 w 256"/>
                <a:gd name="T7" fmla="*/ 219 h 256"/>
                <a:gd name="T8" fmla="*/ 128 w 256"/>
                <a:gd name="T9" fmla="*/ 256 h 256"/>
                <a:gd name="T10" fmla="*/ 219 w 256"/>
                <a:gd name="T11" fmla="*/ 219 h 256"/>
                <a:gd name="T12" fmla="*/ 256 w 256"/>
                <a:gd name="T13" fmla="*/ 128 h 256"/>
                <a:gd name="T14" fmla="*/ 219 w 256"/>
                <a:gd name="T15" fmla="*/ 38 h 256"/>
                <a:gd name="T16" fmla="*/ 128 w 256"/>
                <a:gd name="T17" fmla="*/ 0 h 256"/>
                <a:gd name="T18" fmla="*/ 213 w 256"/>
                <a:gd name="T19" fmla="*/ 213 h 256"/>
                <a:gd name="T20" fmla="*/ 128 w 256"/>
                <a:gd name="T21" fmla="*/ 248 h 256"/>
                <a:gd name="T22" fmla="*/ 43 w 256"/>
                <a:gd name="T23" fmla="*/ 213 h 256"/>
                <a:gd name="T24" fmla="*/ 8 w 256"/>
                <a:gd name="T25" fmla="*/ 128 h 256"/>
                <a:gd name="T26" fmla="*/ 43 w 256"/>
                <a:gd name="T27" fmla="*/ 43 h 256"/>
                <a:gd name="T28" fmla="*/ 128 w 256"/>
                <a:gd name="T29" fmla="*/ 8 h 256"/>
                <a:gd name="T30" fmla="*/ 213 w 256"/>
                <a:gd name="T31" fmla="*/ 43 h 256"/>
                <a:gd name="T32" fmla="*/ 248 w 256"/>
                <a:gd name="T33" fmla="*/ 128 h 256"/>
                <a:gd name="T34" fmla="*/ 213 w 256"/>
                <a:gd name="T35" fmla="*/ 213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256">
                  <a:moveTo>
                    <a:pt x="128" y="0"/>
                  </a:moveTo>
                  <a:cubicBezTo>
                    <a:pt x="94" y="0"/>
                    <a:pt x="62" y="14"/>
                    <a:pt x="38" y="38"/>
                  </a:cubicBezTo>
                  <a:cubicBezTo>
                    <a:pt x="14" y="62"/>
                    <a:pt x="0" y="94"/>
                    <a:pt x="0" y="128"/>
                  </a:cubicBezTo>
                  <a:cubicBezTo>
                    <a:pt x="0" y="162"/>
                    <a:pt x="14" y="195"/>
                    <a:pt x="38" y="219"/>
                  </a:cubicBezTo>
                  <a:cubicBezTo>
                    <a:pt x="62" y="243"/>
                    <a:pt x="94" y="256"/>
                    <a:pt x="128" y="256"/>
                  </a:cubicBezTo>
                  <a:cubicBezTo>
                    <a:pt x="163" y="256"/>
                    <a:pt x="195" y="243"/>
                    <a:pt x="219" y="219"/>
                  </a:cubicBezTo>
                  <a:cubicBezTo>
                    <a:pt x="243" y="195"/>
                    <a:pt x="256" y="162"/>
                    <a:pt x="256" y="128"/>
                  </a:cubicBezTo>
                  <a:cubicBezTo>
                    <a:pt x="256" y="94"/>
                    <a:pt x="243" y="62"/>
                    <a:pt x="219" y="38"/>
                  </a:cubicBezTo>
                  <a:cubicBezTo>
                    <a:pt x="195" y="14"/>
                    <a:pt x="163" y="0"/>
                    <a:pt x="128" y="0"/>
                  </a:cubicBezTo>
                  <a:close/>
                  <a:moveTo>
                    <a:pt x="213" y="213"/>
                  </a:moveTo>
                  <a:cubicBezTo>
                    <a:pt x="191" y="236"/>
                    <a:pt x="160" y="248"/>
                    <a:pt x="128" y="248"/>
                  </a:cubicBezTo>
                  <a:cubicBezTo>
                    <a:pt x="96" y="248"/>
                    <a:pt x="66" y="236"/>
                    <a:pt x="43" y="213"/>
                  </a:cubicBezTo>
                  <a:cubicBezTo>
                    <a:pt x="21" y="190"/>
                    <a:pt x="8" y="160"/>
                    <a:pt x="8" y="128"/>
                  </a:cubicBezTo>
                  <a:cubicBezTo>
                    <a:pt x="8" y="96"/>
                    <a:pt x="21" y="66"/>
                    <a:pt x="43" y="43"/>
                  </a:cubicBezTo>
                  <a:cubicBezTo>
                    <a:pt x="66" y="21"/>
                    <a:pt x="96" y="8"/>
                    <a:pt x="128" y="8"/>
                  </a:cubicBezTo>
                  <a:cubicBezTo>
                    <a:pt x="160" y="8"/>
                    <a:pt x="191" y="21"/>
                    <a:pt x="213" y="43"/>
                  </a:cubicBezTo>
                  <a:cubicBezTo>
                    <a:pt x="236" y="66"/>
                    <a:pt x="248" y="96"/>
                    <a:pt x="248" y="128"/>
                  </a:cubicBezTo>
                  <a:cubicBezTo>
                    <a:pt x="248" y="160"/>
                    <a:pt x="236" y="190"/>
                    <a:pt x="213" y="213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" name="Rectangle 212"/>
            <p:cNvSpPr>
              <a:spLocks noChangeArrowheads="1"/>
            </p:cNvSpPr>
            <p:nvPr/>
          </p:nvSpPr>
          <p:spPr bwMode="auto">
            <a:xfrm>
              <a:off x="2595387" y="3433570"/>
              <a:ext cx="8406" cy="1891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" name="Freeform 213"/>
            <p:cNvSpPr>
              <a:spLocks/>
            </p:cNvSpPr>
            <p:nvPr/>
          </p:nvSpPr>
          <p:spPr bwMode="auto">
            <a:xfrm>
              <a:off x="2565967" y="3301178"/>
              <a:ext cx="86160" cy="113478"/>
            </a:xfrm>
            <a:custGeom>
              <a:avLst/>
              <a:gdLst>
                <a:gd name="T0" fmla="*/ 36 w 72"/>
                <a:gd name="T1" fmla="*/ 0 h 96"/>
                <a:gd name="T2" fmla="*/ 0 w 72"/>
                <a:gd name="T3" fmla="*/ 24 h 96"/>
                <a:gd name="T4" fmla="*/ 8 w 72"/>
                <a:gd name="T5" fmla="*/ 24 h 96"/>
                <a:gd name="T6" fmla="*/ 36 w 72"/>
                <a:gd name="T7" fmla="*/ 8 h 96"/>
                <a:gd name="T8" fmla="*/ 64 w 72"/>
                <a:gd name="T9" fmla="*/ 32 h 96"/>
                <a:gd name="T10" fmla="*/ 43 w 72"/>
                <a:gd name="T11" fmla="*/ 57 h 96"/>
                <a:gd name="T12" fmla="*/ 24 w 72"/>
                <a:gd name="T13" fmla="*/ 92 h 96"/>
                <a:gd name="T14" fmla="*/ 24 w 72"/>
                <a:gd name="T15" fmla="*/ 96 h 96"/>
                <a:gd name="T16" fmla="*/ 32 w 72"/>
                <a:gd name="T17" fmla="*/ 96 h 96"/>
                <a:gd name="T18" fmla="*/ 32 w 72"/>
                <a:gd name="T19" fmla="*/ 92 h 96"/>
                <a:gd name="T20" fmla="*/ 46 w 72"/>
                <a:gd name="T21" fmla="*/ 64 h 96"/>
                <a:gd name="T22" fmla="*/ 72 w 72"/>
                <a:gd name="T23" fmla="*/ 32 h 96"/>
                <a:gd name="T24" fmla="*/ 36 w 72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96">
                  <a:moveTo>
                    <a:pt x="36" y="0"/>
                  </a:moveTo>
                  <a:cubicBezTo>
                    <a:pt x="12" y="0"/>
                    <a:pt x="0" y="8"/>
                    <a:pt x="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17"/>
                    <a:pt x="12" y="8"/>
                    <a:pt x="36" y="8"/>
                  </a:cubicBezTo>
                  <a:cubicBezTo>
                    <a:pt x="53" y="8"/>
                    <a:pt x="64" y="18"/>
                    <a:pt x="64" y="32"/>
                  </a:cubicBezTo>
                  <a:cubicBezTo>
                    <a:pt x="64" y="43"/>
                    <a:pt x="49" y="54"/>
                    <a:pt x="43" y="57"/>
                  </a:cubicBezTo>
                  <a:cubicBezTo>
                    <a:pt x="42" y="57"/>
                    <a:pt x="24" y="66"/>
                    <a:pt x="24" y="92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2" y="71"/>
                    <a:pt x="46" y="64"/>
                    <a:pt x="46" y="64"/>
                  </a:cubicBezTo>
                  <a:cubicBezTo>
                    <a:pt x="47" y="63"/>
                    <a:pt x="72" y="50"/>
                    <a:pt x="72" y="32"/>
                  </a:cubicBezTo>
                  <a:cubicBezTo>
                    <a:pt x="72" y="13"/>
                    <a:pt x="58" y="0"/>
                    <a:pt x="36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832" y="7908177"/>
            <a:ext cx="6189664" cy="61896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58" y="2922659"/>
            <a:ext cx="5421842" cy="54218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823" y="3166533"/>
            <a:ext cx="5182118" cy="48879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854" y="3538375"/>
            <a:ext cx="5541613" cy="5095875"/>
          </a:xfrm>
          <a:prstGeom prst="rect">
            <a:avLst/>
          </a:prstGeom>
        </p:spPr>
      </p:pic>
      <p:sp>
        <p:nvSpPr>
          <p:cNvPr id="12" name="Freeform 116">
            <a:extLst>
              <a:ext uri="{FF2B5EF4-FFF2-40B4-BE49-F238E27FC236}">
                <a16:creationId xmlns:a16="http://schemas.microsoft.com/office/drawing/2014/main" xmlns="" id="{4A76BB64-523A-2A48-8C94-9A3080194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9167" y="4282557"/>
            <a:ext cx="4551892" cy="3979353"/>
          </a:xfrm>
          <a:custGeom>
            <a:avLst/>
            <a:gdLst>
              <a:gd name="T0" fmla="*/ 109358 w 609"/>
              <a:gd name="T1" fmla="*/ 217126 h 602"/>
              <a:gd name="T2" fmla="*/ 109358 w 609"/>
              <a:gd name="T3" fmla="*/ 217126 h 602"/>
              <a:gd name="T4" fmla="*/ 0 w 609"/>
              <a:gd name="T5" fmla="*/ 107298 h 602"/>
              <a:gd name="T6" fmla="*/ 109358 w 609"/>
              <a:gd name="T7" fmla="*/ 0 h 602"/>
              <a:gd name="T8" fmla="*/ 218715 w 609"/>
              <a:gd name="T9" fmla="*/ 107298 h 602"/>
              <a:gd name="T10" fmla="*/ 109358 w 609"/>
              <a:gd name="T11" fmla="*/ 217126 h 602"/>
              <a:gd name="T12" fmla="*/ 20505 w 609"/>
              <a:gd name="T13" fmla="*/ 107298 h 602"/>
              <a:gd name="T14" fmla="*/ 20505 w 609"/>
              <a:gd name="T15" fmla="*/ 107298 h 602"/>
              <a:gd name="T16" fmla="*/ 109358 w 609"/>
              <a:gd name="T17" fmla="*/ 196533 h 602"/>
              <a:gd name="T18" fmla="*/ 165475 w 609"/>
              <a:gd name="T19" fmla="*/ 176302 h 602"/>
              <a:gd name="T20" fmla="*/ 40649 w 609"/>
              <a:gd name="T21" fmla="*/ 53830 h 602"/>
              <a:gd name="T22" fmla="*/ 20505 w 609"/>
              <a:gd name="T23" fmla="*/ 107298 h 602"/>
              <a:gd name="T24" fmla="*/ 109358 w 609"/>
              <a:gd name="T25" fmla="*/ 20593 h 602"/>
              <a:gd name="T26" fmla="*/ 109358 w 609"/>
              <a:gd name="T27" fmla="*/ 20593 h 602"/>
              <a:gd name="T28" fmla="*/ 53600 w 609"/>
              <a:gd name="T29" fmla="*/ 38295 h 602"/>
              <a:gd name="T30" fmla="*/ 178066 w 609"/>
              <a:gd name="T31" fmla="*/ 163657 h 602"/>
              <a:gd name="T32" fmla="*/ 198570 w 609"/>
              <a:gd name="T33" fmla="*/ 107298 h 602"/>
              <a:gd name="T34" fmla="*/ 109358 w 609"/>
              <a:gd name="T35" fmla="*/ 20593 h 60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74" y="0"/>
                  <a:pt x="608" y="135"/>
                  <a:pt x="608" y="297"/>
                </a:cubicBezTo>
                <a:cubicBezTo>
                  <a:pt x="608" y="467"/>
                  <a:pt x="474" y="601"/>
                  <a:pt x="304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70" y="544"/>
                  <a:pt x="304" y="544"/>
                </a:cubicBezTo>
                <a:cubicBezTo>
                  <a:pt x="361" y="544"/>
                  <a:pt x="417" y="523"/>
                  <a:pt x="460" y="488"/>
                </a:cubicBezTo>
                <a:cubicBezTo>
                  <a:pt x="113" y="149"/>
                  <a:pt x="113" y="149"/>
                  <a:pt x="113" y="149"/>
                </a:cubicBezTo>
                <a:cubicBezTo>
                  <a:pt x="78" y="191"/>
                  <a:pt x="57" y="241"/>
                  <a:pt x="57" y="297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248" y="57"/>
                  <a:pt x="191" y="71"/>
                  <a:pt x="149" y="106"/>
                </a:cubicBezTo>
                <a:cubicBezTo>
                  <a:pt x="495" y="453"/>
                  <a:pt x="495" y="453"/>
                  <a:pt x="495" y="453"/>
                </a:cubicBezTo>
                <a:cubicBezTo>
                  <a:pt x="530" y="410"/>
                  <a:pt x="552" y="354"/>
                  <a:pt x="552" y="297"/>
                </a:cubicBezTo>
                <a:cubicBezTo>
                  <a:pt x="552" y="163"/>
                  <a:pt x="439" y="57"/>
                  <a:pt x="304" y="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Freeform 116">
            <a:extLst>
              <a:ext uri="{FF2B5EF4-FFF2-40B4-BE49-F238E27FC236}">
                <a16:creationId xmlns:a16="http://schemas.microsoft.com/office/drawing/2014/main" xmlns="" id="{4A76BB64-523A-2A48-8C94-9A3080194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9660" y="3643201"/>
            <a:ext cx="4551892" cy="3979353"/>
          </a:xfrm>
          <a:custGeom>
            <a:avLst/>
            <a:gdLst>
              <a:gd name="T0" fmla="*/ 109358 w 609"/>
              <a:gd name="T1" fmla="*/ 217126 h 602"/>
              <a:gd name="T2" fmla="*/ 109358 w 609"/>
              <a:gd name="T3" fmla="*/ 217126 h 602"/>
              <a:gd name="T4" fmla="*/ 0 w 609"/>
              <a:gd name="T5" fmla="*/ 107298 h 602"/>
              <a:gd name="T6" fmla="*/ 109358 w 609"/>
              <a:gd name="T7" fmla="*/ 0 h 602"/>
              <a:gd name="T8" fmla="*/ 218715 w 609"/>
              <a:gd name="T9" fmla="*/ 107298 h 602"/>
              <a:gd name="T10" fmla="*/ 109358 w 609"/>
              <a:gd name="T11" fmla="*/ 217126 h 602"/>
              <a:gd name="T12" fmla="*/ 20505 w 609"/>
              <a:gd name="T13" fmla="*/ 107298 h 602"/>
              <a:gd name="T14" fmla="*/ 20505 w 609"/>
              <a:gd name="T15" fmla="*/ 107298 h 602"/>
              <a:gd name="T16" fmla="*/ 109358 w 609"/>
              <a:gd name="T17" fmla="*/ 196533 h 602"/>
              <a:gd name="T18" fmla="*/ 165475 w 609"/>
              <a:gd name="T19" fmla="*/ 176302 h 602"/>
              <a:gd name="T20" fmla="*/ 40649 w 609"/>
              <a:gd name="T21" fmla="*/ 53830 h 602"/>
              <a:gd name="T22" fmla="*/ 20505 w 609"/>
              <a:gd name="T23" fmla="*/ 107298 h 602"/>
              <a:gd name="T24" fmla="*/ 109358 w 609"/>
              <a:gd name="T25" fmla="*/ 20593 h 602"/>
              <a:gd name="T26" fmla="*/ 109358 w 609"/>
              <a:gd name="T27" fmla="*/ 20593 h 602"/>
              <a:gd name="T28" fmla="*/ 53600 w 609"/>
              <a:gd name="T29" fmla="*/ 38295 h 602"/>
              <a:gd name="T30" fmla="*/ 178066 w 609"/>
              <a:gd name="T31" fmla="*/ 163657 h 602"/>
              <a:gd name="T32" fmla="*/ 198570 w 609"/>
              <a:gd name="T33" fmla="*/ 107298 h 602"/>
              <a:gd name="T34" fmla="*/ 109358 w 609"/>
              <a:gd name="T35" fmla="*/ 20593 h 60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74" y="0"/>
                  <a:pt x="608" y="135"/>
                  <a:pt x="608" y="297"/>
                </a:cubicBezTo>
                <a:cubicBezTo>
                  <a:pt x="608" y="467"/>
                  <a:pt x="474" y="601"/>
                  <a:pt x="304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70" y="544"/>
                  <a:pt x="304" y="544"/>
                </a:cubicBezTo>
                <a:cubicBezTo>
                  <a:pt x="361" y="544"/>
                  <a:pt x="417" y="523"/>
                  <a:pt x="460" y="488"/>
                </a:cubicBezTo>
                <a:cubicBezTo>
                  <a:pt x="113" y="149"/>
                  <a:pt x="113" y="149"/>
                  <a:pt x="113" y="149"/>
                </a:cubicBezTo>
                <a:cubicBezTo>
                  <a:pt x="78" y="191"/>
                  <a:pt x="57" y="241"/>
                  <a:pt x="57" y="297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248" y="57"/>
                  <a:pt x="191" y="71"/>
                  <a:pt x="149" y="106"/>
                </a:cubicBezTo>
                <a:cubicBezTo>
                  <a:pt x="495" y="453"/>
                  <a:pt x="495" y="453"/>
                  <a:pt x="495" y="453"/>
                </a:cubicBezTo>
                <a:cubicBezTo>
                  <a:pt x="530" y="410"/>
                  <a:pt x="552" y="354"/>
                  <a:pt x="552" y="297"/>
                </a:cubicBezTo>
                <a:cubicBezTo>
                  <a:pt x="552" y="163"/>
                  <a:pt x="439" y="57"/>
                  <a:pt x="304" y="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Freeform 116">
            <a:extLst>
              <a:ext uri="{FF2B5EF4-FFF2-40B4-BE49-F238E27FC236}">
                <a16:creationId xmlns:a16="http://schemas.microsoft.com/office/drawing/2014/main" xmlns="" id="{4A76BB64-523A-2A48-8C94-9A3080194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2307" y="8427092"/>
            <a:ext cx="4551892" cy="3979353"/>
          </a:xfrm>
          <a:custGeom>
            <a:avLst/>
            <a:gdLst>
              <a:gd name="T0" fmla="*/ 109358 w 609"/>
              <a:gd name="T1" fmla="*/ 217126 h 602"/>
              <a:gd name="T2" fmla="*/ 109358 w 609"/>
              <a:gd name="T3" fmla="*/ 217126 h 602"/>
              <a:gd name="T4" fmla="*/ 0 w 609"/>
              <a:gd name="T5" fmla="*/ 107298 h 602"/>
              <a:gd name="T6" fmla="*/ 109358 w 609"/>
              <a:gd name="T7" fmla="*/ 0 h 602"/>
              <a:gd name="T8" fmla="*/ 218715 w 609"/>
              <a:gd name="T9" fmla="*/ 107298 h 602"/>
              <a:gd name="T10" fmla="*/ 109358 w 609"/>
              <a:gd name="T11" fmla="*/ 217126 h 602"/>
              <a:gd name="T12" fmla="*/ 20505 w 609"/>
              <a:gd name="T13" fmla="*/ 107298 h 602"/>
              <a:gd name="T14" fmla="*/ 20505 w 609"/>
              <a:gd name="T15" fmla="*/ 107298 h 602"/>
              <a:gd name="T16" fmla="*/ 109358 w 609"/>
              <a:gd name="T17" fmla="*/ 196533 h 602"/>
              <a:gd name="T18" fmla="*/ 165475 w 609"/>
              <a:gd name="T19" fmla="*/ 176302 h 602"/>
              <a:gd name="T20" fmla="*/ 40649 w 609"/>
              <a:gd name="T21" fmla="*/ 53830 h 602"/>
              <a:gd name="T22" fmla="*/ 20505 w 609"/>
              <a:gd name="T23" fmla="*/ 107298 h 602"/>
              <a:gd name="T24" fmla="*/ 109358 w 609"/>
              <a:gd name="T25" fmla="*/ 20593 h 602"/>
              <a:gd name="T26" fmla="*/ 109358 w 609"/>
              <a:gd name="T27" fmla="*/ 20593 h 602"/>
              <a:gd name="T28" fmla="*/ 53600 w 609"/>
              <a:gd name="T29" fmla="*/ 38295 h 602"/>
              <a:gd name="T30" fmla="*/ 178066 w 609"/>
              <a:gd name="T31" fmla="*/ 163657 h 602"/>
              <a:gd name="T32" fmla="*/ 198570 w 609"/>
              <a:gd name="T33" fmla="*/ 107298 h 602"/>
              <a:gd name="T34" fmla="*/ 109358 w 609"/>
              <a:gd name="T35" fmla="*/ 20593 h 60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74" y="0"/>
                  <a:pt x="608" y="135"/>
                  <a:pt x="608" y="297"/>
                </a:cubicBezTo>
                <a:cubicBezTo>
                  <a:pt x="608" y="467"/>
                  <a:pt x="474" y="601"/>
                  <a:pt x="304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70" y="544"/>
                  <a:pt x="304" y="544"/>
                </a:cubicBezTo>
                <a:cubicBezTo>
                  <a:pt x="361" y="544"/>
                  <a:pt x="417" y="523"/>
                  <a:pt x="460" y="488"/>
                </a:cubicBezTo>
                <a:cubicBezTo>
                  <a:pt x="113" y="149"/>
                  <a:pt x="113" y="149"/>
                  <a:pt x="113" y="149"/>
                </a:cubicBezTo>
                <a:cubicBezTo>
                  <a:pt x="78" y="191"/>
                  <a:pt x="57" y="241"/>
                  <a:pt x="57" y="297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248" y="57"/>
                  <a:pt x="191" y="71"/>
                  <a:pt x="149" y="106"/>
                </a:cubicBezTo>
                <a:cubicBezTo>
                  <a:pt x="495" y="453"/>
                  <a:pt x="495" y="453"/>
                  <a:pt x="495" y="453"/>
                </a:cubicBezTo>
                <a:cubicBezTo>
                  <a:pt x="530" y="410"/>
                  <a:pt x="552" y="354"/>
                  <a:pt x="552" y="297"/>
                </a:cubicBezTo>
                <a:cubicBezTo>
                  <a:pt x="552" y="163"/>
                  <a:pt x="439" y="57"/>
                  <a:pt x="304" y="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Группа 14"/>
          <p:cNvGrpSpPr/>
          <p:nvPr/>
        </p:nvGrpSpPr>
        <p:grpSpPr>
          <a:xfrm>
            <a:off x="-141231" y="11450855"/>
            <a:ext cx="2419665" cy="2265145"/>
            <a:chOff x="1355395" y="935255"/>
            <a:chExt cx="3036866" cy="3390694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642187" y="1038461"/>
              <a:ext cx="2463281" cy="3059406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395" y="935255"/>
              <a:ext cx="3036866" cy="33906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972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8434" y="383584"/>
            <a:ext cx="12614340" cy="11031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800" dirty="0">
                <a:solidFill>
                  <a:schemeClr val="tx2"/>
                </a:solidFill>
                <a:latin typeface="Century Gothic" panose="020B0502020202020204" pitchFamily="34" charset="0"/>
              </a:rPr>
              <a:t>Из всех способов готовки еды, которые доступны человеку, самый красивый </a:t>
            </a:r>
            <a:r>
              <a:rPr lang="ru-RU" sz="48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– </a:t>
            </a:r>
            <a:r>
              <a:rPr lang="ru-RU" sz="4800" dirty="0" err="1" smtClean="0">
                <a:solidFill>
                  <a:schemeClr val="tx2"/>
                </a:solidFill>
                <a:latin typeface="Century Gothic" panose="020B0502020202020204" pitchFamily="34" charset="0"/>
              </a:rPr>
              <a:t>фламбирование</a:t>
            </a:r>
            <a:r>
              <a:rPr lang="ru-RU" sz="48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. </a:t>
            </a:r>
            <a:r>
              <a:rPr lang="ru-RU" sz="4800" dirty="0">
                <a:solidFill>
                  <a:schemeClr val="tx2"/>
                </a:solidFill>
                <a:latin typeface="Century Gothic" panose="020B0502020202020204" pitchFamily="34" charset="0"/>
              </a:rPr>
              <a:t>Способ особенно популярен в </a:t>
            </a:r>
            <a:r>
              <a:rPr lang="ru-RU" sz="48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ресторанах</a:t>
            </a:r>
            <a:r>
              <a:rPr lang="ru-RU" sz="4800" dirty="0">
                <a:solidFill>
                  <a:schemeClr val="tx2"/>
                </a:solidFill>
                <a:latin typeface="Century Gothic" panose="020B0502020202020204" pitchFamily="34" charset="0"/>
              </a:rPr>
              <a:t>, за то что является крайне зрелищным. Нередки сцены, когда </a:t>
            </a:r>
            <a:r>
              <a:rPr lang="ru-RU" sz="48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фламбирование</a:t>
            </a:r>
            <a:r>
              <a:rPr lang="ru-RU" sz="4800" dirty="0">
                <a:solidFill>
                  <a:schemeClr val="tx2"/>
                </a:solidFill>
                <a:latin typeface="Century Gothic" panose="020B0502020202020204" pitchFamily="34" charset="0"/>
              </a:rPr>
              <a:t> блюда устраивают прямо на глазах у изумленных клиентов. Суть способа в том, чтобы слегка обдать блюдо алкоголем, а затем поджечь его...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-141231" y="11450855"/>
            <a:ext cx="2419665" cy="2265145"/>
            <a:chOff x="1355395" y="935255"/>
            <a:chExt cx="3036866" cy="339069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642187" y="1038461"/>
              <a:ext cx="2463281" cy="3059406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395" y="935255"/>
              <a:ext cx="3036866" cy="3390694"/>
            </a:xfrm>
            <a:prstGeom prst="rect">
              <a:avLst/>
            </a:prstGeom>
          </p:spPr>
        </p:pic>
      </p:grpSp>
      <p:sp>
        <p:nvSpPr>
          <p:cNvPr id="8" name="Прямоугольник 7"/>
          <p:cNvSpPr/>
          <p:nvPr/>
        </p:nvSpPr>
        <p:spPr>
          <a:xfrm>
            <a:off x="2278434" y="2861733"/>
            <a:ext cx="5536206" cy="694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469527" y="6255085"/>
            <a:ext cx="5536206" cy="694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2880" y="2692401"/>
            <a:ext cx="7311189" cy="54833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7391" y="11289"/>
            <a:ext cx="2232391" cy="217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0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23466" y="203368"/>
            <a:ext cx="1691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Ваши впечатления от занятия</a:t>
            </a:r>
            <a:endParaRPr lang="ru-RU" sz="6000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466" y="1544637"/>
            <a:ext cx="12970934" cy="11231814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-141231" y="11450855"/>
            <a:ext cx="2419665" cy="2265145"/>
            <a:chOff x="1355395" y="935255"/>
            <a:chExt cx="3036866" cy="339069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642187" y="1038461"/>
              <a:ext cx="2463281" cy="3059406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395" y="935255"/>
              <a:ext cx="3036866" cy="33906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967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E63F39F-A807-433A-BF84-2E55D616C21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" r="5567"/>
          <a:stretch>
            <a:fillRect/>
          </a:stretch>
        </p:blipFill>
        <p:spPr>
          <a:solidFill>
            <a:schemeClr val="bg1">
              <a:lumMod val="95000"/>
            </a:schemeClr>
          </a:solidFill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69A168C-9BAE-5F47-9CE2-5E4F2AD0EE39}"/>
              </a:ext>
            </a:extLst>
          </p:cNvPr>
          <p:cNvSpPr/>
          <p:nvPr/>
        </p:nvSpPr>
        <p:spPr>
          <a:xfrm>
            <a:off x="0" y="0"/>
            <a:ext cx="24377646" cy="13716000"/>
          </a:xfrm>
          <a:prstGeom prst="rect">
            <a:avLst/>
          </a:prstGeom>
          <a:solidFill>
            <a:schemeClr val="accent6">
              <a:lumMod val="1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 ExtraLight" panose="020B030204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4783" y="4446209"/>
            <a:ext cx="16352553" cy="280076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ru-RU" sz="8800" dirty="0">
                <a:solidFill>
                  <a:schemeClr val="bg1"/>
                </a:solidFill>
                <a:latin typeface="Century Gothic" panose="020B0502020202020204" pitchFamily="34" charset="0"/>
              </a:rPr>
              <a:t>«Технология приготовления </a:t>
            </a:r>
            <a:endParaRPr lang="ru-RU" sz="88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8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фламбированных </a:t>
            </a:r>
            <a:r>
              <a:rPr lang="ru-RU" sz="8800" dirty="0">
                <a:solidFill>
                  <a:schemeClr val="bg1"/>
                </a:solidFill>
                <a:latin typeface="Century Gothic" panose="020B0502020202020204" pitchFamily="34" charset="0"/>
              </a:rPr>
              <a:t>фруктов</a:t>
            </a:r>
            <a:r>
              <a:rPr lang="ru-RU" sz="8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»</a:t>
            </a:r>
            <a:endParaRPr lang="ru-RU" sz="8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="" xmlns:a16="http://schemas.microsoft.com/office/drawing/2014/main" id="{FBE69680-E96C-EA4C-AB95-423018BE629B}"/>
              </a:ext>
            </a:extLst>
          </p:cNvPr>
          <p:cNvSpPr/>
          <p:nvPr/>
        </p:nvSpPr>
        <p:spPr>
          <a:xfrm>
            <a:off x="3469882" y="3349761"/>
            <a:ext cx="5148725" cy="4833257"/>
          </a:xfrm>
          <a:prstGeom prst="halfFrame">
            <a:avLst>
              <a:gd name="adj1" fmla="val 3484"/>
              <a:gd name="adj2" fmla="val 419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oto Sans ExtraLight" panose="020B0302040504020204" pitchFamily="34" charset="0"/>
            </a:endParaRPr>
          </a:p>
        </p:txBody>
      </p:sp>
      <p:sp>
        <p:nvSpPr>
          <p:cNvPr id="12" name="Half Frame 11">
            <a:extLst>
              <a:ext uri="{FF2B5EF4-FFF2-40B4-BE49-F238E27FC236}">
                <a16:creationId xmlns="" xmlns:a16="http://schemas.microsoft.com/office/drawing/2014/main" id="{53A1B986-4B82-924B-9E4B-1ED0E389F8EC}"/>
              </a:ext>
            </a:extLst>
          </p:cNvPr>
          <p:cNvSpPr/>
          <p:nvPr/>
        </p:nvSpPr>
        <p:spPr>
          <a:xfrm rot="10800000">
            <a:off x="16023512" y="4441371"/>
            <a:ext cx="5148725" cy="4833257"/>
          </a:xfrm>
          <a:prstGeom prst="halfFrame">
            <a:avLst>
              <a:gd name="adj1" fmla="val 6580"/>
              <a:gd name="adj2" fmla="val 31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oto Sans ExtraLight" panose="020B0302040504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-141231" y="11450855"/>
            <a:ext cx="2419665" cy="2265145"/>
            <a:chOff x="1355395" y="935255"/>
            <a:chExt cx="3036866" cy="339069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642187" y="1038461"/>
              <a:ext cx="2463281" cy="3059406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395" y="935255"/>
              <a:ext cx="3036866" cy="3390694"/>
            </a:xfrm>
            <a:prstGeom prst="rect">
              <a:avLst/>
            </a:prstGeom>
          </p:spPr>
        </p:pic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7391" y="11289"/>
            <a:ext cx="2232391" cy="217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413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018726" y="503941"/>
            <a:ext cx="18028706" cy="2268041"/>
          </a:xfrm>
          <a:prstGeom prst="rect">
            <a:avLst/>
          </a:prstGeom>
        </p:spPr>
        <p:txBody>
          <a:bodyPr>
            <a:normAutofit fontScale="90000"/>
          </a:bodyPr>
          <a:lstStyle>
            <a:defPPr/>
            <a:lvl1pPr lvl="0"/>
          </a:lstStyle>
          <a:p>
            <a:r>
              <a:rPr sz="7198" dirty="0" err="1">
                <a:solidFill>
                  <a:schemeClr val="tx2"/>
                </a:solidFill>
              </a:rPr>
              <a:t>Всероссийский</a:t>
            </a:r>
            <a:r>
              <a:rPr sz="7198" dirty="0">
                <a:solidFill>
                  <a:schemeClr val="tx2"/>
                </a:solidFill>
              </a:rPr>
              <a:t> </a:t>
            </a:r>
            <a:r>
              <a:rPr sz="7198" dirty="0" err="1">
                <a:solidFill>
                  <a:schemeClr val="tx2"/>
                </a:solidFill>
              </a:rPr>
              <a:t>конкурс</a:t>
            </a:r>
            <a:r>
              <a:rPr sz="7198" dirty="0">
                <a:solidFill>
                  <a:schemeClr val="tx2"/>
                </a:solidFill>
              </a:rPr>
              <a:t>  «</a:t>
            </a:r>
            <a:r>
              <a:rPr sz="7198" dirty="0" err="1">
                <a:solidFill>
                  <a:schemeClr val="tx2"/>
                </a:solidFill>
              </a:rPr>
              <a:t>Мастер</a:t>
            </a:r>
            <a:r>
              <a:rPr sz="7198" dirty="0">
                <a:solidFill>
                  <a:schemeClr val="tx2"/>
                </a:solidFill>
              </a:rPr>
              <a:t> </a:t>
            </a:r>
            <a:r>
              <a:rPr sz="7198" dirty="0" err="1">
                <a:solidFill>
                  <a:schemeClr val="tx2"/>
                </a:solidFill>
              </a:rPr>
              <a:t>года</a:t>
            </a:r>
            <a:r>
              <a:rPr sz="7198" dirty="0">
                <a:solidFill>
                  <a:schemeClr val="tx2"/>
                </a:solidFill>
              </a:rPr>
              <a:t>» 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4018728" y="2771983"/>
            <a:ext cx="16863597" cy="3310660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r>
              <a:rPr sz="3999" b="1" dirty="0" err="1">
                <a:solidFill>
                  <a:schemeClr val="tx2"/>
                </a:solidFill>
              </a:rPr>
              <a:t>среди</a:t>
            </a:r>
            <a:r>
              <a:rPr sz="3999" b="1" dirty="0">
                <a:solidFill>
                  <a:schemeClr val="tx2"/>
                </a:solidFill>
              </a:rPr>
              <a:t> </a:t>
            </a:r>
            <a:r>
              <a:rPr sz="3999" b="1" dirty="0" err="1">
                <a:solidFill>
                  <a:schemeClr val="tx2"/>
                </a:solidFill>
              </a:rPr>
              <a:t>мастеров</a:t>
            </a:r>
            <a:r>
              <a:rPr sz="3999" b="1" dirty="0">
                <a:solidFill>
                  <a:schemeClr val="tx2"/>
                </a:solidFill>
              </a:rPr>
              <a:t> </a:t>
            </a:r>
            <a:r>
              <a:rPr sz="3999" b="1" dirty="0" err="1">
                <a:solidFill>
                  <a:schemeClr val="tx2"/>
                </a:solidFill>
              </a:rPr>
              <a:t>производственного</a:t>
            </a:r>
            <a:r>
              <a:rPr sz="3999" b="1" dirty="0">
                <a:solidFill>
                  <a:schemeClr val="tx2"/>
                </a:solidFill>
              </a:rPr>
              <a:t> </a:t>
            </a:r>
            <a:r>
              <a:rPr sz="3999" b="1" dirty="0" err="1">
                <a:solidFill>
                  <a:schemeClr val="tx2"/>
                </a:solidFill>
              </a:rPr>
              <a:t>обучения</a:t>
            </a:r>
            <a:r>
              <a:rPr sz="3999" b="1" dirty="0">
                <a:solidFill>
                  <a:schemeClr val="tx2"/>
                </a:solidFill>
              </a:rPr>
              <a:t> </a:t>
            </a:r>
            <a:r>
              <a:rPr sz="3999" b="1" dirty="0" err="1">
                <a:solidFill>
                  <a:schemeClr val="tx2"/>
                </a:solidFill>
              </a:rPr>
              <a:t>профессиональных</a:t>
            </a:r>
            <a:r>
              <a:rPr sz="3999" b="1" dirty="0">
                <a:solidFill>
                  <a:schemeClr val="tx2"/>
                </a:solidFill>
              </a:rPr>
              <a:t> </a:t>
            </a:r>
            <a:r>
              <a:rPr sz="3999" b="1" dirty="0" err="1">
                <a:solidFill>
                  <a:schemeClr val="tx2"/>
                </a:solidFill>
              </a:rPr>
              <a:t>образовательных</a:t>
            </a:r>
            <a:r>
              <a:rPr sz="3999" b="1" dirty="0">
                <a:solidFill>
                  <a:schemeClr val="tx2"/>
                </a:solidFill>
              </a:rPr>
              <a:t> </a:t>
            </a:r>
            <a:r>
              <a:rPr sz="3999" b="1" dirty="0" err="1">
                <a:solidFill>
                  <a:schemeClr val="tx2"/>
                </a:solidFill>
              </a:rPr>
              <a:t>организаций</a:t>
            </a:r>
            <a:r>
              <a:rPr sz="3999" b="1" dirty="0">
                <a:solidFill>
                  <a:schemeClr val="tx2"/>
                </a:solidFill>
              </a:rPr>
              <a:t> </a:t>
            </a:r>
            <a:r>
              <a:rPr sz="3999" b="1" dirty="0" err="1">
                <a:solidFill>
                  <a:schemeClr val="tx2"/>
                </a:solidFill>
              </a:rPr>
              <a:t>Российской</a:t>
            </a:r>
            <a:r>
              <a:rPr sz="3999" b="1" dirty="0">
                <a:solidFill>
                  <a:schemeClr val="tx2"/>
                </a:solidFill>
              </a:rPr>
              <a:t> </a:t>
            </a:r>
            <a:r>
              <a:rPr sz="3999" b="1" dirty="0" err="1">
                <a:solidFill>
                  <a:schemeClr val="tx2"/>
                </a:solidFill>
              </a:rPr>
              <a:t>Федерации</a:t>
            </a:r>
            <a:endParaRPr sz="3999" b="1" dirty="0">
              <a:solidFill>
                <a:schemeClr val="tx2"/>
              </a:solidFill>
            </a:endParaRPr>
          </a:p>
          <a:p>
            <a:endParaRPr sz="3999" dirty="0"/>
          </a:p>
          <a:p>
            <a:endParaRPr sz="3999" dirty="0"/>
          </a:p>
        </p:txBody>
      </p:sp>
      <p:sp>
        <p:nvSpPr>
          <p:cNvPr id="40" name="Shape 40"/>
          <p:cNvSpPr txBox="1"/>
          <p:nvPr/>
        </p:nvSpPr>
        <p:spPr>
          <a:xfrm>
            <a:off x="445362" y="9895621"/>
            <a:ext cx="15537525" cy="767406"/>
          </a:xfrm>
          <a:prstGeom prst="rect">
            <a:avLst/>
          </a:prstGeom>
          <a:noFill/>
        </p:spPr>
        <p:txBody>
          <a:bodyPr wrap="square" lIns="182832" tIns="91416" rIns="182832" bIns="91416">
            <a:spAutoFit/>
          </a:bodyPr>
          <a:lstStyle/>
          <a:p>
            <a:pPr marL="647838" algn="just">
              <a:lnSpc>
                <a:spcPct val="115000"/>
              </a:lnSpc>
            </a:pPr>
            <a:r>
              <a:rPr sz="3599" b="1" dirty="0" err="1" smtClean="0">
                <a:solidFill>
                  <a:schemeClr val="tx2"/>
                </a:solidFill>
                <a:latin typeface="Circe"/>
                <a:ea typeface="Circe"/>
                <a:cs typeface="Circe"/>
              </a:rPr>
              <a:t>Докладчик</a:t>
            </a:r>
            <a:r>
              <a:rPr lang="ru-RU" sz="3599" b="1" dirty="0" smtClean="0">
                <a:solidFill>
                  <a:schemeClr val="tx2"/>
                </a:solidFill>
                <a:latin typeface="Circe"/>
                <a:ea typeface="Circe"/>
                <a:cs typeface="Circe"/>
              </a:rPr>
              <a:t>: </a:t>
            </a:r>
            <a:r>
              <a:rPr lang="ru-RU" sz="3599" b="1" dirty="0" err="1" smtClean="0">
                <a:solidFill>
                  <a:schemeClr val="tx2"/>
                </a:solidFill>
                <a:latin typeface="Circe"/>
                <a:ea typeface="Circe"/>
                <a:cs typeface="Circe"/>
              </a:rPr>
              <a:t>Бухаров</a:t>
            </a:r>
            <a:r>
              <a:rPr lang="ru-RU" sz="3599" b="1" dirty="0" smtClean="0">
                <a:solidFill>
                  <a:schemeClr val="tx2"/>
                </a:solidFill>
                <a:latin typeface="Circe"/>
                <a:ea typeface="Circe"/>
                <a:cs typeface="Circe"/>
              </a:rPr>
              <a:t> Данила Олегович</a:t>
            </a:r>
            <a:endParaRPr sz="3199" dirty="0">
              <a:solidFill>
                <a:schemeClr val="tx2"/>
              </a:solidFill>
              <a:latin typeface="Circe"/>
              <a:ea typeface="Circe"/>
              <a:cs typeface="Circe"/>
            </a:endParaRPr>
          </a:p>
        </p:txBody>
      </p:sp>
      <p:sp>
        <p:nvSpPr>
          <p:cNvPr id="41" name="Shape 41"/>
          <p:cNvSpPr txBox="1"/>
          <p:nvPr/>
        </p:nvSpPr>
        <p:spPr>
          <a:xfrm>
            <a:off x="868695" y="5892501"/>
            <a:ext cx="15537525" cy="2175932"/>
          </a:xfrm>
          <a:prstGeom prst="rect">
            <a:avLst/>
          </a:prstGeom>
          <a:noFill/>
        </p:spPr>
        <p:txBody>
          <a:bodyPr wrap="square" lIns="182832" tIns="91416" rIns="182832" bIns="91416">
            <a:spAutoFit/>
          </a:bodyPr>
          <a:lstStyle/>
          <a:p>
            <a:r>
              <a:rPr sz="4000" b="1" dirty="0" smtClean="0">
                <a:solidFill>
                  <a:schemeClr val="tx2"/>
                </a:solidFill>
                <a:latin typeface="Circe"/>
                <a:ea typeface="Circe"/>
                <a:cs typeface="Circe"/>
              </a:rPr>
              <a:t>ТЕМА</a:t>
            </a:r>
            <a:r>
              <a:rPr lang="ru-RU" sz="4000" b="1" dirty="0" smtClean="0">
                <a:solidFill>
                  <a:schemeClr val="tx2"/>
                </a:solidFill>
                <a:latin typeface="Circe"/>
                <a:ea typeface="Circe"/>
                <a:cs typeface="Circe"/>
              </a:rPr>
              <a:t>:</a:t>
            </a:r>
            <a:r>
              <a:rPr lang="ru-RU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«</a:t>
            </a:r>
            <a:r>
              <a:rPr lang="ru-RU" sz="4400" b="1" dirty="0">
                <a:solidFill>
                  <a:schemeClr val="tx2"/>
                </a:solidFill>
                <a:latin typeface="Circe"/>
              </a:rPr>
              <a:t>Технология приготовления </a:t>
            </a:r>
          </a:p>
          <a:p>
            <a:r>
              <a:rPr lang="ru-RU" sz="4400" b="1" dirty="0">
                <a:solidFill>
                  <a:schemeClr val="tx2"/>
                </a:solidFill>
                <a:latin typeface="Circe"/>
              </a:rPr>
              <a:t>фламбированных фруктов»</a:t>
            </a:r>
          </a:p>
          <a:p>
            <a:pPr marL="647838" algn="just">
              <a:lnSpc>
                <a:spcPct val="115000"/>
              </a:lnSpc>
            </a:pPr>
            <a:endParaRPr b="1" dirty="0">
              <a:solidFill>
                <a:schemeClr val="tx2"/>
              </a:solidFill>
              <a:latin typeface="Circe"/>
              <a:ea typeface="Circe"/>
              <a:cs typeface="Circe"/>
            </a:endParaRPr>
          </a:p>
        </p:txBody>
      </p:sp>
    </p:spTree>
    <p:extLst>
      <p:ext uri="{BB962C8B-B14F-4D97-AF65-F5344CB8AC3E}">
        <p14:creationId xmlns:p14="http://schemas.microsoft.com/office/powerpoint/2010/main" val="211657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83"/>
          <p:cNvGrpSpPr/>
          <p:nvPr/>
        </p:nvGrpSpPr>
        <p:grpSpPr>
          <a:xfrm>
            <a:off x="2268321" y="690810"/>
            <a:ext cx="2814923" cy="2443101"/>
            <a:chOff x="2083436" y="2852207"/>
            <a:chExt cx="301788" cy="301788"/>
          </a:xfrm>
          <a:solidFill>
            <a:schemeClr val="tx2"/>
          </a:solidFill>
        </p:grpSpPr>
        <p:sp>
          <p:nvSpPr>
            <p:cNvPr id="4" name="Freeform 133"/>
            <p:cNvSpPr>
              <a:spLocks noEditPoints="1"/>
            </p:cNvSpPr>
            <p:nvPr/>
          </p:nvSpPr>
          <p:spPr bwMode="auto">
            <a:xfrm>
              <a:off x="2083436" y="2852207"/>
              <a:ext cx="301788" cy="301788"/>
            </a:xfrm>
            <a:custGeom>
              <a:avLst/>
              <a:gdLst>
                <a:gd name="T0" fmla="*/ 128 w 256"/>
                <a:gd name="T1" fmla="*/ 256 h 256"/>
                <a:gd name="T2" fmla="*/ 219 w 256"/>
                <a:gd name="T3" fmla="*/ 219 h 256"/>
                <a:gd name="T4" fmla="*/ 256 w 256"/>
                <a:gd name="T5" fmla="*/ 128 h 256"/>
                <a:gd name="T6" fmla="*/ 219 w 256"/>
                <a:gd name="T7" fmla="*/ 38 h 256"/>
                <a:gd name="T8" fmla="*/ 128 w 256"/>
                <a:gd name="T9" fmla="*/ 0 h 256"/>
                <a:gd name="T10" fmla="*/ 38 w 256"/>
                <a:gd name="T11" fmla="*/ 38 h 256"/>
                <a:gd name="T12" fmla="*/ 0 w 256"/>
                <a:gd name="T13" fmla="*/ 128 h 256"/>
                <a:gd name="T14" fmla="*/ 38 w 256"/>
                <a:gd name="T15" fmla="*/ 219 h 256"/>
                <a:gd name="T16" fmla="*/ 128 w 256"/>
                <a:gd name="T17" fmla="*/ 256 h 256"/>
                <a:gd name="T18" fmla="*/ 43 w 256"/>
                <a:gd name="T19" fmla="*/ 43 h 256"/>
                <a:gd name="T20" fmla="*/ 128 w 256"/>
                <a:gd name="T21" fmla="*/ 8 h 256"/>
                <a:gd name="T22" fmla="*/ 213 w 256"/>
                <a:gd name="T23" fmla="*/ 43 h 256"/>
                <a:gd name="T24" fmla="*/ 248 w 256"/>
                <a:gd name="T25" fmla="*/ 128 h 256"/>
                <a:gd name="T26" fmla="*/ 213 w 256"/>
                <a:gd name="T27" fmla="*/ 213 h 256"/>
                <a:gd name="T28" fmla="*/ 128 w 256"/>
                <a:gd name="T29" fmla="*/ 248 h 256"/>
                <a:gd name="T30" fmla="*/ 43 w 256"/>
                <a:gd name="T31" fmla="*/ 213 h 256"/>
                <a:gd name="T32" fmla="*/ 8 w 256"/>
                <a:gd name="T33" fmla="*/ 128 h 256"/>
                <a:gd name="T34" fmla="*/ 43 w 256"/>
                <a:gd name="T35" fmla="*/ 43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256">
                  <a:moveTo>
                    <a:pt x="128" y="256"/>
                  </a:moveTo>
                  <a:cubicBezTo>
                    <a:pt x="162" y="256"/>
                    <a:pt x="195" y="243"/>
                    <a:pt x="219" y="219"/>
                  </a:cubicBezTo>
                  <a:cubicBezTo>
                    <a:pt x="243" y="194"/>
                    <a:pt x="256" y="162"/>
                    <a:pt x="256" y="128"/>
                  </a:cubicBezTo>
                  <a:cubicBezTo>
                    <a:pt x="256" y="94"/>
                    <a:pt x="243" y="62"/>
                    <a:pt x="219" y="38"/>
                  </a:cubicBezTo>
                  <a:cubicBezTo>
                    <a:pt x="195" y="13"/>
                    <a:pt x="162" y="0"/>
                    <a:pt x="128" y="0"/>
                  </a:cubicBezTo>
                  <a:cubicBezTo>
                    <a:pt x="94" y="0"/>
                    <a:pt x="62" y="13"/>
                    <a:pt x="38" y="38"/>
                  </a:cubicBezTo>
                  <a:cubicBezTo>
                    <a:pt x="14" y="62"/>
                    <a:pt x="0" y="94"/>
                    <a:pt x="0" y="128"/>
                  </a:cubicBezTo>
                  <a:cubicBezTo>
                    <a:pt x="0" y="162"/>
                    <a:pt x="14" y="194"/>
                    <a:pt x="38" y="219"/>
                  </a:cubicBezTo>
                  <a:cubicBezTo>
                    <a:pt x="62" y="243"/>
                    <a:pt x="94" y="256"/>
                    <a:pt x="128" y="256"/>
                  </a:cubicBezTo>
                  <a:close/>
                  <a:moveTo>
                    <a:pt x="43" y="43"/>
                  </a:moveTo>
                  <a:cubicBezTo>
                    <a:pt x="66" y="21"/>
                    <a:pt x="96" y="8"/>
                    <a:pt x="128" y="8"/>
                  </a:cubicBezTo>
                  <a:cubicBezTo>
                    <a:pt x="160" y="8"/>
                    <a:pt x="190" y="21"/>
                    <a:pt x="213" y="43"/>
                  </a:cubicBezTo>
                  <a:cubicBezTo>
                    <a:pt x="236" y="66"/>
                    <a:pt x="248" y="96"/>
                    <a:pt x="248" y="128"/>
                  </a:cubicBezTo>
                  <a:cubicBezTo>
                    <a:pt x="248" y="160"/>
                    <a:pt x="236" y="190"/>
                    <a:pt x="213" y="213"/>
                  </a:cubicBezTo>
                  <a:cubicBezTo>
                    <a:pt x="190" y="236"/>
                    <a:pt x="160" y="248"/>
                    <a:pt x="128" y="248"/>
                  </a:cubicBezTo>
                  <a:cubicBezTo>
                    <a:pt x="96" y="248"/>
                    <a:pt x="66" y="236"/>
                    <a:pt x="43" y="213"/>
                  </a:cubicBezTo>
                  <a:cubicBezTo>
                    <a:pt x="21" y="190"/>
                    <a:pt x="8" y="160"/>
                    <a:pt x="8" y="128"/>
                  </a:cubicBezTo>
                  <a:cubicBezTo>
                    <a:pt x="8" y="96"/>
                    <a:pt x="21" y="66"/>
                    <a:pt x="43" y="43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dirty="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" name="Rectangle 134"/>
            <p:cNvSpPr>
              <a:spLocks noChangeArrowheads="1"/>
            </p:cNvSpPr>
            <p:nvPr/>
          </p:nvSpPr>
          <p:spPr bwMode="auto">
            <a:xfrm>
              <a:off x="2228043" y="2969569"/>
              <a:ext cx="10479" cy="1047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rgbClr val="92D050"/>
                </a:solidFill>
              </a:endParaRPr>
            </a:p>
          </p:txBody>
        </p:sp>
        <p:sp>
          <p:nvSpPr>
            <p:cNvPr id="6" name="Rectangle 135"/>
            <p:cNvSpPr>
              <a:spLocks noChangeArrowheads="1"/>
            </p:cNvSpPr>
            <p:nvPr/>
          </p:nvSpPr>
          <p:spPr bwMode="auto">
            <a:xfrm>
              <a:off x="2228043" y="2931846"/>
              <a:ext cx="10479" cy="1886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rgbClr val="92D050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5083244" y="4937087"/>
            <a:ext cx="15377054" cy="4920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5400" dirty="0">
                <a:solidFill>
                  <a:srgbClr val="18181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Сформировать знания о процессе </a:t>
            </a:r>
            <a:r>
              <a:rPr lang="ru-RU" sz="5400" dirty="0" err="1">
                <a:solidFill>
                  <a:srgbClr val="18181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фламбирования</a:t>
            </a:r>
            <a:r>
              <a:rPr lang="ru-RU" sz="5400" dirty="0">
                <a:solidFill>
                  <a:srgbClr val="18181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изучить технологию приготовления сладких блюд; подачу, требования к качеству и хранение;</a:t>
            </a:r>
            <a:endParaRPr lang="ru-RU" sz="4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62133" y="999067"/>
            <a:ext cx="1183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Цель:</a:t>
            </a:r>
            <a:endParaRPr lang="ru-RU" sz="9600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-141231" y="11450855"/>
            <a:ext cx="2419665" cy="2265145"/>
            <a:chOff x="1355395" y="935255"/>
            <a:chExt cx="3036866" cy="339069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642187" y="1038461"/>
              <a:ext cx="2463281" cy="3059406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395" y="935255"/>
              <a:ext cx="3036866" cy="3390694"/>
            </a:xfrm>
            <a:prstGeom prst="rect">
              <a:avLst/>
            </a:prstGeom>
          </p:spPr>
        </p:pic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7391" y="11289"/>
            <a:ext cx="2232391" cy="217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51"/>
          <p:cNvGrpSpPr/>
          <p:nvPr/>
        </p:nvGrpSpPr>
        <p:grpSpPr>
          <a:xfrm>
            <a:off x="2192519" y="870283"/>
            <a:ext cx="2252563" cy="1648888"/>
            <a:chOff x="5981500" y="1686979"/>
            <a:chExt cx="301196" cy="253638"/>
          </a:xfrm>
          <a:solidFill>
            <a:schemeClr val="tx2"/>
          </a:solidFill>
        </p:grpSpPr>
        <p:sp>
          <p:nvSpPr>
            <p:cNvPr id="4" name="Freeform 84"/>
            <p:cNvSpPr>
              <a:spLocks/>
            </p:cNvSpPr>
            <p:nvPr/>
          </p:nvSpPr>
          <p:spPr bwMode="auto">
            <a:xfrm>
              <a:off x="6087938" y="1800210"/>
              <a:ext cx="99644" cy="70204"/>
            </a:xfrm>
            <a:custGeom>
              <a:avLst/>
              <a:gdLst>
                <a:gd name="T0" fmla="*/ 16 w 44"/>
                <a:gd name="T1" fmla="*/ 26 h 31"/>
                <a:gd name="T2" fmla="*/ 3 w 44"/>
                <a:gd name="T3" fmla="*/ 13 h 31"/>
                <a:gd name="T4" fmla="*/ 0 w 44"/>
                <a:gd name="T5" fmla="*/ 16 h 31"/>
                <a:gd name="T6" fmla="*/ 15 w 44"/>
                <a:gd name="T7" fmla="*/ 31 h 31"/>
                <a:gd name="T8" fmla="*/ 17 w 44"/>
                <a:gd name="T9" fmla="*/ 31 h 31"/>
                <a:gd name="T10" fmla="*/ 44 w 44"/>
                <a:gd name="T11" fmla="*/ 3 h 31"/>
                <a:gd name="T12" fmla="*/ 42 w 44"/>
                <a:gd name="T13" fmla="*/ 0 h 31"/>
                <a:gd name="T14" fmla="*/ 16 w 44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31">
                  <a:moveTo>
                    <a:pt x="16" y="26"/>
                  </a:moveTo>
                  <a:lnTo>
                    <a:pt x="3" y="13"/>
                  </a:lnTo>
                  <a:lnTo>
                    <a:pt x="0" y="16"/>
                  </a:lnTo>
                  <a:lnTo>
                    <a:pt x="15" y="31"/>
                  </a:lnTo>
                  <a:lnTo>
                    <a:pt x="17" y="31"/>
                  </a:lnTo>
                  <a:lnTo>
                    <a:pt x="44" y="3"/>
                  </a:lnTo>
                  <a:lnTo>
                    <a:pt x="42" y="0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rgbClr val="92D050"/>
                </a:solidFill>
              </a:endParaRPr>
            </a:p>
          </p:txBody>
        </p:sp>
        <p:sp>
          <p:nvSpPr>
            <p:cNvPr id="5" name="Freeform 85"/>
            <p:cNvSpPr>
              <a:spLocks noEditPoints="1"/>
            </p:cNvSpPr>
            <p:nvPr/>
          </p:nvSpPr>
          <p:spPr bwMode="auto">
            <a:xfrm>
              <a:off x="5981500" y="1686979"/>
              <a:ext cx="301196" cy="253638"/>
            </a:xfrm>
            <a:custGeom>
              <a:avLst/>
              <a:gdLst>
                <a:gd name="T0" fmla="*/ 110 w 133"/>
                <a:gd name="T1" fmla="*/ 0 h 112"/>
                <a:gd name="T2" fmla="*/ 94 w 133"/>
                <a:gd name="T3" fmla="*/ 0 h 112"/>
                <a:gd name="T4" fmla="*/ 94 w 133"/>
                <a:gd name="T5" fmla="*/ 8 h 112"/>
                <a:gd name="T6" fmla="*/ 40 w 133"/>
                <a:gd name="T7" fmla="*/ 8 h 112"/>
                <a:gd name="T8" fmla="*/ 40 w 133"/>
                <a:gd name="T9" fmla="*/ 0 h 112"/>
                <a:gd name="T10" fmla="*/ 23 w 133"/>
                <a:gd name="T11" fmla="*/ 0 h 112"/>
                <a:gd name="T12" fmla="*/ 23 w 133"/>
                <a:gd name="T13" fmla="*/ 8 h 112"/>
                <a:gd name="T14" fmla="*/ 0 w 133"/>
                <a:gd name="T15" fmla="*/ 8 h 112"/>
                <a:gd name="T16" fmla="*/ 0 w 133"/>
                <a:gd name="T17" fmla="*/ 112 h 112"/>
                <a:gd name="T18" fmla="*/ 133 w 133"/>
                <a:gd name="T19" fmla="*/ 112 h 112"/>
                <a:gd name="T20" fmla="*/ 133 w 133"/>
                <a:gd name="T21" fmla="*/ 8 h 112"/>
                <a:gd name="T22" fmla="*/ 110 w 133"/>
                <a:gd name="T23" fmla="*/ 8 h 112"/>
                <a:gd name="T24" fmla="*/ 110 w 133"/>
                <a:gd name="T25" fmla="*/ 0 h 112"/>
                <a:gd name="T26" fmla="*/ 98 w 133"/>
                <a:gd name="T27" fmla="*/ 4 h 112"/>
                <a:gd name="T28" fmla="*/ 106 w 133"/>
                <a:gd name="T29" fmla="*/ 4 h 112"/>
                <a:gd name="T30" fmla="*/ 106 w 133"/>
                <a:gd name="T31" fmla="*/ 16 h 112"/>
                <a:gd name="T32" fmla="*/ 98 w 133"/>
                <a:gd name="T33" fmla="*/ 16 h 112"/>
                <a:gd name="T34" fmla="*/ 98 w 133"/>
                <a:gd name="T35" fmla="*/ 4 h 112"/>
                <a:gd name="T36" fmla="*/ 27 w 133"/>
                <a:gd name="T37" fmla="*/ 4 h 112"/>
                <a:gd name="T38" fmla="*/ 36 w 133"/>
                <a:gd name="T39" fmla="*/ 4 h 112"/>
                <a:gd name="T40" fmla="*/ 36 w 133"/>
                <a:gd name="T41" fmla="*/ 16 h 112"/>
                <a:gd name="T42" fmla="*/ 27 w 133"/>
                <a:gd name="T43" fmla="*/ 16 h 112"/>
                <a:gd name="T44" fmla="*/ 27 w 133"/>
                <a:gd name="T45" fmla="*/ 4 h 112"/>
                <a:gd name="T46" fmla="*/ 4 w 133"/>
                <a:gd name="T47" fmla="*/ 108 h 112"/>
                <a:gd name="T48" fmla="*/ 4 w 133"/>
                <a:gd name="T49" fmla="*/ 29 h 112"/>
                <a:gd name="T50" fmla="*/ 129 w 133"/>
                <a:gd name="T51" fmla="*/ 29 h 112"/>
                <a:gd name="T52" fmla="*/ 129 w 133"/>
                <a:gd name="T53" fmla="*/ 108 h 112"/>
                <a:gd name="T54" fmla="*/ 4 w 133"/>
                <a:gd name="T55" fmla="*/ 108 h 112"/>
                <a:gd name="T56" fmla="*/ 129 w 133"/>
                <a:gd name="T57" fmla="*/ 12 h 112"/>
                <a:gd name="T58" fmla="*/ 129 w 133"/>
                <a:gd name="T59" fmla="*/ 25 h 112"/>
                <a:gd name="T60" fmla="*/ 4 w 133"/>
                <a:gd name="T61" fmla="*/ 25 h 112"/>
                <a:gd name="T62" fmla="*/ 4 w 133"/>
                <a:gd name="T63" fmla="*/ 12 h 112"/>
                <a:gd name="T64" fmla="*/ 23 w 133"/>
                <a:gd name="T65" fmla="*/ 12 h 112"/>
                <a:gd name="T66" fmla="*/ 23 w 133"/>
                <a:gd name="T67" fmla="*/ 21 h 112"/>
                <a:gd name="T68" fmla="*/ 40 w 133"/>
                <a:gd name="T69" fmla="*/ 21 h 112"/>
                <a:gd name="T70" fmla="*/ 40 w 133"/>
                <a:gd name="T71" fmla="*/ 12 h 112"/>
                <a:gd name="T72" fmla="*/ 94 w 133"/>
                <a:gd name="T73" fmla="*/ 12 h 112"/>
                <a:gd name="T74" fmla="*/ 94 w 133"/>
                <a:gd name="T75" fmla="*/ 21 h 112"/>
                <a:gd name="T76" fmla="*/ 110 w 133"/>
                <a:gd name="T77" fmla="*/ 21 h 112"/>
                <a:gd name="T78" fmla="*/ 110 w 133"/>
                <a:gd name="T79" fmla="*/ 12 h 112"/>
                <a:gd name="T80" fmla="*/ 129 w 133"/>
                <a:gd name="T81" fmla="*/ 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3" h="112">
                  <a:moveTo>
                    <a:pt x="110" y="0"/>
                  </a:moveTo>
                  <a:lnTo>
                    <a:pt x="94" y="0"/>
                  </a:lnTo>
                  <a:lnTo>
                    <a:pt x="94" y="8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23" y="0"/>
                  </a:lnTo>
                  <a:lnTo>
                    <a:pt x="23" y="8"/>
                  </a:lnTo>
                  <a:lnTo>
                    <a:pt x="0" y="8"/>
                  </a:lnTo>
                  <a:lnTo>
                    <a:pt x="0" y="112"/>
                  </a:lnTo>
                  <a:lnTo>
                    <a:pt x="133" y="112"/>
                  </a:lnTo>
                  <a:lnTo>
                    <a:pt x="133" y="8"/>
                  </a:lnTo>
                  <a:lnTo>
                    <a:pt x="110" y="8"/>
                  </a:lnTo>
                  <a:lnTo>
                    <a:pt x="110" y="0"/>
                  </a:lnTo>
                  <a:close/>
                  <a:moveTo>
                    <a:pt x="98" y="4"/>
                  </a:moveTo>
                  <a:lnTo>
                    <a:pt x="106" y="4"/>
                  </a:lnTo>
                  <a:lnTo>
                    <a:pt x="106" y="16"/>
                  </a:lnTo>
                  <a:lnTo>
                    <a:pt x="98" y="16"/>
                  </a:lnTo>
                  <a:lnTo>
                    <a:pt x="98" y="4"/>
                  </a:lnTo>
                  <a:close/>
                  <a:moveTo>
                    <a:pt x="27" y="4"/>
                  </a:moveTo>
                  <a:lnTo>
                    <a:pt x="36" y="4"/>
                  </a:lnTo>
                  <a:lnTo>
                    <a:pt x="36" y="16"/>
                  </a:lnTo>
                  <a:lnTo>
                    <a:pt x="27" y="16"/>
                  </a:lnTo>
                  <a:lnTo>
                    <a:pt x="27" y="4"/>
                  </a:lnTo>
                  <a:close/>
                  <a:moveTo>
                    <a:pt x="4" y="108"/>
                  </a:moveTo>
                  <a:lnTo>
                    <a:pt x="4" y="29"/>
                  </a:lnTo>
                  <a:lnTo>
                    <a:pt x="129" y="29"/>
                  </a:lnTo>
                  <a:lnTo>
                    <a:pt x="129" y="108"/>
                  </a:lnTo>
                  <a:lnTo>
                    <a:pt x="4" y="108"/>
                  </a:lnTo>
                  <a:close/>
                  <a:moveTo>
                    <a:pt x="129" y="12"/>
                  </a:moveTo>
                  <a:lnTo>
                    <a:pt x="129" y="25"/>
                  </a:lnTo>
                  <a:lnTo>
                    <a:pt x="4" y="25"/>
                  </a:lnTo>
                  <a:lnTo>
                    <a:pt x="4" y="12"/>
                  </a:lnTo>
                  <a:lnTo>
                    <a:pt x="23" y="12"/>
                  </a:lnTo>
                  <a:lnTo>
                    <a:pt x="23" y="21"/>
                  </a:lnTo>
                  <a:lnTo>
                    <a:pt x="40" y="21"/>
                  </a:lnTo>
                  <a:lnTo>
                    <a:pt x="40" y="12"/>
                  </a:lnTo>
                  <a:lnTo>
                    <a:pt x="94" y="12"/>
                  </a:lnTo>
                  <a:lnTo>
                    <a:pt x="94" y="21"/>
                  </a:lnTo>
                  <a:lnTo>
                    <a:pt x="110" y="21"/>
                  </a:lnTo>
                  <a:lnTo>
                    <a:pt x="110" y="12"/>
                  </a:lnTo>
                  <a:lnTo>
                    <a:pt x="129" y="12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rgbClr val="92D050"/>
                </a:solidFill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5417079" y="692915"/>
            <a:ext cx="14191721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400" dirty="0">
                <a:solidFill>
                  <a:srgbClr val="92D05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Предполагаемый результат по профессиональным компетенциям:</a:t>
            </a:r>
            <a:endParaRPr lang="ru-RU" sz="4800" dirty="0">
              <a:solidFill>
                <a:srgbClr val="92D05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64679" y="3760889"/>
            <a:ext cx="17138120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4800" dirty="0">
                <a:solidFill>
                  <a:schemeClr val="tx2"/>
                </a:solidFill>
                <a:latin typeface="Century Gothic" panose="020B0502020202020204" pitchFamily="34" charset="0"/>
              </a:rPr>
              <a:t>О</a:t>
            </a:r>
            <a:r>
              <a:rPr lang="ru-RU" sz="48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бобщение</a:t>
            </a:r>
            <a:r>
              <a:rPr lang="ru-RU" sz="4800" dirty="0">
                <a:solidFill>
                  <a:schemeClr val="tx2"/>
                </a:solidFill>
                <a:latin typeface="Century Gothic" panose="020B0502020202020204" pitchFamily="34" charset="0"/>
              </a:rPr>
              <a:t>, систематизация знаний технологии приготовления сложных холодных и горячих десертов </a:t>
            </a:r>
            <a:endParaRPr lang="ru-RU" sz="4800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4800" dirty="0">
                <a:solidFill>
                  <a:schemeClr val="tx2"/>
                </a:solidFill>
                <a:latin typeface="Century Gothic" panose="020B0502020202020204" pitchFamily="34" charset="0"/>
              </a:rPr>
              <a:t>В</a:t>
            </a:r>
            <a:r>
              <a:rPr lang="ru-RU" sz="48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ыявление </a:t>
            </a:r>
            <a:r>
              <a:rPr lang="ru-RU" sz="4800" dirty="0">
                <a:solidFill>
                  <a:schemeClr val="tx2"/>
                </a:solidFill>
                <a:latin typeface="Century Gothic" panose="020B0502020202020204" pitchFamily="34" charset="0"/>
              </a:rPr>
              <a:t>качества и уровня овладения знаниями и полученными умениями;</a:t>
            </a:r>
          </a:p>
          <a:p>
            <a:pPr algn="just">
              <a:lnSpc>
                <a:spcPct val="150000"/>
              </a:lnSpc>
            </a:pPr>
            <a:r>
              <a:rPr lang="ru-RU" sz="48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Проверка </a:t>
            </a:r>
            <a:r>
              <a:rPr lang="ru-RU" sz="4800" dirty="0">
                <a:solidFill>
                  <a:schemeClr val="tx2"/>
                </a:solidFill>
                <a:latin typeface="Century Gothic" panose="020B0502020202020204" pitchFamily="34" charset="0"/>
              </a:rPr>
              <a:t>способности к творческому мышлению и самостоятельной деятельности;</a:t>
            </a:r>
          </a:p>
          <a:p>
            <a:pPr algn="just">
              <a:lnSpc>
                <a:spcPct val="150000"/>
              </a:lnSpc>
            </a:pPr>
            <a:r>
              <a:rPr lang="ru-RU" sz="4800" dirty="0">
                <a:solidFill>
                  <a:schemeClr val="tx2"/>
                </a:solidFill>
                <a:latin typeface="Century Gothic" panose="020B0502020202020204" pitchFamily="34" charset="0"/>
              </a:rPr>
              <a:t>У</a:t>
            </a:r>
            <a:r>
              <a:rPr lang="ru-RU" sz="48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странение </a:t>
            </a:r>
            <a:r>
              <a:rPr lang="ru-RU" sz="4800" dirty="0">
                <a:solidFill>
                  <a:schemeClr val="tx2"/>
                </a:solidFill>
                <a:latin typeface="Century Gothic" panose="020B0502020202020204" pitchFamily="34" charset="0"/>
              </a:rPr>
              <a:t>пробелов в знаниях технологии сложных холодных и горячих </a:t>
            </a:r>
            <a:r>
              <a:rPr lang="ru-RU" sz="48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десертов</a:t>
            </a:r>
            <a:endParaRPr lang="ru-RU" sz="4800" b="0" i="0" dirty="0"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8" name="Freeform 373"/>
          <p:cNvSpPr>
            <a:spLocks noEditPoints="1"/>
          </p:cNvSpPr>
          <p:nvPr/>
        </p:nvSpPr>
        <p:spPr bwMode="auto">
          <a:xfrm>
            <a:off x="2820590" y="4234134"/>
            <a:ext cx="1624491" cy="1506266"/>
          </a:xfrm>
          <a:custGeom>
            <a:avLst/>
            <a:gdLst>
              <a:gd name="T0" fmla="*/ 132 w 176"/>
              <a:gd name="T1" fmla="*/ 72 h 176"/>
              <a:gd name="T2" fmla="*/ 129 w 176"/>
              <a:gd name="T3" fmla="*/ 73 h 176"/>
              <a:gd name="T4" fmla="*/ 88 w 176"/>
              <a:gd name="T5" fmla="*/ 111 h 176"/>
              <a:gd name="T6" fmla="*/ 47 w 176"/>
              <a:gd name="T7" fmla="*/ 73 h 176"/>
              <a:gd name="T8" fmla="*/ 44 w 176"/>
              <a:gd name="T9" fmla="*/ 72 h 176"/>
              <a:gd name="T10" fmla="*/ 40 w 176"/>
              <a:gd name="T11" fmla="*/ 76 h 176"/>
              <a:gd name="T12" fmla="*/ 41 w 176"/>
              <a:gd name="T13" fmla="*/ 79 h 176"/>
              <a:gd name="T14" fmla="*/ 85 w 176"/>
              <a:gd name="T15" fmla="*/ 119 h 176"/>
              <a:gd name="T16" fmla="*/ 88 w 176"/>
              <a:gd name="T17" fmla="*/ 120 h 176"/>
              <a:gd name="T18" fmla="*/ 91 w 176"/>
              <a:gd name="T19" fmla="*/ 119 h 176"/>
              <a:gd name="T20" fmla="*/ 135 w 176"/>
              <a:gd name="T21" fmla="*/ 79 h 176"/>
              <a:gd name="T22" fmla="*/ 136 w 176"/>
              <a:gd name="T23" fmla="*/ 76 h 176"/>
              <a:gd name="T24" fmla="*/ 132 w 176"/>
              <a:gd name="T25" fmla="*/ 72 h 176"/>
              <a:gd name="T26" fmla="*/ 88 w 176"/>
              <a:gd name="T27" fmla="*/ 0 h 176"/>
              <a:gd name="T28" fmla="*/ 0 w 176"/>
              <a:gd name="T29" fmla="*/ 88 h 176"/>
              <a:gd name="T30" fmla="*/ 88 w 176"/>
              <a:gd name="T31" fmla="*/ 176 h 176"/>
              <a:gd name="T32" fmla="*/ 176 w 176"/>
              <a:gd name="T33" fmla="*/ 88 h 176"/>
              <a:gd name="T34" fmla="*/ 88 w 176"/>
              <a:gd name="T35" fmla="*/ 0 h 176"/>
              <a:gd name="T36" fmla="*/ 88 w 176"/>
              <a:gd name="T37" fmla="*/ 168 h 176"/>
              <a:gd name="T38" fmla="*/ 8 w 176"/>
              <a:gd name="T39" fmla="*/ 88 h 176"/>
              <a:gd name="T40" fmla="*/ 88 w 176"/>
              <a:gd name="T41" fmla="*/ 8 h 176"/>
              <a:gd name="T42" fmla="*/ 168 w 176"/>
              <a:gd name="T43" fmla="*/ 88 h 176"/>
              <a:gd name="T44" fmla="*/ 88 w 176"/>
              <a:gd name="T45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6" h="176">
                <a:moveTo>
                  <a:pt x="132" y="72"/>
                </a:moveTo>
                <a:cubicBezTo>
                  <a:pt x="131" y="72"/>
                  <a:pt x="130" y="72"/>
                  <a:pt x="129" y="73"/>
                </a:cubicBezTo>
                <a:cubicBezTo>
                  <a:pt x="88" y="111"/>
                  <a:pt x="88" y="111"/>
                  <a:pt x="88" y="111"/>
                </a:cubicBezTo>
                <a:cubicBezTo>
                  <a:pt x="47" y="73"/>
                  <a:pt x="47" y="73"/>
                  <a:pt x="47" y="73"/>
                </a:cubicBezTo>
                <a:cubicBezTo>
                  <a:pt x="46" y="72"/>
                  <a:pt x="45" y="72"/>
                  <a:pt x="44" y="72"/>
                </a:cubicBezTo>
                <a:cubicBezTo>
                  <a:pt x="42" y="72"/>
                  <a:pt x="40" y="74"/>
                  <a:pt x="40" y="76"/>
                </a:cubicBezTo>
                <a:cubicBezTo>
                  <a:pt x="40" y="77"/>
                  <a:pt x="40" y="78"/>
                  <a:pt x="41" y="79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9" y="120"/>
                  <a:pt x="90" y="120"/>
                  <a:pt x="91" y="119"/>
                </a:cubicBezTo>
                <a:cubicBezTo>
                  <a:pt x="135" y="79"/>
                  <a:pt x="135" y="79"/>
                  <a:pt x="135" y="79"/>
                </a:cubicBezTo>
                <a:cubicBezTo>
                  <a:pt x="136" y="78"/>
                  <a:pt x="136" y="77"/>
                  <a:pt x="136" y="76"/>
                </a:cubicBezTo>
                <a:cubicBezTo>
                  <a:pt x="136" y="74"/>
                  <a:pt x="134" y="72"/>
                  <a:pt x="132" y="72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373"/>
          <p:cNvSpPr>
            <a:spLocks noEditPoints="1"/>
          </p:cNvSpPr>
          <p:nvPr/>
        </p:nvSpPr>
        <p:spPr bwMode="auto">
          <a:xfrm>
            <a:off x="2820591" y="6396328"/>
            <a:ext cx="1624491" cy="1506266"/>
          </a:xfrm>
          <a:custGeom>
            <a:avLst/>
            <a:gdLst>
              <a:gd name="T0" fmla="*/ 132 w 176"/>
              <a:gd name="T1" fmla="*/ 72 h 176"/>
              <a:gd name="T2" fmla="*/ 129 w 176"/>
              <a:gd name="T3" fmla="*/ 73 h 176"/>
              <a:gd name="T4" fmla="*/ 88 w 176"/>
              <a:gd name="T5" fmla="*/ 111 h 176"/>
              <a:gd name="T6" fmla="*/ 47 w 176"/>
              <a:gd name="T7" fmla="*/ 73 h 176"/>
              <a:gd name="T8" fmla="*/ 44 w 176"/>
              <a:gd name="T9" fmla="*/ 72 h 176"/>
              <a:gd name="T10" fmla="*/ 40 w 176"/>
              <a:gd name="T11" fmla="*/ 76 h 176"/>
              <a:gd name="T12" fmla="*/ 41 w 176"/>
              <a:gd name="T13" fmla="*/ 79 h 176"/>
              <a:gd name="T14" fmla="*/ 85 w 176"/>
              <a:gd name="T15" fmla="*/ 119 h 176"/>
              <a:gd name="T16" fmla="*/ 88 w 176"/>
              <a:gd name="T17" fmla="*/ 120 h 176"/>
              <a:gd name="T18" fmla="*/ 91 w 176"/>
              <a:gd name="T19" fmla="*/ 119 h 176"/>
              <a:gd name="T20" fmla="*/ 135 w 176"/>
              <a:gd name="T21" fmla="*/ 79 h 176"/>
              <a:gd name="T22" fmla="*/ 136 w 176"/>
              <a:gd name="T23" fmla="*/ 76 h 176"/>
              <a:gd name="T24" fmla="*/ 132 w 176"/>
              <a:gd name="T25" fmla="*/ 72 h 176"/>
              <a:gd name="T26" fmla="*/ 88 w 176"/>
              <a:gd name="T27" fmla="*/ 0 h 176"/>
              <a:gd name="T28" fmla="*/ 0 w 176"/>
              <a:gd name="T29" fmla="*/ 88 h 176"/>
              <a:gd name="T30" fmla="*/ 88 w 176"/>
              <a:gd name="T31" fmla="*/ 176 h 176"/>
              <a:gd name="T32" fmla="*/ 176 w 176"/>
              <a:gd name="T33" fmla="*/ 88 h 176"/>
              <a:gd name="T34" fmla="*/ 88 w 176"/>
              <a:gd name="T35" fmla="*/ 0 h 176"/>
              <a:gd name="T36" fmla="*/ 88 w 176"/>
              <a:gd name="T37" fmla="*/ 168 h 176"/>
              <a:gd name="T38" fmla="*/ 8 w 176"/>
              <a:gd name="T39" fmla="*/ 88 h 176"/>
              <a:gd name="T40" fmla="*/ 88 w 176"/>
              <a:gd name="T41" fmla="*/ 8 h 176"/>
              <a:gd name="T42" fmla="*/ 168 w 176"/>
              <a:gd name="T43" fmla="*/ 88 h 176"/>
              <a:gd name="T44" fmla="*/ 88 w 176"/>
              <a:gd name="T45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6" h="176">
                <a:moveTo>
                  <a:pt x="132" y="72"/>
                </a:moveTo>
                <a:cubicBezTo>
                  <a:pt x="131" y="72"/>
                  <a:pt x="130" y="72"/>
                  <a:pt x="129" y="73"/>
                </a:cubicBezTo>
                <a:cubicBezTo>
                  <a:pt x="88" y="111"/>
                  <a:pt x="88" y="111"/>
                  <a:pt x="88" y="111"/>
                </a:cubicBezTo>
                <a:cubicBezTo>
                  <a:pt x="47" y="73"/>
                  <a:pt x="47" y="73"/>
                  <a:pt x="47" y="73"/>
                </a:cubicBezTo>
                <a:cubicBezTo>
                  <a:pt x="46" y="72"/>
                  <a:pt x="45" y="72"/>
                  <a:pt x="44" y="72"/>
                </a:cubicBezTo>
                <a:cubicBezTo>
                  <a:pt x="42" y="72"/>
                  <a:pt x="40" y="74"/>
                  <a:pt x="40" y="76"/>
                </a:cubicBezTo>
                <a:cubicBezTo>
                  <a:pt x="40" y="77"/>
                  <a:pt x="40" y="78"/>
                  <a:pt x="41" y="79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9" y="120"/>
                  <a:pt x="90" y="120"/>
                  <a:pt x="91" y="119"/>
                </a:cubicBezTo>
                <a:cubicBezTo>
                  <a:pt x="135" y="79"/>
                  <a:pt x="135" y="79"/>
                  <a:pt x="135" y="79"/>
                </a:cubicBezTo>
                <a:cubicBezTo>
                  <a:pt x="136" y="78"/>
                  <a:pt x="136" y="77"/>
                  <a:pt x="136" y="76"/>
                </a:cubicBezTo>
                <a:cubicBezTo>
                  <a:pt x="136" y="74"/>
                  <a:pt x="134" y="72"/>
                  <a:pt x="132" y="72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373"/>
          <p:cNvSpPr>
            <a:spLocks noEditPoints="1"/>
          </p:cNvSpPr>
          <p:nvPr/>
        </p:nvSpPr>
        <p:spPr bwMode="auto">
          <a:xfrm>
            <a:off x="2820591" y="8558523"/>
            <a:ext cx="1624491" cy="1506266"/>
          </a:xfrm>
          <a:custGeom>
            <a:avLst/>
            <a:gdLst>
              <a:gd name="T0" fmla="*/ 132 w 176"/>
              <a:gd name="T1" fmla="*/ 72 h 176"/>
              <a:gd name="T2" fmla="*/ 129 w 176"/>
              <a:gd name="T3" fmla="*/ 73 h 176"/>
              <a:gd name="T4" fmla="*/ 88 w 176"/>
              <a:gd name="T5" fmla="*/ 111 h 176"/>
              <a:gd name="T6" fmla="*/ 47 w 176"/>
              <a:gd name="T7" fmla="*/ 73 h 176"/>
              <a:gd name="T8" fmla="*/ 44 w 176"/>
              <a:gd name="T9" fmla="*/ 72 h 176"/>
              <a:gd name="T10" fmla="*/ 40 w 176"/>
              <a:gd name="T11" fmla="*/ 76 h 176"/>
              <a:gd name="T12" fmla="*/ 41 w 176"/>
              <a:gd name="T13" fmla="*/ 79 h 176"/>
              <a:gd name="T14" fmla="*/ 85 w 176"/>
              <a:gd name="T15" fmla="*/ 119 h 176"/>
              <a:gd name="T16" fmla="*/ 88 w 176"/>
              <a:gd name="T17" fmla="*/ 120 h 176"/>
              <a:gd name="T18" fmla="*/ 91 w 176"/>
              <a:gd name="T19" fmla="*/ 119 h 176"/>
              <a:gd name="T20" fmla="*/ 135 w 176"/>
              <a:gd name="T21" fmla="*/ 79 h 176"/>
              <a:gd name="T22" fmla="*/ 136 w 176"/>
              <a:gd name="T23" fmla="*/ 76 h 176"/>
              <a:gd name="T24" fmla="*/ 132 w 176"/>
              <a:gd name="T25" fmla="*/ 72 h 176"/>
              <a:gd name="T26" fmla="*/ 88 w 176"/>
              <a:gd name="T27" fmla="*/ 0 h 176"/>
              <a:gd name="T28" fmla="*/ 0 w 176"/>
              <a:gd name="T29" fmla="*/ 88 h 176"/>
              <a:gd name="T30" fmla="*/ 88 w 176"/>
              <a:gd name="T31" fmla="*/ 176 h 176"/>
              <a:gd name="T32" fmla="*/ 176 w 176"/>
              <a:gd name="T33" fmla="*/ 88 h 176"/>
              <a:gd name="T34" fmla="*/ 88 w 176"/>
              <a:gd name="T35" fmla="*/ 0 h 176"/>
              <a:gd name="T36" fmla="*/ 88 w 176"/>
              <a:gd name="T37" fmla="*/ 168 h 176"/>
              <a:gd name="T38" fmla="*/ 8 w 176"/>
              <a:gd name="T39" fmla="*/ 88 h 176"/>
              <a:gd name="T40" fmla="*/ 88 w 176"/>
              <a:gd name="T41" fmla="*/ 8 h 176"/>
              <a:gd name="T42" fmla="*/ 168 w 176"/>
              <a:gd name="T43" fmla="*/ 88 h 176"/>
              <a:gd name="T44" fmla="*/ 88 w 176"/>
              <a:gd name="T45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6" h="176">
                <a:moveTo>
                  <a:pt x="132" y="72"/>
                </a:moveTo>
                <a:cubicBezTo>
                  <a:pt x="131" y="72"/>
                  <a:pt x="130" y="72"/>
                  <a:pt x="129" y="73"/>
                </a:cubicBezTo>
                <a:cubicBezTo>
                  <a:pt x="88" y="111"/>
                  <a:pt x="88" y="111"/>
                  <a:pt x="88" y="111"/>
                </a:cubicBezTo>
                <a:cubicBezTo>
                  <a:pt x="47" y="73"/>
                  <a:pt x="47" y="73"/>
                  <a:pt x="47" y="73"/>
                </a:cubicBezTo>
                <a:cubicBezTo>
                  <a:pt x="46" y="72"/>
                  <a:pt x="45" y="72"/>
                  <a:pt x="44" y="72"/>
                </a:cubicBezTo>
                <a:cubicBezTo>
                  <a:pt x="42" y="72"/>
                  <a:pt x="40" y="74"/>
                  <a:pt x="40" y="76"/>
                </a:cubicBezTo>
                <a:cubicBezTo>
                  <a:pt x="40" y="77"/>
                  <a:pt x="40" y="78"/>
                  <a:pt x="41" y="79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9" y="120"/>
                  <a:pt x="90" y="120"/>
                  <a:pt x="91" y="119"/>
                </a:cubicBezTo>
                <a:cubicBezTo>
                  <a:pt x="135" y="79"/>
                  <a:pt x="135" y="79"/>
                  <a:pt x="135" y="79"/>
                </a:cubicBezTo>
                <a:cubicBezTo>
                  <a:pt x="136" y="78"/>
                  <a:pt x="136" y="77"/>
                  <a:pt x="136" y="76"/>
                </a:cubicBezTo>
                <a:cubicBezTo>
                  <a:pt x="136" y="74"/>
                  <a:pt x="134" y="72"/>
                  <a:pt x="132" y="72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373"/>
          <p:cNvSpPr>
            <a:spLocks noEditPoints="1"/>
          </p:cNvSpPr>
          <p:nvPr/>
        </p:nvSpPr>
        <p:spPr bwMode="auto">
          <a:xfrm>
            <a:off x="2820591" y="10873142"/>
            <a:ext cx="1624491" cy="1506266"/>
          </a:xfrm>
          <a:custGeom>
            <a:avLst/>
            <a:gdLst>
              <a:gd name="T0" fmla="*/ 132 w 176"/>
              <a:gd name="T1" fmla="*/ 72 h 176"/>
              <a:gd name="T2" fmla="*/ 129 w 176"/>
              <a:gd name="T3" fmla="*/ 73 h 176"/>
              <a:gd name="T4" fmla="*/ 88 w 176"/>
              <a:gd name="T5" fmla="*/ 111 h 176"/>
              <a:gd name="T6" fmla="*/ 47 w 176"/>
              <a:gd name="T7" fmla="*/ 73 h 176"/>
              <a:gd name="T8" fmla="*/ 44 w 176"/>
              <a:gd name="T9" fmla="*/ 72 h 176"/>
              <a:gd name="T10" fmla="*/ 40 w 176"/>
              <a:gd name="T11" fmla="*/ 76 h 176"/>
              <a:gd name="T12" fmla="*/ 41 w 176"/>
              <a:gd name="T13" fmla="*/ 79 h 176"/>
              <a:gd name="T14" fmla="*/ 85 w 176"/>
              <a:gd name="T15" fmla="*/ 119 h 176"/>
              <a:gd name="T16" fmla="*/ 88 w 176"/>
              <a:gd name="T17" fmla="*/ 120 h 176"/>
              <a:gd name="T18" fmla="*/ 91 w 176"/>
              <a:gd name="T19" fmla="*/ 119 h 176"/>
              <a:gd name="T20" fmla="*/ 135 w 176"/>
              <a:gd name="T21" fmla="*/ 79 h 176"/>
              <a:gd name="T22" fmla="*/ 136 w 176"/>
              <a:gd name="T23" fmla="*/ 76 h 176"/>
              <a:gd name="T24" fmla="*/ 132 w 176"/>
              <a:gd name="T25" fmla="*/ 72 h 176"/>
              <a:gd name="T26" fmla="*/ 88 w 176"/>
              <a:gd name="T27" fmla="*/ 0 h 176"/>
              <a:gd name="T28" fmla="*/ 0 w 176"/>
              <a:gd name="T29" fmla="*/ 88 h 176"/>
              <a:gd name="T30" fmla="*/ 88 w 176"/>
              <a:gd name="T31" fmla="*/ 176 h 176"/>
              <a:gd name="T32" fmla="*/ 176 w 176"/>
              <a:gd name="T33" fmla="*/ 88 h 176"/>
              <a:gd name="T34" fmla="*/ 88 w 176"/>
              <a:gd name="T35" fmla="*/ 0 h 176"/>
              <a:gd name="T36" fmla="*/ 88 w 176"/>
              <a:gd name="T37" fmla="*/ 168 h 176"/>
              <a:gd name="T38" fmla="*/ 8 w 176"/>
              <a:gd name="T39" fmla="*/ 88 h 176"/>
              <a:gd name="T40" fmla="*/ 88 w 176"/>
              <a:gd name="T41" fmla="*/ 8 h 176"/>
              <a:gd name="T42" fmla="*/ 168 w 176"/>
              <a:gd name="T43" fmla="*/ 88 h 176"/>
              <a:gd name="T44" fmla="*/ 88 w 176"/>
              <a:gd name="T45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6" h="176">
                <a:moveTo>
                  <a:pt x="132" y="72"/>
                </a:moveTo>
                <a:cubicBezTo>
                  <a:pt x="131" y="72"/>
                  <a:pt x="130" y="72"/>
                  <a:pt x="129" y="73"/>
                </a:cubicBezTo>
                <a:cubicBezTo>
                  <a:pt x="88" y="111"/>
                  <a:pt x="88" y="111"/>
                  <a:pt x="88" y="111"/>
                </a:cubicBezTo>
                <a:cubicBezTo>
                  <a:pt x="47" y="73"/>
                  <a:pt x="47" y="73"/>
                  <a:pt x="47" y="73"/>
                </a:cubicBezTo>
                <a:cubicBezTo>
                  <a:pt x="46" y="72"/>
                  <a:pt x="45" y="72"/>
                  <a:pt x="44" y="72"/>
                </a:cubicBezTo>
                <a:cubicBezTo>
                  <a:pt x="42" y="72"/>
                  <a:pt x="40" y="74"/>
                  <a:pt x="40" y="76"/>
                </a:cubicBezTo>
                <a:cubicBezTo>
                  <a:pt x="40" y="77"/>
                  <a:pt x="40" y="78"/>
                  <a:pt x="41" y="79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9" y="120"/>
                  <a:pt x="90" y="120"/>
                  <a:pt x="91" y="119"/>
                </a:cubicBezTo>
                <a:cubicBezTo>
                  <a:pt x="135" y="79"/>
                  <a:pt x="135" y="79"/>
                  <a:pt x="135" y="79"/>
                </a:cubicBezTo>
                <a:cubicBezTo>
                  <a:pt x="136" y="78"/>
                  <a:pt x="136" y="77"/>
                  <a:pt x="136" y="76"/>
                </a:cubicBezTo>
                <a:cubicBezTo>
                  <a:pt x="136" y="74"/>
                  <a:pt x="134" y="72"/>
                  <a:pt x="132" y="72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Группа 11"/>
          <p:cNvGrpSpPr/>
          <p:nvPr/>
        </p:nvGrpSpPr>
        <p:grpSpPr>
          <a:xfrm>
            <a:off x="-141231" y="11450855"/>
            <a:ext cx="2419665" cy="2265145"/>
            <a:chOff x="1355395" y="935255"/>
            <a:chExt cx="3036866" cy="339069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642187" y="1038461"/>
              <a:ext cx="2463281" cy="3059406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395" y="935255"/>
              <a:ext cx="3036866" cy="3390694"/>
            </a:xfrm>
            <a:prstGeom prst="rect">
              <a:avLst/>
            </a:prstGeom>
          </p:spPr>
        </p:pic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7391" y="11289"/>
            <a:ext cx="2232391" cy="217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9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36000" y="495925"/>
            <a:ext cx="1513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Ваши ассоциации </a:t>
            </a:r>
            <a:endParaRPr lang="ru-RU" sz="8800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Freeform 413"/>
          <p:cNvSpPr>
            <a:spLocks noEditPoints="1"/>
          </p:cNvSpPr>
          <p:nvPr/>
        </p:nvSpPr>
        <p:spPr bwMode="auto">
          <a:xfrm>
            <a:off x="2980266" y="203644"/>
            <a:ext cx="4194829" cy="2031112"/>
          </a:xfrm>
          <a:custGeom>
            <a:avLst/>
            <a:gdLst>
              <a:gd name="T0" fmla="*/ 152 w 176"/>
              <a:gd name="T1" fmla="*/ 51 h 128"/>
              <a:gd name="T2" fmla="*/ 152 w 176"/>
              <a:gd name="T3" fmla="*/ 48 h 128"/>
              <a:gd name="T4" fmla="*/ 104 w 176"/>
              <a:gd name="T5" fmla="*/ 0 h 128"/>
              <a:gd name="T6" fmla="*/ 62 w 176"/>
              <a:gd name="T7" fmla="*/ 26 h 128"/>
              <a:gd name="T8" fmla="*/ 52 w 176"/>
              <a:gd name="T9" fmla="*/ 24 h 128"/>
              <a:gd name="T10" fmla="*/ 24 w 176"/>
              <a:gd name="T11" fmla="*/ 52 h 128"/>
              <a:gd name="T12" fmla="*/ 25 w 176"/>
              <a:gd name="T13" fmla="*/ 58 h 128"/>
              <a:gd name="T14" fmla="*/ 0 w 176"/>
              <a:gd name="T15" fmla="*/ 92 h 128"/>
              <a:gd name="T16" fmla="*/ 36 w 176"/>
              <a:gd name="T17" fmla="*/ 128 h 128"/>
              <a:gd name="T18" fmla="*/ 136 w 176"/>
              <a:gd name="T19" fmla="*/ 128 h 128"/>
              <a:gd name="T20" fmla="*/ 176 w 176"/>
              <a:gd name="T21" fmla="*/ 88 h 128"/>
              <a:gd name="T22" fmla="*/ 152 w 176"/>
              <a:gd name="T23" fmla="*/ 51 h 128"/>
              <a:gd name="T24" fmla="*/ 136 w 176"/>
              <a:gd name="T25" fmla="*/ 120 h 128"/>
              <a:gd name="T26" fmla="*/ 36 w 176"/>
              <a:gd name="T27" fmla="*/ 120 h 128"/>
              <a:gd name="T28" fmla="*/ 8 w 176"/>
              <a:gd name="T29" fmla="*/ 92 h 128"/>
              <a:gd name="T30" fmla="*/ 27 w 176"/>
              <a:gd name="T31" fmla="*/ 65 h 128"/>
              <a:gd name="T32" fmla="*/ 34 w 176"/>
              <a:gd name="T33" fmla="*/ 63 h 128"/>
              <a:gd name="T34" fmla="*/ 32 w 176"/>
              <a:gd name="T35" fmla="*/ 56 h 128"/>
              <a:gd name="T36" fmla="*/ 32 w 176"/>
              <a:gd name="T37" fmla="*/ 52 h 128"/>
              <a:gd name="T38" fmla="*/ 52 w 176"/>
              <a:gd name="T39" fmla="*/ 32 h 128"/>
              <a:gd name="T40" fmla="*/ 59 w 176"/>
              <a:gd name="T41" fmla="*/ 33 h 128"/>
              <a:gd name="T42" fmla="*/ 65 w 176"/>
              <a:gd name="T43" fmla="*/ 36 h 128"/>
              <a:gd name="T44" fmla="*/ 69 w 176"/>
              <a:gd name="T45" fmla="*/ 29 h 128"/>
              <a:gd name="T46" fmla="*/ 104 w 176"/>
              <a:gd name="T47" fmla="*/ 8 h 128"/>
              <a:gd name="T48" fmla="*/ 144 w 176"/>
              <a:gd name="T49" fmla="*/ 48 h 128"/>
              <a:gd name="T50" fmla="*/ 144 w 176"/>
              <a:gd name="T51" fmla="*/ 50 h 128"/>
              <a:gd name="T52" fmla="*/ 144 w 176"/>
              <a:gd name="T53" fmla="*/ 51 h 128"/>
              <a:gd name="T54" fmla="*/ 143 w 176"/>
              <a:gd name="T55" fmla="*/ 56 h 128"/>
              <a:gd name="T56" fmla="*/ 149 w 176"/>
              <a:gd name="T57" fmla="*/ 59 h 128"/>
              <a:gd name="T58" fmla="*/ 168 w 176"/>
              <a:gd name="T59" fmla="*/ 88 h 128"/>
              <a:gd name="T60" fmla="*/ 136 w 176"/>
              <a:gd name="T61" fmla="*/ 12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76" h="128">
                <a:moveTo>
                  <a:pt x="152" y="51"/>
                </a:moveTo>
                <a:cubicBezTo>
                  <a:pt x="152" y="50"/>
                  <a:pt x="152" y="49"/>
                  <a:pt x="152" y="48"/>
                </a:cubicBezTo>
                <a:cubicBezTo>
                  <a:pt x="152" y="21"/>
                  <a:pt x="131" y="0"/>
                  <a:pt x="104" y="0"/>
                </a:cubicBezTo>
                <a:cubicBezTo>
                  <a:pt x="86" y="0"/>
                  <a:pt x="70" y="10"/>
                  <a:pt x="62" y="26"/>
                </a:cubicBezTo>
                <a:cubicBezTo>
                  <a:pt x="59" y="25"/>
                  <a:pt x="55" y="24"/>
                  <a:pt x="52" y="24"/>
                </a:cubicBezTo>
                <a:cubicBezTo>
                  <a:pt x="37" y="24"/>
                  <a:pt x="24" y="37"/>
                  <a:pt x="24" y="52"/>
                </a:cubicBezTo>
                <a:cubicBezTo>
                  <a:pt x="24" y="54"/>
                  <a:pt x="24" y="56"/>
                  <a:pt x="25" y="58"/>
                </a:cubicBezTo>
                <a:cubicBezTo>
                  <a:pt x="10" y="63"/>
                  <a:pt x="0" y="76"/>
                  <a:pt x="0" y="92"/>
                </a:cubicBezTo>
                <a:cubicBezTo>
                  <a:pt x="0" y="112"/>
                  <a:pt x="16" y="128"/>
                  <a:pt x="36" y="128"/>
                </a:cubicBezTo>
                <a:cubicBezTo>
                  <a:pt x="136" y="128"/>
                  <a:pt x="136" y="128"/>
                  <a:pt x="136" y="128"/>
                </a:cubicBezTo>
                <a:cubicBezTo>
                  <a:pt x="158" y="128"/>
                  <a:pt x="176" y="110"/>
                  <a:pt x="176" y="88"/>
                </a:cubicBezTo>
                <a:cubicBezTo>
                  <a:pt x="176" y="72"/>
                  <a:pt x="166" y="57"/>
                  <a:pt x="152" y="51"/>
                </a:cubicBezTo>
                <a:moveTo>
                  <a:pt x="136" y="120"/>
                </a:moveTo>
                <a:cubicBezTo>
                  <a:pt x="36" y="120"/>
                  <a:pt x="36" y="120"/>
                  <a:pt x="36" y="120"/>
                </a:cubicBezTo>
                <a:cubicBezTo>
                  <a:pt x="21" y="120"/>
                  <a:pt x="8" y="107"/>
                  <a:pt x="8" y="92"/>
                </a:cubicBezTo>
                <a:cubicBezTo>
                  <a:pt x="8" y="80"/>
                  <a:pt x="16" y="69"/>
                  <a:pt x="27" y="65"/>
                </a:cubicBezTo>
                <a:cubicBezTo>
                  <a:pt x="34" y="63"/>
                  <a:pt x="34" y="63"/>
                  <a:pt x="34" y="63"/>
                </a:cubicBezTo>
                <a:cubicBezTo>
                  <a:pt x="32" y="56"/>
                  <a:pt x="32" y="56"/>
                  <a:pt x="32" y="56"/>
                </a:cubicBezTo>
                <a:cubicBezTo>
                  <a:pt x="32" y="55"/>
                  <a:pt x="32" y="53"/>
                  <a:pt x="32" y="52"/>
                </a:cubicBezTo>
                <a:cubicBezTo>
                  <a:pt x="32" y="41"/>
                  <a:pt x="41" y="32"/>
                  <a:pt x="52" y="32"/>
                </a:cubicBezTo>
                <a:cubicBezTo>
                  <a:pt x="54" y="32"/>
                  <a:pt x="57" y="32"/>
                  <a:pt x="59" y="33"/>
                </a:cubicBezTo>
                <a:cubicBezTo>
                  <a:pt x="65" y="36"/>
                  <a:pt x="65" y="36"/>
                  <a:pt x="65" y="36"/>
                </a:cubicBezTo>
                <a:cubicBezTo>
                  <a:pt x="69" y="29"/>
                  <a:pt x="69" y="29"/>
                  <a:pt x="69" y="29"/>
                </a:cubicBezTo>
                <a:cubicBezTo>
                  <a:pt x="76" y="16"/>
                  <a:pt x="89" y="8"/>
                  <a:pt x="104" y="8"/>
                </a:cubicBezTo>
                <a:cubicBezTo>
                  <a:pt x="126" y="8"/>
                  <a:pt x="144" y="26"/>
                  <a:pt x="144" y="48"/>
                </a:cubicBezTo>
                <a:cubicBezTo>
                  <a:pt x="144" y="49"/>
                  <a:pt x="144" y="49"/>
                  <a:pt x="144" y="50"/>
                </a:cubicBezTo>
                <a:cubicBezTo>
                  <a:pt x="144" y="51"/>
                  <a:pt x="144" y="51"/>
                  <a:pt x="144" y="51"/>
                </a:cubicBezTo>
                <a:cubicBezTo>
                  <a:pt x="143" y="56"/>
                  <a:pt x="143" y="56"/>
                  <a:pt x="143" y="56"/>
                </a:cubicBezTo>
                <a:cubicBezTo>
                  <a:pt x="149" y="59"/>
                  <a:pt x="149" y="59"/>
                  <a:pt x="149" y="59"/>
                </a:cubicBezTo>
                <a:cubicBezTo>
                  <a:pt x="160" y="64"/>
                  <a:pt x="168" y="75"/>
                  <a:pt x="168" y="88"/>
                </a:cubicBezTo>
                <a:cubicBezTo>
                  <a:pt x="168" y="106"/>
                  <a:pt x="154" y="120"/>
                  <a:pt x="136" y="120"/>
                </a:cubicBezTo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160">
            <a:extLst>
              <a:ext uri="{FF2B5EF4-FFF2-40B4-BE49-F238E27FC236}">
                <a16:creationId xmlns="" xmlns:a16="http://schemas.microsoft.com/office/drawing/2014/main" id="{12C007EB-209B-A846-93DA-4481BCB75357}"/>
              </a:ext>
            </a:extLst>
          </p:cNvPr>
          <p:cNvGrpSpPr/>
          <p:nvPr/>
        </p:nvGrpSpPr>
        <p:grpSpPr>
          <a:xfrm>
            <a:off x="6804575" y="2760134"/>
            <a:ext cx="10210800" cy="9448800"/>
            <a:chOff x="1597025" y="1208088"/>
            <a:chExt cx="257175" cy="360363"/>
          </a:xfrm>
          <a:solidFill>
            <a:schemeClr val="tx2"/>
          </a:solidFill>
        </p:grpSpPr>
        <p:sp>
          <p:nvSpPr>
            <p:cNvPr id="6" name="Freeform 12">
              <a:extLst>
                <a:ext uri="{FF2B5EF4-FFF2-40B4-BE49-F238E27FC236}">
                  <a16:creationId xmlns="" xmlns:a16="http://schemas.microsoft.com/office/drawing/2014/main" id="{4EC6882A-9CF8-734C-AA5E-EAF5003FD3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7025" y="1208088"/>
              <a:ext cx="257175" cy="360363"/>
            </a:xfrm>
            <a:custGeom>
              <a:avLst/>
              <a:gdLst/>
              <a:ahLst/>
              <a:cxnLst>
                <a:cxn ang="0">
                  <a:pos x="65" y="35"/>
                </a:cxn>
                <a:cxn ang="0">
                  <a:pos x="57" y="54"/>
                </a:cxn>
                <a:cxn ang="0">
                  <a:pos x="42" y="19"/>
                </a:cxn>
                <a:cxn ang="0">
                  <a:pos x="34" y="42"/>
                </a:cxn>
                <a:cxn ang="0">
                  <a:pos x="4" y="0"/>
                </a:cxn>
                <a:cxn ang="0">
                  <a:pos x="0" y="88"/>
                </a:cxn>
                <a:cxn ang="0">
                  <a:pos x="38" y="123"/>
                </a:cxn>
                <a:cxn ang="0">
                  <a:pos x="83" y="96"/>
                </a:cxn>
                <a:cxn ang="0">
                  <a:pos x="65" y="35"/>
                </a:cxn>
                <a:cxn ang="0">
                  <a:pos x="75" y="94"/>
                </a:cxn>
                <a:cxn ang="0">
                  <a:pos x="38" y="115"/>
                </a:cxn>
                <a:cxn ang="0">
                  <a:pos x="7" y="88"/>
                </a:cxn>
                <a:cxn ang="0">
                  <a:pos x="11" y="60"/>
                </a:cxn>
                <a:cxn ang="0">
                  <a:pos x="15" y="22"/>
                </a:cxn>
                <a:cxn ang="0">
                  <a:pos x="31" y="60"/>
                </a:cxn>
                <a:cxn ang="0">
                  <a:pos x="45" y="38"/>
                </a:cxn>
                <a:cxn ang="0">
                  <a:pos x="50" y="73"/>
                </a:cxn>
                <a:cxn ang="0">
                  <a:pos x="67" y="52"/>
                </a:cxn>
                <a:cxn ang="0">
                  <a:pos x="75" y="94"/>
                </a:cxn>
                <a:cxn ang="0">
                  <a:pos x="75" y="94"/>
                </a:cxn>
                <a:cxn ang="0">
                  <a:pos x="75" y="94"/>
                </a:cxn>
              </a:cxnLst>
              <a:rect l="0" t="0" r="r" b="b"/>
              <a:pathLst>
                <a:path w="88" h="123">
                  <a:moveTo>
                    <a:pt x="65" y="35"/>
                  </a:moveTo>
                  <a:cubicBezTo>
                    <a:pt x="65" y="45"/>
                    <a:pt x="57" y="54"/>
                    <a:pt x="57" y="54"/>
                  </a:cubicBezTo>
                  <a:cubicBezTo>
                    <a:pt x="57" y="35"/>
                    <a:pt x="42" y="19"/>
                    <a:pt x="42" y="19"/>
                  </a:cubicBezTo>
                  <a:cubicBezTo>
                    <a:pt x="42" y="19"/>
                    <a:pt x="42" y="31"/>
                    <a:pt x="34" y="42"/>
                  </a:cubicBezTo>
                  <a:cubicBezTo>
                    <a:pt x="27" y="15"/>
                    <a:pt x="4" y="0"/>
                    <a:pt x="4" y="0"/>
                  </a:cubicBezTo>
                  <a:cubicBezTo>
                    <a:pt x="15" y="42"/>
                    <a:pt x="0" y="57"/>
                    <a:pt x="0" y="88"/>
                  </a:cubicBezTo>
                  <a:cubicBezTo>
                    <a:pt x="0" y="106"/>
                    <a:pt x="15" y="123"/>
                    <a:pt x="38" y="123"/>
                  </a:cubicBezTo>
                  <a:cubicBezTo>
                    <a:pt x="73" y="123"/>
                    <a:pt x="79" y="110"/>
                    <a:pt x="83" y="96"/>
                  </a:cubicBezTo>
                  <a:cubicBezTo>
                    <a:pt x="88" y="77"/>
                    <a:pt x="80" y="54"/>
                    <a:pt x="65" y="35"/>
                  </a:cubicBezTo>
                  <a:close/>
                  <a:moveTo>
                    <a:pt x="75" y="94"/>
                  </a:moveTo>
                  <a:cubicBezTo>
                    <a:pt x="73" y="104"/>
                    <a:pt x="70" y="115"/>
                    <a:pt x="38" y="115"/>
                  </a:cubicBezTo>
                  <a:cubicBezTo>
                    <a:pt x="19" y="115"/>
                    <a:pt x="7" y="101"/>
                    <a:pt x="7" y="88"/>
                  </a:cubicBezTo>
                  <a:cubicBezTo>
                    <a:pt x="7" y="78"/>
                    <a:pt x="9" y="69"/>
                    <a:pt x="11" y="60"/>
                  </a:cubicBezTo>
                  <a:cubicBezTo>
                    <a:pt x="14" y="49"/>
                    <a:pt x="16" y="37"/>
                    <a:pt x="15" y="22"/>
                  </a:cubicBezTo>
                  <a:cubicBezTo>
                    <a:pt x="27" y="39"/>
                    <a:pt x="31" y="60"/>
                    <a:pt x="31" y="60"/>
                  </a:cubicBezTo>
                  <a:cubicBezTo>
                    <a:pt x="31" y="60"/>
                    <a:pt x="42" y="45"/>
                    <a:pt x="45" y="38"/>
                  </a:cubicBezTo>
                  <a:cubicBezTo>
                    <a:pt x="48" y="42"/>
                    <a:pt x="50" y="58"/>
                    <a:pt x="50" y="73"/>
                  </a:cubicBezTo>
                  <a:cubicBezTo>
                    <a:pt x="50" y="73"/>
                    <a:pt x="60" y="65"/>
                    <a:pt x="67" y="52"/>
                  </a:cubicBezTo>
                  <a:cubicBezTo>
                    <a:pt x="76" y="66"/>
                    <a:pt x="78" y="82"/>
                    <a:pt x="75" y="94"/>
                  </a:cubicBezTo>
                  <a:close/>
                  <a:moveTo>
                    <a:pt x="75" y="94"/>
                  </a:moveTo>
                  <a:cubicBezTo>
                    <a:pt x="75" y="94"/>
                    <a:pt x="75" y="94"/>
                    <a:pt x="75" y="94"/>
                  </a:cubicBezTo>
                </a:path>
              </a:pathLst>
            </a:custGeom>
            <a:blipFill>
              <a:blip r:embed="rId2"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" name="Freeform 13">
              <a:extLst>
                <a:ext uri="{FF2B5EF4-FFF2-40B4-BE49-F238E27FC236}">
                  <a16:creationId xmlns="" xmlns:a16="http://schemas.microsoft.com/office/drawing/2014/main" id="{74BE9C69-A932-924D-923B-CD3167814F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38300" y="1363663"/>
              <a:ext cx="160338" cy="128588"/>
            </a:xfrm>
            <a:custGeom>
              <a:avLst/>
              <a:gdLst/>
              <a:ahLst/>
              <a:cxnLst>
                <a:cxn ang="0">
                  <a:pos x="53" y="12"/>
                </a:cxn>
                <a:cxn ang="0">
                  <a:pos x="49" y="15"/>
                </a:cxn>
                <a:cxn ang="0">
                  <a:pos x="31" y="30"/>
                </a:cxn>
                <a:cxn ang="0">
                  <a:pos x="29" y="13"/>
                </a:cxn>
                <a:cxn ang="0">
                  <a:pos x="29" y="7"/>
                </a:cxn>
                <a:cxn ang="0">
                  <a:pos x="23" y="16"/>
                </a:cxn>
                <a:cxn ang="0">
                  <a:pos x="17" y="25"/>
                </a:cxn>
                <a:cxn ang="0">
                  <a:pos x="8" y="5"/>
                </a:cxn>
                <a:cxn ang="0">
                  <a:pos x="7" y="0"/>
                </a:cxn>
                <a:cxn ang="0">
                  <a:pos x="5" y="5"/>
                </a:cxn>
                <a:cxn ang="0">
                  <a:pos x="0" y="38"/>
                </a:cxn>
                <a:cxn ang="0">
                  <a:pos x="2" y="40"/>
                </a:cxn>
                <a:cxn ang="0">
                  <a:pos x="4" y="38"/>
                </a:cxn>
                <a:cxn ang="0">
                  <a:pos x="7" y="11"/>
                </a:cxn>
                <a:cxn ang="0">
                  <a:pos x="15" y="29"/>
                </a:cxn>
                <a:cxn ang="0">
                  <a:pos x="16" y="32"/>
                </a:cxn>
                <a:cxn ang="0">
                  <a:pos x="18" y="30"/>
                </a:cxn>
                <a:cxn ang="0">
                  <a:pos x="25" y="19"/>
                </a:cxn>
                <a:cxn ang="0">
                  <a:pos x="28" y="33"/>
                </a:cxn>
                <a:cxn ang="0">
                  <a:pos x="29" y="35"/>
                </a:cxn>
                <a:cxn ang="0">
                  <a:pos x="31" y="34"/>
                </a:cxn>
                <a:cxn ang="0">
                  <a:pos x="50" y="20"/>
                </a:cxn>
                <a:cxn ang="0">
                  <a:pos x="48" y="41"/>
                </a:cxn>
                <a:cxn ang="0">
                  <a:pos x="49" y="43"/>
                </a:cxn>
                <a:cxn ang="0">
                  <a:pos x="49" y="44"/>
                </a:cxn>
                <a:cxn ang="0">
                  <a:pos x="51" y="42"/>
                </a:cxn>
                <a:cxn ang="0">
                  <a:pos x="53" y="16"/>
                </a:cxn>
                <a:cxn ang="0">
                  <a:pos x="53" y="12"/>
                </a:cxn>
                <a:cxn ang="0">
                  <a:pos x="53" y="12"/>
                </a:cxn>
                <a:cxn ang="0">
                  <a:pos x="53" y="12"/>
                </a:cxn>
              </a:cxnLst>
              <a:rect l="0" t="0" r="r" b="b"/>
              <a:pathLst>
                <a:path w="55" h="44">
                  <a:moveTo>
                    <a:pt x="53" y="12"/>
                  </a:moveTo>
                  <a:cubicBezTo>
                    <a:pt x="49" y="15"/>
                    <a:pt x="49" y="15"/>
                    <a:pt x="49" y="15"/>
                  </a:cubicBezTo>
                  <a:cubicBezTo>
                    <a:pt x="45" y="20"/>
                    <a:pt x="42" y="25"/>
                    <a:pt x="31" y="30"/>
                  </a:cubicBezTo>
                  <a:cubicBezTo>
                    <a:pt x="30" y="25"/>
                    <a:pt x="29" y="20"/>
                    <a:pt x="29" y="13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1" y="19"/>
                    <a:pt x="19" y="21"/>
                    <a:pt x="17" y="25"/>
                  </a:cubicBezTo>
                  <a:cubicBezTo>
                    <a:pt x="13" y="16"/>
                    <a:pt x="10" y="10"/>
                    <a:pt x="8" y="5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2" y="13"/>
                    <a:pt x="0" y="20"/>
                    <a:pt x="0" y="38"/>
                  </a:cubicBezTo>
                  <a:cubicBezTo>
                    <a:pt x="0" y="39"/>
                    <a:pt x="1" y="40"/>
                    <a:pt x="2" y="40"/>
                  </a:cubicBezTo>
                  <a:cubicBezTo>
                    <a:pt x="3" y="40"/>
                    <a:pt x="4" y="39"/>
                    <a:pt x="4" y="38"/>
                  </a:cubicBezTo>
                  <a:cubicBezTo>
                    <a:pt x="4" y="24"/>
                    <a:pt x="5" y="17"/>
                    <a:pt x="7" y="11"/>
                  </a:cubicBezTo>
                  <a:cubicBezTo>
                    <a:pt x="9" y="16"/>
                    <a:pt x="11" y="22"/>
                    <a:pt x="15" y="29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21" y="25"/>
                    <a:pt x="23" y="22"/>
                    <a:pt x="25" y="19"/>
                  </a:cubicBezTo>
                  <a:cubicBezTo>
                    <a:pt x="26" y="25"/>
                    <a:pt x="27" y="29"/>
                    <a:pt x="28" y="33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41" y="29"/>
                    <a:pt x="46" y="25"/>
                    <a:pt x="50" y="20"/>
                  </a:cubicBezTo>
                  <a:cubicBezTo>
                    <a:pt x="51" y="28"/>
                    <a:pt x="50" y="35"/>
                    <a:pt x="48" y="41"/>
                  </a:cubicBezTo>
                  <a:cubicBezTo>
                    <a:pt x="47" y="42"/>
                    <a:pt x="48" y="43"/>
                    <a:pt x="49" y="43"/>
                  </a:cubicBezTo>
                  <a:cubicBezTo>
                    <a:pt x="49" y="43"/>
                    <a:pt x="49" y="44"/>
                    <a:pt x="49" y="44"/>
                  </a:cubicBezTo>
                  <a:cubicBezTo>
                    <a:pt x="50" y="44"/>
                    <a:pt x="51" y="43"/>
                    <a:pt x="51" y="42"/>
                  </a:cubicBezTo>
                  <a:cubicBezTo>
                    <a:pt x="54" y="35"/>
                    <a:pt x="55" y="24"/>
                    <a:pt x="53" y="16"/>
                  </a:cubicBezTo>
                  <a:lnTo>
                    <a:pt x="53" y="12"/>
                  </a:lnTo>
                  <a:close/>
                  <a:moveTo>
                    <a:pt x="53" y="12"/>
                  </a:moveTo>
                  <a:cubicBezTo>
                    <a:pt x="53" y="12"/>
                    <a:pt x="53" y="12"/>
                    <a:pt x="53" y="12"/>
                  </a:cubicBezTo>
                </a:path>
              </a:pathLst>
            </a:custGeom>
            <a:blipFill>
              <a:blip r:embed="rId2"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 rot="20347755">
            <a:off x="11933245" y="7824862"/>
            <a:ext cx="2854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Огонь</a:t>
            </a:r>
            <a:endParaRPr lang="ru-RU" sz="48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4005953">
            <a:off x="13616908" y="7940142"/>
            <a:ext cx="2943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Алкогол</a:t>
            </a:r>
            <a:r>
              <a:rPr lang="ru-RU" sz="48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ь</a:t>
            </a:r>
            <a:endParaRPr lang="ru-RU" sz="48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7776213">
            <a:off x="7806267" y="6161159"/>
            <a:ext cx="2116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Спирт</a:t>
            </a:r>
            <a:endParaRPr lang="ru-RU" sz="48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8774535">
            <a:off x="10011025" y="6813959"/>
            <a:ext cx="24986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Аромат</a:t>
            </a:r>
            <a:endParaRPr lang="ru-RU" sz="44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0255241">
            <a:off x="12073465" y="10498110"/>
            <a:ext cx="2184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Пламя</a:t>
            </a:r>
            <a:endParaRPr lang="ru-RU" sz="44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0192016">
            <a:off x="8538842" y="9535948"/>
            <a:ext cx="269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Подача</a:t>
            </a:r>
            <a:endParaRPr lang="ru-RU" sz="44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20354086">
            <a:off x="9958210" y="9815730"/>
            <a:ext cx="42226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Представление</a:t>
            </a:r>
            <a:endParaRPr lang="ru-RU" sz="40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-141231" y="11450855"/>
            <a:ext cx="2419665" cy="2265145"/>
            <a:chOff x="1355395" y="935255"/>
            <a:chExt cx="3036866" cy="3390694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642187" y="1038461"/>
              <a:ext cx="2463281" cy="3059406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395" y="935255"/>
              <a:ext cx="3036866" cy="3390694"/>
            </a:xfrm>
            <a:prstGeom prst="rect">
              <a:avLst/>
            </a:prstGeom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7391" y="11289"/>
            <a:ext cx="2232391" cy="217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9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E08E55B-0EC9-4B16-AE5B-17DBBED22B4E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1" r="11121"/>
          <a:stretch>
            <a:fillRect/>
          </a:stretch>
        </p:blipFill>
        <p:spPr>
          <a:xfrm>
            <a:off x="12635345" y="0"/>
            <a:ext cx="11742305" cy="13716000"/>
          </a:xfr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E04DEDF-1D88-451B-83F3-AB26C7BE64EA}"/>
              </a:ext>
            </a:extLst>
          </p:cNvPr>
          <p:cNvSpPr txBox="1"/>
          <p:nvPr/>
        </p:nvSpPr>
        <p:spPr>
          <a:xfrm>
            <a:off x="2899910" y="514773"/>
            <a:ext cx="93149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solidFill>
                  <a:srgbClr val="92D050"/>
                </a:solidFill>
                <a:latin typeface="Century Gothic" panose="020B0502020202020204" pitchFamily="34" charset="0"/>
              </a:rPr>
              <a:t>Что такое фламбирование ?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9B709C5-AD59-4D74-9D53-1FD1DAB2FDA6}"/>
              </a:ext>
            </a:extLst>
          </p:cNvPr>
          <p:cNvSpPr/>
          <p:nvPr/>
        </p:nvSpPr>
        <p:spPr>
          <a:xfrm>
            <a:off x="1206530" y="4611915"/>
            <a:ext cx="12188825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5400" dirty="0">
                <a:solidFill>
                  <a:schemeClr val="accent1"/>
                </a:solidFill>
                <a:latin typeface="Century Gothic" panose="020B0502020202020204" pitchFamily="34" charset="0"/>
              </a:rPr>
              <a:t>Ф</a:t>
            </a:r>
            <a:r>
              <a:rPr lang="ru-RU" sz="54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ламбирование </a:t>
            </a:r>
            <a:r>
              <a:rPr lang="ru-RU" sz="5400" dirty="0">
                <a:solidFill>
                  <a:schemeClr val="accent1"/>
                </a:solidFill>
                <a:latin typeface="Century Gothic" panose="020B0502020202020204" pitchFamily="34" charset="0"/>
              </a:rPr>
              <a:t>– это метод приготовления и подачи еды путем обливания алкоголем и поджигания.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596124" y="893366"/>
            <a:ext cx="1707841" cy="1551137"/>
            <a:chOff x="2458792" y="3229729"/>
            <a:chExt cx="302608" cy="302608"/>
          </a:xfrm>
          <a:solidFill>
            <a:schemeClr val="tx2"/>
          </a:solidFill>
        </p:grpSpPr>
        <p:sp>
          <p:nvSpPr>
            <p:cNvPr id="9" name="Freeform 211"/>
            <p:cNvSpPr>
              <a:spLocks noEditPoints="1"/>
            </p:cNvSpPr>
            <p:nvPr/>
          </p:nvSpPr>
          <p:spPr bwMode="auto">
            <a:xfrm>
              <a:off x="2458792" y="3229729"/>
              <a:ext cx="302608" cy="302608"/>
            </a:xfrm>
            <a:custGeom>
              <a:avLst/>
              <a:gdLst>
                <a:gd name="T0" fmla="*/ 128 w 256"/>
                <a:gd name="T1" fmla="*/ 0 h 256"/>
                <a:gd name="T2" fmla="*/ 38 w 256"/>
                <a:gd name="T3" fmla="*/ 38 h 256"/>
                <a:gd name="T4" fmla="*/ 0 w 256"/>
                <a:gd name="T5" fmla="*/ 128 h 256"/>
                <a:gd name="T6" fmla="*/ 38 w 256"/>
                <a:gd name="T7" fmla="*/ 219 h 256"/>
                <a:gd name="T8" fmla="*/ 128 w 256"/>
                <a:gd name="T9" fmla="*/ 256 h 256"/>
                <a:gd name="T10" fmla="*/ 219 w 256"/>
                <a:gd name="T11" fmla="*/ 219 h 256"/>
                <a:gd name="T12" fmla="*/ 256 w 256"/>
                <a:gd name="T13" fmla="*/ 128 h 256"/>
                <a:gd name="T14" fmla="*/ 219 w 256"/>
                <a:gd name="T15" fmla="*/ 38 h 256"/>
                <a:gd name="T16" fmla="*/ 128 w 256"/>
                <a:gd name="T17" fmla="*/ 0 h 256"/>
                <a:gd name="T18" fmla="*/ 213 w 256"/>
                <a:gd name="T19" fmla="*/ 213 h 256"/>
                <a:gd name="T20" fmla="*/ 128 w 256"/>
                <a:gd name="T21" fmla="*/ 248 h 256"/>
                <a:gd name="T22" fmla="*/ 43 w 256"/>
                <a:gd name="T23" fmla="*/ 213 h 256"/>
                <a:gd name="T24" fmla="*/ 8 w 256"/>
                <a:gd name="T25" fmla="*/ 128 h 256"/>
                <a:gd name="T26" fmla="*/ 43 w 256"/>
                <a:gd name="T27" fmla="*/ 43 h 256"/>
                <a:gd name="T28" fmla="*/ 128 w 256"/>
                <a:gd name="T29" fmla="*/ 8 h 256"/>
                <a:gd name="T30" fmla="*/ 213 w 256"/>
                <a:gd name="T31" fmla="*/ 43 h 256"/>
                <a:gd name="T32" fmla="*/ 248 w 256"/>
                <a:gd name="T33" fmla="*/ 128 h 256"/>
                <a:gd name="T34" fmla="*/ 213 w 256"/>
                <a:gd name="T35" fmla="*/ 213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256">
                  <a:moveTo>
                    <a:pt x="128" y="0"/>
                  </a:moveTo>
                  <a:cubicBezTo>
                    <a:pt x="94" y="0"/>
                    <a:pt x="62" y="14"/>
                    <a:pt x="38" y="38"/>
                  </a:cubicBezTo>
                  <a:cubicBezTo>
                    <a:pt x="14" y="62"/>
                    <a:pt x="0" y="94"/>
                    <a:pt x="0" y="128"/>
                  </a:cubicBezTo>
                  <a:cubicBezTo>
                    <a:pt x="0" y="162"/>
                    <a:pt x="14" y="195"/>
                    <a:pt x="38" y="219"/>
                  </a:cubicBezTo>
                  <a:cubicBezTo>
                    <a:pt x="62" y="243"/>
                    <a:pt x="94" y="256"/>
                    <a:pt x="128" y="256"/>
                  </a:cubicBezTo>
                  <a:cubicBezTo>
                    <a:pt x="163" y="256"/>
                    <a:pt x="195" y="243"/>
                    <a:pt x="219" y="219"/>
                  </a:cubicBezTo>
                  <a:cubicBezTo>
                    <a:pt x="243" y="195"/>
                    <a:pt x="256" y="162"/>
                    <a:pt x="256" y="128"/>
                  </a:cubicBezTo>
                  <a:cubicBezTo>
                    <a:pt x="256" y="94"/>
                    <a:pt x="243" y="62"/>
                    <a:pt x="219" y="38"/>
                  </a:cubicBezTo>
                  <a:cubicBezTo>
                    <a:pt x="195" y="14"/>
                    <a:pt x="163" y="0"/>
                    <a:pt x="128" y="0"/>
                  </a:cubicBezTo>
                  <a:close/>
                  <a:moveTo>
                    <a:pt x="213" y="213"/>
                  </a:moveTo>
                  <a:cubicBezTo>
                    <a:pt x="191" y="236"/>
                    <a:pt x="160" y="248"/>
                    <a:pt x="128" y="248"/>
                  </a:cubicBezTo>
                  <a:cubicBezTo>
                    <a:pt x="96" y="248"/>
                    <a:pt x="66" y="236"/>
                    <a:pt x="43" y="213"/>
                  </a:cubicBezTo>
                  <a:cubicBezTo>
                    <a:pt x="21" y="190"/>
                    <a:pt x="8" y="160"/>
                    <a:pt x="8" y="128"/>
                  </a:cubicBezTo>
                  <a:cubicBezTo>
                    <a:pt x="8" y="96"/>
                    <a:pt x="21" y="66"/>
                    <a:pt x="43" y="43"/>
                  </a:cubicBezTo>
                  <a:cubicBezTo>
                    <a:pt x="66" y="21"/>
                    <a:pt x="96" y="8"/>
                    <a:pt x="128" y="8"/>
                  </a:cubicBezTo>
                  <a:cubicBezTo>
                    <a:pt x="160" y="8"/>
                    <a:pt x="191" y="21"/>
                    <a:pt x="213" y="43"/>
                  </a:cubicBezTo>
                  <a:cubicBezTo>
                    <a:pt x="236" y="66"/>
                    <a:pt x="248" y="96"/>
                    <a:pt x="248" y="128"/>
                  </a:cubicBezTo>
                  <a:cubicBezTo>
                    <a:pt x="248" y="160"/>
                    <a:pt x="236" y="190"/>
                    <a:pt x="213" y="213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" name="Rectangle 212"/>
            <p:cNvSpPr>
              <a:spLocks noChangeArrowheads="1"/>
            </p:cNvSpPr>
            <p:nvPr/>
          </p:nvSpPr>
          <p:spPr bwMode="auto">
            <a:xfrm>
              <a:off x="2595387" y="3433570"/>
              <a:ext cx="8406" cy="1891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" name="Freeform 213"/>
            <p:cNvSpPr>
              <a:spLocks/>
            </p:cNvSpPr>
            <p:nvPr/>
          </p:nvSpPr>
          <p:spPr bwMode="auto">
            <a:xfrm>
              <a:off x="2565967" y="3301178"/>
              <a:ext cx="86160" cy="113478"/>
            </a:xfrm>
            <a:custGeom>
              <a:avLst/>
              <a:gdLst>
                <a:gd name="T0" fmla="*/ 36 w 72"/>
                <a:gd name="T1" fmla="*/ 0 h 96"/>
                <a:gd name="T2" fmla="*/ 0 w 72"/>
                <a:gd name="T3" fmla="*/ 24 h 96"/>
                <a:gd name="T4" fmla="*/ 8 w 72"/>
                <a:gd name="T5" fmla="*/ 24 h 96"/>
                <a:gd name="T6" fmla="*/ 36 w 72"/>
                <a:gd name="T7" fmla="*/ 8 h 96"/>
                <a:gd name="T8" fmla="*/ 64 w 72"/>
                <a:gd name="T9" fmla="*/ 32 h 96"/>
                <a:gd name="T10" fmla="*/ 43 w 72"/>
                <a:gd name="T11" fmla="*/ 57 h 96"/>
                <a:gd name="T12" fmla="*/ 24 w 72"/>
                <a:gd name="T13" fmla="*/ 92 h 96"/>
                <a:gd name="T14" fmla="*/ 24 w 72"/>
                <a:gd name="T15" fmla="*/ 96 h 96"/>
                <a:gd name="T16" fmla="*/ 32 w 72"/>
                <a:gd name="T17" fmla="*/ 96 h 96"/>
                <a:gd name="T18" fmla="*/ 32 w 72"/>
                <a:gd name="T19" fmla="*/ 92 h 96"/>
                <a:gd name="T20" fmla="*/ 46 w 72"/>
                <a:gd name="T21" fmla="*/ 64 h 96"/>
                <a:gd name="T22" fmla="*/ 72 w 72"/>
                <a:gd name="T23" fmla="*/ 32 h 96"/>
                <a:gd name="T24" fmla="*/ 36 w 72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96">
                  <a:moveTo>
                    <a:pt x="36" y="0"/>
                  </a:moveTo>
                  <a:cubicBezTo>
                    <a:pt x="12" y="0"/>
                    <a:pt x="0" y="8"/>
                    <a:pt x="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17"/>
                    <a:pt x="12" y="8"/>
                    <a:pt x="36" y="8"/>
                  </a:cubicBezTo>
                  <a:cubicBezTo>
                    <a:pt x="53" y="8"/>
                    <a:pt x="64" y="18"/>
                    <a:pt x="64" y="32"/>
                  </a:cubicBezTo>
                  <a:cubicBezTo>
                    <a:pt x="64" y="43"/>
                    <a:pt x="49" y="54"/>
                    <a:pt x="43" y="57"/>
                  </a:cubicBezTo>
                  <a:cubicBezTo>
                    <a:pt x="42" y="57"/>
                    <a:pt x="24" y="66"/>
                    <a:pt x="24" y="92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2" y="71"/>
                    <a:pt x="46" y="64"/>
                    <a:pt x="46" y="64"/>
                  </a:cubicBezTo>
                  <a:cubicBezTo>
                    <a:pt x="47" y="63"/>
                    <a:pt x="72" y="50"/>
                    <a:pt x="72" y="32"/>
                  </a:cubicBezTo>
                  <a:cubicBezTo>
                    <a:pt x="72" y="13"/>
                    <a:pt x="58" y="0"/>
                    <a:pt x="36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-141231" y="11450855"/>
            <a:ext cx="2419665" cy="2265145"/>
            <a:chOff x="1355395" y="935255"/>
            <a:chExt cx="3036866" cy="339069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642187" y="1038461"/>
              <a:ext cx="2463281" cy="3059406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395" y="935255"/>
              <a:ext cx="3036866" cy="3390694"/>
            </a:xfrm>
            <a:prstGeom prst="rect">
              <a:avLst/>
            </a:prstGeom>
          </p:spPr>
        </p:pic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6537" y="0"/>
            <a:ext cx="2232391" cy="217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34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D3FE3309-55C3-2E47-9BD4-F194102F3E7A}"/>
              </a:ext>
            </a:extLst>
          </p:cNvPr>
          <p:cNvCxnSpPr>
            <a:cxnSpLocks/>
          </p:cNvCxnSpPr>
          <p:nvPr/>
        </p:nvCxnSpPr>
        <p:spPr>
          <a:xfrm flipH="1">
            <a:off x="8532429" y="10424160"/>
            <a:ext cx="6197724" cy="0"/>
          </a:xfrm>
          <a:prstGeom prst="line">
            <a:avLst/>
          </a:prstGeom>
          <a:ln w="381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ubtitle 2">
            <a:extLst>
              <a:ext uri="{FF2B5EF4-FFF2-40B4-BE49-F238E27FC236}">
                <a16:creationId xmlns="" xmlns:a16="http://schemas.microsoft.com/office/drawing/2014/main" id="{4B986650-129F-6D44-87CB-5BE08AB818A5}"/>
              </a:ext>
            </a:extLst>
          </p:cNvPr>
          <p:cNvSpPr txBox="1">
            <a:spLocks/>
          </p:cNvSpPr>
          <p:nvPr/>
        </p:nvSpPr>
        <p:spPr>
          <a:xfrm>
            <a:off x="733044" y="9253564"/>
            <a:ext cx="8675396" cy="34163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ru-RU" sz="3600" dirty="0" smtClean="0">
                <a:latin typeface="Century Gothic" panose="020B0502020202020204" pitchFamily="34" charset="0"/>
              </a:rPr>
              <a:t>еда </a:t>
            </a:r>
            <a:r>
              <a:rPr lang="ru-RU" sz="3600" dirty="0">
                <a:latin typeface="Century Gothic" panose="020B0502020202020204" pitchFamily="34" charset="0"/>
              </a:rPr>
              <a:t>приобретает </a:t>
            </a:r>
            <a:r>
              <a:rPr lang="ru-RU" sz="3600" kern="300" dirty="0">
                <a:latin typeface="Century Gothic" panose="020B0502020202020204" pitchFamily="34" charset="0"/>
              </a:rPr>
              <a:t>восхитительные</a:t>
            </a:r>
            <a:r>
              <a:rPr lang="ru-RU" sz="3600" dirty="0">
                <a:latin typeface="Century Gothic" panose="020B0502020202020204" pitchFamily="34" charset="0"/>
              </a:rPr>
              <a:t> вкусовые нотки. Аромат невероятный, вкус необычный – вы не сможете не ощутить это.</a:t>
            </a:r>
            <a:endParaRPr lang="en-US" sz="3600" dirty="0">
              <a:latin typeface="Century Gothic" panose="020B0502020202020204" pitchFamily="34" charset="0"/>
              <a:ea typeface="Source Sans Pro Light" panose="020B0403030403020204" pitchFamily="34" charset="0"/>
              <a:cs typeface="Noto Sans ExtraLight" panose="020B0302040504020204" pitchFamily="34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1727C807-8240-9940-BC6B-C6FEEA28ED84}"/>
              </a:ext>
            </a:extLst>
          </p:cNvPr>
          <p:cNvCxnSpPr>
            <a:cxnSpLocks/>
          </p:cNvCxnSpPr>
          <p:nvPr/>
        </p:nvCxnSpPr>
        <p:spPr>
          <a:xfrm>
            <a:off x="6287992" y="8017881"/>
            <a:ext cx="0" cy="1440000"/>
          </a:xfrm>
          <a:prstGeom prst="line">
            <a:avLst/>
          </a:prstGeom>
          <a:ln w="38100" cap="rnd">
            <a:solidFill>
              <a:srgbClr val="00133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40673109-791B-BC47-94BB-DA39F6D31E21}"/>
              </a:ext>
            </a:extLst>
          </p:cNvPr>
          <p:cNvCxnSpPr>
            <a:cxnSpLocks/>
          </p:cNvCxnSpPr>
          <p:nvPr/>
        </p:nvCxnSpPr>
        <p:spPr>
          <a:xfrm>
            <a:off x="17341512" y="7893361"/>
            <a:ext cx="0" cy="2151802"/>
          </a:xfrm>
          <a:prstGeom prst="line">
            <a:avLst/>
          </a:prstGeom>
          <a:ln w="381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ubtitle 2">
            <a:extLst>
              <a:ext uri="{FF2B5EF4-FFF2-40B4-BE49-F238E27FC236}">
                <a16:creationId xmlns="" xmlns:a16="http://schemas.microsoft.com/office/drawing/2014/main" id="{8A43EB3D-DCBE-F54E-B116-678BF6670589}"/>
              </a:ext>
            </a:extLst>
          </p:cNvPr>
          <p:cNvSpPr txBox="1">
            <a:spLocks/>
          </p:cNvSpPr>
          <p:nvPr/>
        </p:nvSpPr>
        <p:spPr>
          <a:xfrm>
            <a:off x="13564975" y="10045163"/>
            <a:ext cx="7594339" cy="224676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sz="4000" dirty="0" err="1" smtClean="0">
                <a:latin typeface="Century Gothic" panose="020B0502020202020204" pitchFamily="34" charset="0"/>
              </a:rPr>
              <a:t>фламбирования</a:t>
            </a:r>
            <a:r>
              <a:rPr lang="ru-RU" sz="4000" dirty="0" smtClean="0">
                <a:latin typeface="Century Gothic" panose="020B050202020202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sz="4000" dirty="0">
                <a:latin typeface="Century Gothic" panose="020B0502020202020204" pitchFamily="34" charset="0"/>
              </a:rPr>
              <a:t>=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sz="4000" dirty="0" smtClean="0">
                <a:latin typeface="Century Gothic" panose="020B0502020202020204" pitchFamily="34" charset="0"/>
              </a:rPr>
              <a:t> </a:t>
            </a:r>
            <a:r>
              <a:rPr lang="ru-RU" sz="4000" dirty="0">
                <a:latin typeface="Century Gothic" panose="020B0502020202020204" pitchFamily="34" charset="0"/>
              </a:rPr>
              <a:t>невероятная зрелищность.</a:t>
            </a:r>
            <a:endParaRPr lang="en-US" sz="4000" dirty="0">
              <a:latin typeface="Century Gothic" panose="020B0502020202020204" pitchFamily="34" charset="0"/>
              <a:ea typeface="Source Sans Pro Light" panose="020B0403030403020204" pitchFamily="34" charset="0"/>
              <a:cs typeface="Noto Sans ExtraLight" panose="020B0302040504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61CB9A07-2D9D-794E-8BAF-C030EA3FB482}"/>
              </a:ext>
            </a:extLst>
          </p:cNvPr>
          <p:cNvSpPr txBox="1"/>
          <p:nvPr/>
        </p:nvSpPr>
        <p:spPr>
          <a:xfrm>
            <a:off x="7813433" y="537527"/>
            <a:ext cx="12155892" cy="120032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r>
              <a:rPr lang="ru-RU" sz="7200" dirty="0">
                <a:solidFill>
                  <a:srgbClr val="92D050"/>
                </a:solidFill>
                <a:latin typeface="Century Gothic" panose="020B0502020202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Задачи</a:t>
            </a:r>
            <a:r>
              <a:rPr lang="ru-RU" sz="7200" b="1" dirty="0">
                <a:solidFill>
                  <a:srgbClr val="92D050"/>
                </a:solidFill>
                <a:latin typeface="Century Gothic" panose="020B0502020202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ru-RU" sz="7200" dirty="0">
                <a:solidFill>
                  <a:srgbClr val="92D050"/>
                </a:solidFill>
                <a:latin typeface="Century Gothic" panose="020B0502020202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фламбирования</a:t>
            </a:r>
            <a:r>
              <a:rPr lang="ru-RU" sz="7200" b="1" dirty="0">
                <a:solidFill>
                  <a:srgbClr val="92D050"/>
                </a:solidFill>
                <a:latin typeface="Century Gothic" panose="020B0502020202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:</a:t>
            </a:r>
            <a:endParaRPr lang="en-US" sz="7200" b="1" dirty="0">
              <a:solidFill>
                <a:srgbClr val="92D050"/>
              </a:solidFill>
              <a:latin typeface="Century Gothic" panose="020B0502020202020204" pitchFamily="34" charset="0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82EB9FB7-09A5-4F3F-9524-4B166E39ECB8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9" r="16429"/>
          <a:stretch>
            <a:fillRect/>
          </a:stretch>
        </p:blipFill>
        <p:spPr>
          <a:xfrm>
            <a:off x="4166633" y="2956315"/>
            <a:ext cx="5061574" cy="5061576"/>
          </a:xfr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F3D8456C-0AC2-4D2C-B440-6E5CE935D2BF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0000"/>
          <a:stretch>
            <a:fillRect/>
          </a:stretch>
        </p:blipFill>
        <p:spPr>
          <a:xfrm>
            <a:off x="14754966" y="2803522"/>
            <a:ext cx="5214359" cy="5214359"/>
          </a:xfrm>
        </p:spPr>
      </p:pic>
      <p:grpSp>
        <p:nvGrpSpPr>
          <p:cNvPr id="11" name="Группа 10"/>
          <p:cNvGrpSpPr/>
          <p:nvPr/>
        </p:nvGrpSpPr>
        <p:grpSpPr>
          <a:xfrm>
            <a:off x="5676124" y="430063"/>
            <a:ext cx="1707841" cy="1551137"/>
            <a:chOff x="2458792" y="3229729"/>
            <a:chExt cx="302608" cy="302608"/>
          </a:xfrm>
          <a:solidFill>
            <a:schemeClr val="tx2"/>
          </a:solidFill>
        </p:grpSpPr>
        <p:sp>
          <p:nvSpPr>
            <p:cNvPr id="12" name="Freeform 211"/>
            <p:cNvSpPr>
              <a:spLocks noEditPoints="1"/>
            </p:cNvSpPr>
            <p:nvPr/>
          </p:nvSpPr>
          <p:spPr bwMode="auto">
            <a:xfrm>
              <a:off x="2458792" y="3229729"/>
              <a:ext cx="302608" cy="302608"/>
            </a:xfrm>
            <a:custGeom>
              <a:avLst/>
              <a:gdLst>
                <a:gd name="T0" fmla="*/ 128 w 256"/>
                <a:gd name="T1" fmla="*/ 0 h 256"/>
                <a:gd name="T2" fmla="*/ 38 w 256"/>
                <a:gd name="T3" fmla="*/ 38 h 256"/>
                <a:gd name="T4" fmla="*/ 0 w 256"/>
                <a:gd name="T5" fmla="*/ 128 h 256"/>
                <a:gd name="T6" fmla="*/ 38 w 256"/>
                <a:gd name="T7" fmla="*/ 219 h 256"/>
                <a:gd name="T8" fmla="*/ 128 w 256"/>
                <a:gd name="T9" fmla="*/ 256 h 256"/>
                <a:gd name="T10" fmla="*/ 219 w 256"/>
                <a:gd name="T11" fmla="*/ 219 h 256"/>
                <a:gd name="T12" fmla="*/ 256 w 256"/>
                <a:gd name="T13" fmla="*/ 128 h 256"/>
                <a:gd name="T14" fmla="*/ 219 w 256"/>
                <a:gd name="T15" fmla="*/ 38 h 256"/>
                <a:gd name="T16" fmla="*/ 128 w 256"/>
                <a:gd name="T17" fmla="*/ 0 h 256"/>
                <a:gd name="T18" fmla="*/ 213 w 256"/>
                <a:gd name="T19" fmla="*/ 213 h 256"/>
                <a:gd name="T20" fmla="*/ 128 w 256"/>
                <a:gd name="T21" fmla="*/ 248 h 256"/>
                <a:gd name="T22" fmla="*/ 43 w 256"/>
                <a:gd name="T23" fmla="*/ 213 h 256"/>
                <a:gd name="T24" fmla="*/ 8 w 256"/>
                <a:gd name="T25" fmla="*/ 128 h 256"/>
                <a:gd name="T26" fmla="*/ 43 w 256"/>
                <a:gd name="T27" fmla="*/ 43 h 256"/>
                <a:gd name="T28" fmla="*/ 128 w 256"/>
                <a:gd name="T29" fmla="*/ 8 h 256"/>
                <a:gd name="T30" fmla="*/ 213 w 256"/>
                <a:gd name="T31" fmla="*/ 43 h 256"/>
                <a:gd name="T32" fmla="*/ 248 w 256"/>
                <a:gd name="T33" fmla="*/ 128 h 256"/>
                <a:gd name="T34" fmla="*/ 213 w 256"/>
                <a:gd name="T35" fmla="*/ 213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256">
                  <a:moveTo>
                    <a:pt x="128" y="0"/>
                  </a:moveTo>
                  <a:cubicBezTo>
                    <a:pt x="94" y="0"/>
                    <a:pt x="62" y="14"/>
                    <a:pt x="38" y="38"/>
                  </a:cubicBezTo>
                  <a:cubicBezTo>
                    <a:pt x="14" y="62"/>
                    <a:pt x="0" y="94"/>
                    <a:pt x="0" y="128"/>
                  </a:cubicBezTo>
                  <a:cubicBezTo>
                    <a:pt x="0" y="162"/>
                    <a:pt x="14" y="195"/>
                    <a:pt x="38" y="219"/>
                  </a:cubicBezTo>
                  <a:cubicBezTo>
                    <a:pt x="62" y="243"/>
                    <a:pt x="94" y="256"/>
                    <a:pt x="128" y="256"/>
                  </a:cubicBezTo>
                  <a:cubicBezTo>
                    <a:pt x="163" y="256"/>
                    <a:pt x="195" y="243"/>
                    <a:pt x="219" y="219"/>
                  </a:cubicBezTo>
                  <a:cubicBezTo>
                    <a:pt x="243" y="195"/>
                    <a:pt x="256" y="162"/>
                    <a:pt x="256" y="128"/>
                  </a:cubicBezTo>
                  <a:cubicBezTo>
                    <a:pt x="256" y="94"/>
                    <a:pt x="243" y="62"/>
                    <a:pt x="219" y="38"/>
                  </a:cubicBezTo>
                  <a:cubicBezTo>
                    <a:pt x="195" y="14"/>
                    <a:pt x="163" y="0"/>
                    <a:pt x="128" y="0"/>
                  </a:cubicBezTo>
                  <a:close/>
                  <a:moveTo>
                    <a:pt x="213" y="213"/>
                  </a:moveTo>
                  <a:cubicBezTo>
                    <a:pt x="191" y="236"/>
                    <a:pt x="160" y="248"/>
                    <a:pt x="128" y="248"/>
                  </a:cubicBezTo>
                  <a:cubicBezTo>
                    <a:pt x="96" y="248"/>
                    <a:pt x="66" y="236"/>
                    <a:pt x="43" y="213"/>
                  </a:cubicBezTo>
                  <a:cubicBezTo>
                    <a:pt x="21" y="190"/>
                    <a:pt x="8" y="160"/>
                    <a:pt x="8" y="128"/>
                  </a:cubicBezTo>
                  <a:cubicBezTo>
                    <a:pt x="8" y="96"/>
                    <a:pt x="21" y="66"/>
                    <a:pt x="43" y="43"/>
                  </a:cubicBezTo>
                  <a:cubicBezTo>
                    <a:pt x="66" y="21"/>
                    <a:pt x="96" y="8"/>
                    <a:pt x="128" y="8"/>
                  </a:cubicBezTo>
                  <a:cubicBezTo>
                    <a:pt x="160" y="8"/>
                    <a:pt x="191" y="21"/>
                    <a:pt x="213" y="43"/>
                  </a:cubicBezTo>
                  <a:cubicBezTo>
                    <a:pt x="236" y="66"/>
                    <a:pt x="248" y="96"/>
                    <a:pt x="248" y="128"/>
                  </a:cubicBezTo>
                  <a:cubicBezTo>
                    <a:pt x="248" y="160"/>
                    <a:pt x="236" y="190"/>
                    <a:pt x="213" y="213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" name="Rectangle 212"/>
            <p:cNvSpPr>
              <a:spLocks noChangeArrowheads="1"/>
            </p:cNvSpPr>
            <p:nvPr/>
          </p:nvSpPr>
          <p:spPr bwMode="auto">
            <a:xfrm>
              <a:off x="2595387" y="3433570"/>
              <a:ext cx="8406" cy="1891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" name="Freeform 213"/>
            <p:cNvSpPr>
              <a:spLocks/>
            </p:cNvSpPr>
            <p:nvPr/>
          </p:nvSpPr>
          <p:spPr bwMode="auto">
            <a:xfrm>
              <a:off x="2565967" y="3301178"/>
              <a:ext cx="86160" cy="113478"/>
            </a:xfrm>
            <a:custGeom>
              <a:avLst/>
              <a:gdLst>
                <a:gd name="T0" fmla="*/ 36 w 72"/>
                <a:gd name="T1" fmla="*/ 0 h 96"/>
                <a:gd name="T2" fmla="*/ 0 w 72"/>
                <a:gd name="T3" fmla="*/ 24 h 96"/>
                <a:gd name="T4" fmla="*/ 8 w 72"/>
                <a:gd name="T5" fmla="*/ 24 h 96"/>
                <a:gd name="T6" fmla="*/ 36 w 72"/>
                <a:gd name="T7" fmla="*/ 8 h 96"/>
                <a:gd name="T8" fmla="*/ 64 w 72"/>
                <a:gd name="T9" fmla="*/ 32 h 96"/>
                <a:gd name="T10" fmla="*/ 43 w 72"/>
                <a:gd name="T11" fmla="*/ 57 h 96"/>
                <a:gd name="T12" fmla="*/ 24 w 72"/>
                <a:gd name="T13" fmla="*/ 92 h 96"/>
                <a:gd name="T14" fmla="*/ 24 w 72"/>
                <a:gd name="T15" fmla="*/ 96 h 96"/>
                <a:gd name="T16" fmla="*/ 32 w 72"/>
                <a:gd name="T17" fmla="*/ 96 h 96"/>
                <a:gd name="T18" fmla="*/ 32 w 72"/>
                <a:gd name="T19" fmla="*/ 92 h 96"/>
                <a:gd name="T20" fmla="*/ 46 w 72"/>
                <a:gd name="T21" fmla="*/ 64 h 96"/>
                <a:gd name="T22" fmla="*/ 72 w 72"/>
                <a:gd name="T23" fmla="*/ 32 h 96"/>
                <a:gd name="T24" fmla="*/ 36 w 72"/>
                <a:gd name="T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96">
                  <a:moveTo>
                    <a:pt x="36" y="0"/>
                  </a:moveTo>
                  <a:cubicBezTo>
                    <a:pt x="12" y="0"/>
                    <a:pt x="0" y="8"/>
                    <a:pt x="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17"/>
                    <a:pt x="12" y="8"/>
                    <a:pt x="36" y="8"/>
                  </a:cubicBezTo>
                  <a:cubicBezTo>
                    <a:pt x="53" y="8"/>
                    <a:pt x="64" y="18"/>
                    <a:pt x="64" y="32"/>
                  </a:cubicBezTo>
                  <a:cubicBezTo>
                    <a:pt x="64" y="43"/>
                    <a:pt x="49" y="54"/>
                    <a:pt x="43" y="57"/>
                  </a:cubicBezTo>
                  <a:cubicBezTo>
                    <a:pt x="42" y="57"/>
                    <a:pt x="24" y="66"/>
                    <a:pt x="24" y="92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2" y="71"/>
                    <a:pt x="46" y="64"/>
                    <a:pt x="46" y="64"/>
                  </a:cubicBezTo>
                  <a:cubicBezTo>
                    <a:pt x="47" y="63"/>
                    <a:pt x="72" y="50"/>
                    <a:pt x="72" y="32"/>
                  </a:cubicBezTo>
                  <a:cubicBezTo>
                    <a:pt x="72" y="13"/>
                    <a:pt x="58" y="0"/>
                    <a:pt x="36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-141231" y="-45432"/>
            <a:ext cx="2419665" cy="2265145"/>
            <a:chOff x="1355395" y="935255"/>
            <a:chExt cx="3036866" cy="339069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642187" y="1038461"/>
              <a:ext cx="2463281" cy="3059406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395" y="935255"/>
              <a:ext cx="3036866" cy="3390694"/>
            </a:xfrm>
            <a:prstGeom prst="rect">
              <a:avLst/>
            </a:prstGeom>
          </p:spPr>
        </p:pic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7391" y="11289"/>
            <a:ext cx="2232391" cy="217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10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3" grpId="0"/>
    </p:bldLst>
  </p:timing>
</p:sld>
</file>

<file path=ppt/theme/theme1.xml><?xml version="1.0" encoding="utf-8"?>
<a:theme xmlns:a="http://schemas.openxmlformats.org/drawingml/2006/main" name="Office Theme">
  <a:themeElements>
    <a:clrScheme name="IGPIA - Theme 13 - Light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313033"/>
      </a:accent1>
      <a:accent2>
        <a:srgbClr val="F5B43F"/>
      </a:accent2>
      <a:accent3>
        <a:srgbClr val="56BDB2"/>
      </a:accent3>
      <a:accent4>
        <a:srgbClr val="739AA7"/>
      </a:accent4>
      <a:accent5>
        <a:srgbClr val="B1C3CA"/>
      </a:accent5>
      <a:accent6>
        <a:srgbClr val="DFDFDF"/>
      </a:accent6>
      <a:hlink>
        <a:srgbClr val="F33B48"/>
      </a:hlink>
      <a:folHlink>
        <a:srgbClr val="FFC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  <a:lumOff val="5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Мастер_года_ШАБЛОН</Template>
  <TotalTime>48061</TotalTime>
  <Words>591</Words>
  <Application>Microsoft Office PowerPoint</Application>
  <PresentationFormat>Произвольный</PresentationFormat>
  <Paragraphs>94</Paragraphs>
  <Slides>20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5" baseType="lpstr">
      <vt:lpstr>Arial</vt:lpstr>
      <vt:lpstr>Calibri</vt:lpstr>
      <vt:lpstr>Century Gothic</vt:lpstr>
      <vt:lpstr>Circe</vt:lpstr>
      <vt:lpstr>Gill Sans</vt:lpstr>
      <vt:lpstr>Lato</vt:lpstr>
      <vt:lpstr>Lato Heavy</vt:lpstr>
      <vt:lpstr>Noto Sans</vt:lpstr>
      <vt:lpstr>Noto Sans ExtraLight</vt:lpstr>
      <vt:lpstr>Open Sans Light</vt:lpstr>
      <vt:lpstr>PT Serif</vt:lpstr>
      <vt:lpstr>Source Sans Pro</vt:lpstr>
      <vt:lpstr>Source Sans Pro Light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Всероссийский конкурс  «Мастер года»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http://graphicriver.net/user/jetfabrik</Manager>
  <Company>http://graphicriver.net/user/jetfabrik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Premium Presentations</dc:title>
  <dc:subject>http://graphicriver.net/user/jetfabrik</dc:subject>
  <dc:creator>Jetfabrik</dc:creator>
  <cp:keywords>http:/graphicriver.net/user/jetfabrik</cp:keywords>
  <dc:description>http://graphicriver.net/user/jetfabrik</dc:description>
  <cp:lastModifiedBy>Machine</cp:lastModifiedBy>
  <cp:revision>7076</cp:revision>
  <cp:lastPrinted>2019-06-14T20:25:55Z</cp:lastPrinted>
  <dcterms:created xsi:type="dcterms:W3CDTF">2014-11-12T21:47:38Z</dcterms:created>
  <dcterms:modified xsi:type="dcterms:W3CDTF">2022-10-31T04:51:44Z</dcterms:modified>
  <cp:category>http://graphicriver.net/user/jetfabrik</cp:category>
</cp:coreProperties>
</file>