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59" r:id="rId6"/>
    <p:sldId id="264" r:id="rId7"/>
    <p:sldId id="262" r:id="rId8"/>
    <p:sldId id="278" r:id="rId9"/>
    <p:sldId id="266" r:id="rId10"/>
    <p:sldId id="263" r:id="rId11"/>
    <p:sldId id="265" r:id="rId12"/>
    <p:sldId id="279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81" r:id="rId21"/>
    <p:sldId id="276" r:id="rId22"/>
    <p:sldId id="275" r:id="rId23"/>
    <p:sldId id="277" r:id="rId24"/>
    <p:sldId id="280" r:id="rId25"/>
    <p:sldId id="282" r:id="rId26"/>
    <p:sldId id="283" r:id="rId27"/>
    <p:sldId id="27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 txBox="1">
            <a:spLocks/>
          </p:cNvSpPr>
          <p:nvPr/>
        </p:nvSpPr>
        <p:spPr>
          <a:xfrm>
            <a:off x="1691680" y="1434840"/>
            <a:ext cx="5760640" cy="286232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66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Изображать можно пятном</a:t>
            </a:r>
          </a:p>
          <a:p>
            <a:pPr fontAlgn="base">
              <a:spcAft>
                <a:spcPct val="0"/>
              </a:spcAft>
              <a:defRPr/>
            </a:pPr>
            <a:r>
              <a:rPr lang="ru-RU" sz="2400" b="1" dirty="0">
                <a:ln w="19050">
                  <a:noFill/>
                  <a:prstDash val="solid"/>
                </a:ln>
                <a:solidFill>
                  <a:srgbClr val="002060"/>
                </a:solidFill>
                <a:cs typeface="Arial" charset="0"/>
              </a:rPr>
              <a:t>Изобразительное искусство</a:t>
            </a:r>
          </a:p>
          <a:p>
            <a:pPr fontAlgn="base">
              <a:spcAft>
                <a:spcPct val="0"/>
              </a:spcAft>
              <a:defRPr/>
            </a:pPr>
            <a:r>
              <a:rPr lang="ru-RU" sz="2400" b="1" dirty="0">
                <a:ln w="19050">
                  <a:noFill/>
                  <a:prstDash val="solid"/>
                </a:ln>
                <a:solidFill>
                  <a:srgbClr val="002060"/>
                </a:solidFill>
                <a:cs typeface="Arial" charset="0"/>
              </a:rPr>
              <a:t>1 </a:t>
            </a:r>
            <a:r>
              <a:rPr lang="ru-RU" sz="2400" b="1" dirty="0" smtClean="0">
                <a:ln w="19050">
                  <a:noFill/>
                  <a:prstDash val="solid"/>
                </a:ln>
                <a:solidFill>
                  <a:srgbClr val="002060"/>
                </a:solidFill>
                <a:cs typeface="Arial" charset="0"/>
              </a:rPr>
              <a:t>класс</a:t>
            </a:r>
            <a:endParaRPr lang="ru-RU" sz="2400" b="1" dirty="0">
              <a:ln w="19050">
                <a:noFill/>
                <a:prstDash val="solid"/>
              </a:ln>
              <a:solidFill>
                <a:srgbClr val="002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72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788024" y="937874"/>
            <a:ext cx="3824374" cy="4033174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 dirty="0">
                <a:solidFill>
                  <a:srgbClr val="002060"/>
                </a:solidFill>
              </a:rPr>
              <a:t>Пятно -  </a:t>
            </a:r>
            <a:r>
              <a:rPr lang="ru-RU" dirty="0">
                <a:solidFill>
                  <a:srgbClr val="002060"/>
                </a:solidFill>
              </a:rPr>
              <a:t>место,  отличающееся по цвету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от </a:t>
            </a:r>
            <a:r>
              <a:rPr lang="ru-RU" dirty="0">
                <a:solidFill>
                  <a:srgbClr val="002060"/>
                </a:solidFill>
              </a:rPr>
              <a:t>остальной поверхности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472439" y="836712"/>
            <a:ext cx="4343457" cy="511256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9182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292080" y="937874"/>
            <a:ext cx="3320318" cy="4033174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</a:rPr>
              <a:t>Тень </a:t>
            </a:r>
            <a:r>
              <a:rPr lang="ru-RU" b="1" dirty="0">
                <a:solidFill>
                  <a:srgbClr val="002060"/>
                </a:solidFill>
              </a:rPr>
              <a:t>-  </a:t>
            </a:r>
            <a:r>
              <a:rPr lang="ru-RU" dirty="0" smtClean="0">
                <a:solidFill>
                  <a:srgbClr val="002060"/>
                </a:solidFill>
              </a:rPr>
              <a:t>это тоже пятно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2439" y="539102"/>
            <a:ext cx="5007095" cy="577021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581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Сканер\2012_10_02\IMG_0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633911" cy="401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26815" y="548680"/>
            <a:ext cx="8229600" cy="93537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000" b="1" dirty="0" smtClean="0">
                <a:solidFill>
                  <a:srgbClr val="002060"/>
                </a:solidFill>
              </a:rPr>
              <a:t>Какие зверушки получились 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из обычного пятна?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41900" y="1700808"/>
            <a:ext cx="3260200" cy="461359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0558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26815" y="548680"/>
            <a:ext cx="8229600" cy="93537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000" b="1" dirty="0" smtClean="0">
                <a:solidFill>
                  <a:srgbClr val="002060"/>
                </a:solidFill>
              </a:rPr>
              <a:t>Какие зверушки получились 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из обычного пятна?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67744" y="1667345"/>
            <a:ext cx="4608512" cy="460851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0266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26815" y="548680"/>
            <a:ext cx="8229600" cy="93537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000" b="1" dirty="0" smtClean="0">
                <a:solidFill>
                  <a:srgbClr val="002060"/>
                </a:solidFill>
              </a:rPr>
              <a:t>Какие зверушки получились 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из обычного пятна?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53376" y="1620867"/>
            <a:ext cx="7037249" cy="468845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5911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26815" y="548680"/>
            <a:ext cx="8229600" cy="93537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000" b="1" dirty="0" smtClean="0">
                <a:solidFill>
                  <a:srgbClr val="002060"/>
                </a:solidFill>
              </a:rPr>
              <a:t>Какие зверушки получились 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из обычного пятна?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EFEEEC"/>
              </a:clrFrom>
              <a:clrTo>
                <a:srgbClr val="EFEEE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1647055"/>
            <a:ext cx="7056784" cy="4643689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0039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26815" y="548680"/>
            <a:ext cx="8229600" cy="93537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000" b="1" dirty="0" smtClean="0">
                <a:solidFill>
                  <a:srgbClr val="002060"/>
                </a:solidFill>
              </a:rPr>
              <a:t>Какие зверушки получились 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из обычного пятна?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2F0F1"/>
              </a:clrFrom>
              <a:clrTo>
                <a:srgbClr val="F2F0F1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591780" y="1653977"/>
            <a:ext cx="3960440" cy="468463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0899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26815" y="548680"/>
            <a:ext cx="8229600" cy="93537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000" b="1" dirty="0" smtClean="0">
                <a:solidFill>
                  <a:srgbClr val="002060"/>
                </a:solidFill>
              </a:rPr>
              <a:t>Какие зверушки получились 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из обычного пятна?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25642" y="1700808"/>
            <a:ext cx="5292716" cy="462230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8803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4990" y="476672"/>
            <a:ext cx="8229600" cy="700845"/>
          </a:xfrm>
          <a:prstGeom prst="rect">
            <a:avLst/>
          </a:prstGeom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000" b="1" dirty="0" smtClean="0">
                <a:solidFill>
                  <a:srgbClr val="002060"/>
                </a:solidFill>
              </a:rPr>
              <a:t>Евгений Иванович </a:t>
            </a:r>
            <a:r>
              <a:rPr lang="ru-RU" sz="4000" b="1" dirty="0" err="1" smtClean="0">
                <a:solidFill>
                  <a:srgbClr val="002060"/>
                </a:solidFill>
              </a:rPr>
              <a:t>Чарушин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269"/>
          <a:stretch/>
        </p:blipFill>
        <p:spPr bwMode="auto">
          <a:xfrm>
            <a:off x="2259507" y="1249525"/>
            <a:ext cx="4624987" cy="505979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7038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461" y="548680"/>
            <a:ext cx="8229600" cy="720080"/>
          </a:xfrm>
        </p:spPr>
        <p:txBody>
          <a:bodyPr anchor="ctr"/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Братья-Мастера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http://studio-amadeus.ru/site/articles/detskoe_risovanie_kak_sredstvo_ot_vzroslyh_problem/index/xudozhnik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31"/>
          <a:stretch/>
        </p:blipFill>
        <p:spPr bwMode="auto">
          <a:xfrm flipH="1">
            <a:off x="486732" y="1347030"/>
            <a:ext cx="2639168" cy="3376069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3288677" y="1347030"/>
            <a:ext cx="2639168" cy="337606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6091532" y="1347030"/>
            <a:ext cx="2437597" cy="3376069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3530" y="4941168"/>
            <a:ext cx="26486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Мастер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Изображения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1297" y="4941168"/>
            <a:ext cx="219784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Мастер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Украшения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33247" y="4941168"/>
            <a:ext cx="209865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Мастер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Постройки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137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16016" y="1484784"/>
            <a:ext cx="4283968" cy="36029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400" b="1" i="1" dirty="0" smtClean="0"/>
              <a:t> Рисунки этих очаровательных детенышей </a:t>
            </a:r>
            <a:r>
              <a:rPr lang="ru-RU" sz="2400" b="1" i="1" dirty="0" smtClean="0"/>
              <a:t>художник</a:t>
            </a:r>
            <a:endParaRPr lang="en-US" sz="2400" b="1" i="1" dirty="0" smtClean="0"/>
          </a:p>
          <a:p>
            <a:pPr>
              <a:buNone/>
            </a:pPr>
            <a:r>
              <a:rPr lang="ru-RU" sz="2400" b="1" i="1" dirty="0" smtClean="0"/>
              <a:t> </a:t>
            </a:r>
            <a:r>
              <a:rPr lang="ru-RU" sz="2400" b="1" i="1" dirty="0" smtClean="0"/>
              <a:t>Е. </a:t>
            </a:r>
            <a:r>
              <a:rPr lang="ru-RU" sz="2400" b="1" i="1" dirty="0" err="1" smtClean="0"/>
              <a:t>Чарушин</a:t>
            </a:r>
            <a:r>
              <a:rPr lang="ru-RU" sz="2400" b="1" i="1" dirty="0" smtClean="0"/>
              <a:t> сделал при помощи пятна.  </a:t>
            </a:r>
            <a:endParaRPr lang="ru-RU" sz="2400" b="1" i="1" dirty="0"/>
          </a:p>
        </p:txBody>
      </p:sp>
      <p:pic>
        <p:nvPicPr>
          <p:cNvPr id="4098" name="Picture 2" descr="I:\Сканер\2012_10_02\IMG_00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4031056" cy="5196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4990" y="476672"/>
            <a:ext cx="8229600" cy="700845"/>
          </a:xfrm>
          <a:prstGeom prst="rect">
            <a:avLst/>
          </a:prstGeom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000" b="1" dirty="0" smtClean="0">
                <a:solidFill>
                  <a:srgbClr val="002060"/>
                </a:solidFill>
              </a:rPr>
              <a:t> Иллюстрация Е. И. </a:t>
            </a:r>
            <a:r>
              <a:rPr lang="ru-RU" sz="4000" b="1" dirty="0" err="1" smtClean="0">
                <a:solidFill>
                  <a:srgbClr val="002060"/>
                </a:solidFill>
              </a:rPr>
              <a:t>Чарушина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796" y="1268759"/>
            <a:ext cx="7510409" cy="5006939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5896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4990" y="476672"/>
            <a:ext cx="8229600" cy="700845"/>
          </a:xfrm>
          <a:prstGeom prst="rect">
            <a:avLst/>
          </a:prstGeom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000" b="1" dirty="0" smtClean="0">
                <a:solidFill>
                  <a:srgbClr val="002060"/>
                </a:solidFill>
              </a:rPr>
              <a:t>Татьяна Алексеевна Маврина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0464" y="1249525"/>
            <a:ext cx="4063072" cy="505979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426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4990" y="476672"/>
            <a:ext cx="8229600" cy="700845"/>
          </a:xfrm>
          <a:prstGeom prst="rect">
            <a:avLst/>
          </a:prstGeom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000" b="1" dirty="0" smtClean="0">
                <a:solidFill>
                  <a:srgbClr val="002060"/>
                </a:solidFill>
              </a:rPr>
              <a:t>Иллюстрация Т. А. Мавриной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1340768"/>
            <a:ext cx="3935396" cy="505979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5076056" y="2780928"/>
            <a:ext cx="3610744" cy="334523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Эти замечательные рисунки для детских книг художники сделали с помощью пятна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703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:\Сканер\2012_10_02\IMG_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28662" y="1357298"/>
            <a:ext cx="4000528" cy="3123489"/>
          </a:xfrm>
          <a:prstGeom prst="rect">
            <a:avLst/>
          </a:prstGeom>
          <a:noFill/>
        </p:spPr>
      </p:pic>
      <p:pic>
        <p:nvPicPr>
          <p:cNvPr id="5" name="Picture 3" descr="I:\Сканер\2012_10_02\IM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36096" y="692696"/>
            <a:ext cx="2913056" cy="435939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5301208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Посмотрите как художник Т. Маврина превратила пятна в важную ворону и забавную собаку. 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8" y="1600200"/>
            <a:ext cx="328614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/>
              <a:t>    Рассмотрите     изображения животных. </a:t>
            </a:r>
          </a:p>
          <a:p>
            <a:pPr algn="ctr">
              <a:buNone/>
            </a:pPr>
            <a:r>
              <a:rPr lang="ru-RU" sz="2400" b="1" i="1" dirty="0" smtClean="0"/>
              <a:t>   </a:t>
            </a:r>
          </a:p>
          <a:p>
            <a:pPr algn="ctr">
              <a:buNone/>
            </a:pPr>
            <a:r>
              <a:rPr lang="ru-RU" sz="2400" b="1" i="1" dirty="0" smtClean="0"/>
              <a:t>Все они и похожие и разные.</a:t>
            </a:r>
            <a:endParaRPr lang="ru-RU" sz="2400" b="1" i="1" dirty="0"/>
          </a:p>
        </p:txBody>
      </p:sp>
      <p:pic>
        <p:nvPicPr>
          <p:cNvPr id="5122" name="Picture 2" descr="I:\Сканер\2012_10_02\IMG_00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7158" y="428604"/>
            <a:ext cx="5104547" cy="5562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I:\Сканер\2012_10_02\IMG_00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034" y="571480"/>
            <a:ext cx="4828332" cy="56912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57884" y="1571612"/>
            <a:ext cx="30718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    У жирафа шея длинная, а у слона  ее почти не видно.        </a:t>
            </a:r>
          </a:p>
          <a:p>
            <a:endParaRPr lang="ru-RU" sz="2400" b="1" i="1" dirty="0"/>
          </a:p>
          <a:p>
            <a:r>
              <a:rPr lang="ru-RU" sz="2400" b="1" i="1" dirty="0" smtClean="0"/>
              <a:t>Слон похож на большой кубик, нос у него длинный, а ноги толстые.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36711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438" indent="-452438">
              <a:buFont typeface="+mj-lt"/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</a:rPr>
              <a:t>Возьмите одну тёмную </a:t>
            </a:r>
            <a:r>
              <a:rPr lang="ru-RU" sz="3600" b="1" smtClean="0">
                <a:solidFill>
                  <a:srgbClr val="002060"/>
                </a:solidFill>
              </a:rPr>
              <a:t>краску            и </a:t>
            </a:r>
            <a:r>
              <a:rPr lang="ru-RU" sz="3600" b="1" dirty="0" smtClean="0">
                <a:solidFill>
                  <a:srgbClr val="002060"/>
                </a:solidFill>
              </a:rPr>
              <a:t>большую кисточку.</a:t>
            </a:r>
          </a:p>
          <a:p>
            <a:pPr marL="452438" indent="-452438">
              <a:buFont typeface="+mj-lt"/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</a:rPr>
              <a:t>Смело сделайте большую кляксу-пятно на листе бумаги.</a:t>
            </a:r>
          </a:p>
          <a:p>
            <a:pPr marL="452438" indent="-452438">
              <a:buFont typeface="+mj-lt"/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</a:rPr>
              <a:t>Дорисуйте любыми краской, карандашом, ручкой, фломастером пятно так, чтобы получилась зверушка.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278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Рисунок пятнами для учеников 6 класса. Легко повторить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Рисунок пятнами для учеников 6 класса. Легко повторить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Рисунок пятнами для учеников 6 класса. Легко повторить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D:\Росатом 2018\Desktop\risunokpyatnom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683047" cy="5125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Рисунок пятнами для учеников 6 класса. Легко повторить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1" name="Picture 3" descr="D:\Росатом 2018\Desktop\risunokpyatnom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704856" cy="5778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461" y="548680"/>
            <a:ext cx="8229600" cy="720080"/>
          </a:xfrm>
        </p:spPr>
        <p:txBody>
          <a:bodyPr anchor="ctr"/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Рассмотрите фотографии животных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681662" y="1565099"/>
            <a:ext cx="2440541" cy="3376069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3342235" y="1565100"/>
            <a:ext cx="2532051" cy="337606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6091530" y="1565100"/>
            <a:ext cx="2437597" cy="337606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1662" y="5159237"/>
            <a:ext cx="24405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Жираф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2236" y="5159237"/>
            <a:ext cx="2532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Слон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91530" y="5159237"/>
            <a:ext cx="24375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Белка 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868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Презентация по ИЗО на тему &quot;Рисунок пятном&quot; (1 класс)"/>
          <p:cNvPicPr>
            <a:picLocks noChangeAspect="1" noChangeArrowheads="1"/>
          </p:cNvPicPr>
          <p:nvPr/>
        </p:nvPicPr>
        <p:blipFill>
          <a:blip r:embed="rId2" cstate="print"/>
          <a:srcRect l="11550" t="26600" r="10751" b="17401"/>
          <a:stretch>
            <a:fillRect/>
          </a:stretch>
        </p:blipFill>
        <p:spPr bwMode="auto">
          <a:xfrm>
            <a:off x="827584" y="1124744"/>
            <a:ext cx="7460029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Презентация по ИЗО на тему &quot;Рисунок пятном&quot; (1 класс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20688"/>
            <a:ext cx="6858000" cy="514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Презентация по ИЗО на тему &quot;Рисунок пятном&quot; (1 класс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92696"/>
            <a:ext cx="6858000" cy="514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Чудеса из пятна акварели и гелевой ручки | Журнал Ярмарки Мастер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92696"/>
            <a:ext cx="7270395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461" y="548680"/>
            <a:ext cx="8229600" cy="720080"/>
          </a:xfrm>
        </p:spPr>
        <p:txBody>
          <a:bodyPr anchor="ctr"/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Рассмотрите фотографии животных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5168" y="1565099"/>
            <a:ext cx="2356671" cy="3376069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3342233" y="1565100"/>
            <a:ext cx="2532051" cy="337606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6091528" y="1565099"/>
            <a:ext cx="2437597" cy="337606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75168" y="5159237"/>
            <a:ext cx="23566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Собака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2233" y="5159237"/>
            <a:ext cx="25320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Цыплёнок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91528" y="5159237"/>
            <a:ext cx="24375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Кошка  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975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3568" y="548680"/>
            <a:ext cx="7992888" cy="4033174"/>
          </a:xfrm>
          <a:prstGeom prst="rect">
            <a:avLst/>
          </a:prstGeom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200" b="1" dirty="0" smtClean="0">
                <a:solidFill>
                  <a:srgbClr val="002060"/>
                </a:solidFill>
              </a:rPr>
              <a:t>Однажды с кисточки сорвалась большая капля, упала на бумагу и растеклась.</a:t>
            </a:r>
          </a:p>
          <a:p>
            <a:pPr algn="l"/>
            <a:r>
              <a:rPr lang="ru-RU" sz="3200" b="1" dirty="0" smtClean="0">
                <a:solidFill>
                  <a:srgbClr val="002060"/>
                </a:solidFill>
              </a:rPr>
              <a:t>- Фу! – возмутилась бумага. – Как меня уродует эта клякса!</a:t>
            </a:r>
          </a:p>
          <a:p>
            <a:pPr algn="l"/>
            <a:r>
              <a:rPr lang="ru-RU" sz="3200" b="1" dirty="0" smtClean="0">
                <a:solidFill>
                  <a:srgbClr val="002060"/>
                </a:solidFill>
              </a:rPr>
              <a:t>- Ах, какая я несчастная, подумала клякса. </a:t>
            </a:r>
          </a:p>
          <a:p>
            <a:pPr algn="l"/>
            <a:r>
              <a:rPr lang="ru-RU" sz="3200" b="1" dirty="0" smtClean="0">
                <a:solidFill>
                  <a:srgbClr val="002060"/>
                </a:solidFill>
              </a:rPr>
              <a:t>- Я не хочу никого огорчать.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680012" y="2795270"/>
            <a:ext cx="4136022" cy="3795811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1333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3568" y="548680"/>
            <a:ext cx="7992888" cy="4033174"/>
          </a:xfrm>
          <a:prstGeom prst="rect">
            <a:avLst/>
          </a:prstGeom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200" b="1" dirty="0" smtClean="0">
                <a:solidFill>
                  <a:srgbClr val="002060"/>
                </a:solidFill>
              </a:rPr>
              <a:t>- Не грусти, - вдруг услышала она. – Я волшебник Мастер Изображения. Я помогу тебе!</a:t>
            </a:r>
          </a:p>
          <a:p>
            <a:pPr algn="l"/>
            <a:r>
              <a:rPr lang="ru-RU" sz="3200" b="1" dirty="0" smtClean="0">
                <a:solidFill>
                  <a:srgbClr val="002060"/>
                </a:solidFill>
              </a:rPr>
              <a:t>- Клякса вскоре забыла, что она была просто пятном, ведь теперь она превратилась в … В кого?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http://studio-amadeus.ru/site/articles/detskoe_risovanie_kak_sredstvo_ot_vzroslyh_problem/index/xudozhnik.jpg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31"/>
          <a:stretch/>
        </p:blipFill>
        <p:spPr bwMode="auto">
          <a:xfrm>
            <a:off x="5580112" y="2509292"/>
            <a:ext cx="3240360" cy="4145124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4071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940595"/>
            <a:ext cx="4193025" cy="45992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78974" y="940595"/>
            <a:ext cx="4193024" cy="45992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805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alevtina.stekweb.net/lj/pics/24k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357298"/>
            <a:ext cx="6429420" cy="4822065"/>
          </a:xfrm>
          <a:prstGeom prst="rect">
            <a:avLst/>
          </a:prstGeom>
          <a:noFill/>
        </p:spPr>
      </p:pic>
      <p:pic>
        <p:nvPicPr>
          <p:cNvPr id="8" name="Picture 2" descr="I:\Сканер\2012_10_02\IMG_00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00298" y="1357298"/>
            <a:ext cx="4179900" cy="4782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83254" y="865866"/>
            <a:ext cx="3824374" cy="4033174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</a:rPr>
              <a:t>Изображать можно пятном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http://studio-amadeus.ru/site/articles/detskoe_risovanie_kak_sredstvo_ot_vzroslyh_problem/index/xudozhnik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31"/>
          <a:stretch/>
        </p:blipFill>
        <p:spPr bwMode="auto">
          <a:xfrm flipH="1">
            <a:off x="467544" y="836712"/>
            <a:ext cx="3999686" cy="511646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4193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1F497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303</Words>
  <Application>Microsoft Office PowerPoint</Application>
  <PresentationFormat>Экран (4:3)</PresentationFormat>
  <Paragraphs>57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Братья-Мастера</vt:lpstr>
      <vt:lpstr>Рассмотрите фотографии животных</vt:lpstr>
      <vt:lpstr>Рассмотрите фотографии животных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класс</dc:title>
  <dc:creator>Фокина Лидия Петровна</dc:creator>
  <cp:keywords>ИЗО</cp:keywords>
  <cp:lastModifiedBy>user</cp:lastModifiedBy>
  <cp:revision>52</cp:revision>
  <dcterms:created xsi:type="dcterms:W3CDTF">2017-02-23T13:11:39Z</dcterms:created>
  <dcterms:modified xsi:type="dcterms:W3CDTF">2022-09-19T14:10:26Z</dcterms:modified>
</cp:coreProperties>
</file>