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291" r:id="rId3"/>
    <p:sldId id="277" r:id="rId4"/>
    <p:sldId id="279" r:id="rId5"/>
    <p:sldId id="280" r:id="rId6"/>
    <p:sldId id="284" r:id="rId7"/>
    <p:sldId id="286" r:id="rId8"/>
    <p:sldId id="290" r:id="rId9"/>
    <p:sldId id="292" r:id="rId10"/>
    <p:sldId id="29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2436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Арт-терапия в работе с педагогами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357826"/>
            <a:ext cx="6255700" cy="1263934"/>
          </a:xfrm>
        </p:spPr>
        <p:txBody>
          <a:bodyPr/>
          <a:lstStyle/>
          <a:p>
            <a:r>
              <a:rPr lang="ru-RU" dirty="0" smtClean="0"/>
              <a:t>Педагог-психолог: Виноградова Ю.С.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40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3488"/>
          </a:xfrm>
        </p:spPr>
        <p:txBody>
          <a:bodyPr/>
          <a:lstStyle/>
          <a:p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07342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2530" name="Picture 2" descr="https://lifeo.ru/wp-content/uploads/kartinka-spasibo-za-vnimanie-dlya-prezentacii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87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1235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Тренинг «Арт-терапия </a:t>
            </a:r>
            <a:b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работе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педагогами ДОУ»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Цель: </a:t>
            </a:r>
            <a:r>
              <a:rPr lang="ru-RU" dirty="0" smtClean="0">
                <a:solidFill>
                  <a:schemeClr val="tx1"/>
                </a:solidFill>
              </a:rPr>
              <a:t>раскрытие творческого потенциала педагога, высвобождение его скрытых энергетических ресурсов.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Задачи: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Развивать познавательную активность.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Мотивировать педагогов к самостоятельному изучению арт-терапевтических методов.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Применять полученные знания, умения в практической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82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42918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Арт-терапия</a:t>
            </a:r>
            <a:r>
              <a:rPr lang="ru-RU" dirty="0"/>
              <a:t> (от англ. </a:t>
            </a:r>
            <a:r>
              <a:rPr lang="ru-RU" dirty="0" err="1"/>
              <a:t>art</a:t>
            </a:r>
            <a:r>
              <a:rPr lang="ru-RU" dirty="0"/>
              <a:t> — «искусство» + терапия) — </a:t>
            </a:r>
            <a:r>
              <a:rPr lang="ru-RU" dirty="0" smtClean="0"/>
              <a:t>направление </a:t>
            </a:r>
            <a:r>
              <a:rPr lang="ru-RU" dirty="0"/>
              <a:t>в психотерапии и психологической </a:t>
            </a:r>
            <a:r>
              <a:rPr lang="ru-RU" dirty="0" smtClean="0"/>
              <a:t>коррекции</a:t>
            </a:r>
            <a:r>
              <a:rPr lang="ru-RU" dirty="0"/>
              <a:t>, основанное на применении для терапии </a:t>
            </a:r>
            <a:r>
              <a:rPr lang="ru-RU" dirty="0" smtClean="0"/>
              <a:t>искусства </a:t>
            </a:r>
            <a:r>
              <a:rPr lang="ru-RU" dirty="0"/>
              <a:t>и творчества. </a:t>
            </a:r>
            <a:endParaRPr lang="ru-RU" dirty="0" smtClean="0"/>
          </a:p>
          <a:p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Главная цель арт-терапии </a:t>
            </a:r>
            <a:r>
              <a:rPr lang="ru-RU" dirty="0"/>
              <a:t>состоит в гармонизации </a:t>
            </a:r>
            <a:r>
              <a:rPr lang="ru-RU" dirty="0" smtClean="0"/>
              <a:t>психического </a:t>
            </a:r>
            <a:r>
              <a:rPr lang="ru-RU" dirty="0"/>
              <a:t>состояния через развитие способности самовыражения и самопознания.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3" name="Picture 5" descr="C:\Users\Ольга\Documents\2020-2021 мои мероприятия\Арт-терапия\1005381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4871"/>
            <a:ext cx="19431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Ольга\Documents\2020-2021 мои мероприятия\Арт-терапия\b50b1f9e-38a8-45c1-ab45-769b68d92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24619"/>
            <a:ext cx="2000066" cy="3000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Ольга\Documents\2020-2021 мои мероприятия\Арт-терапия\book_01_400x0_3c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24619"/>
            <a:ext cx="1968495" cy="29970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4973" y="3714871"/>
            <a:ext cx="2082378" cy="297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70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4969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+mj-lt"/>
              </a:rPr>
              <a:t>Виды арт-терапии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42" name="Picture 2" descr="http://ukdk.chel.muzkult.ru/media/2018/12/11/1210574551/image_image_5186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903827" cy="5588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76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+mj-lt"/>
              </a:rPr>
              <a:t>Показания для проведения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арт-терапии: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  <a:p>
            <a:endParaRPr lang="ru-RU" sz="2000" dirty="0" smtClean="0"/>
          </a:p>
          <a:p>
            <a:r>
              <a:rPr lang="ru-RU" sz="2000" dirty="0" smtClean="0"/>
              <a:t>трудности </a:t>
            </a:r>
            <a:r>
              <a:rPr lang="ru-RU" sz="2000" dirty="0"/>
              <a:t>эмоционального развития, </a:t>
            </a:r>
            <a:endParaRPr lang="ru-RU" sz="2000" dirty="0" smtClean="0"/>
          </a:p>
          <a:p>
            <a:r>
              <a:rPr lang="ru-RU" sz="2000" dirty="0" smtClean="0"/>
              <a:t>стресс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депрессия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сниженное </a:t>
            </a:r>
            <a:r>
              <a:rPr lang="ru-RU" sz="2000" dirty="0"/>
              <a:t>настроение, </a:t>
            </a:r>
            <a:endParaRPr lang="ru-RU" sz="2000" dirty="0" smtClean="0"/>
          </a:p>
          <a:p>
            <a:r>
              <a:rPr lang="ru-RU" sz="2000" dirty="0" smtClean="0"/>
              <a:t>эмоциональная </a:t>
            </a:r>
            <a:r>
              <a:rPr lang="ru-RU" sz="2000" dirty="0"/>
              <a:t>неустойчивость, </a:t>
            </a:r>
            <a:endParaRPr lang="ru-RU" sz="2000" dirty="0" smtClean="0"/>
          </a:p>
          <a:p>
            <a:r>
              <a:rPr lang="ru-RU" sz="2000" dirty="0" smtClean="0"/>
              <a:t>импульсивность </a:t>
            </a:r>
            <a:r>
              <a:rPr lang="ru-RU" sz="2000" dirty="0"/>
              <a:t>эмоциональных реакций, </a:t>
            </a:r>
            <a:endParaRPr lang="ru-RU" sz="2000" dirty="0" smtClean="0"/>
          </a:p>
          <a:p>
            <a:r>
              <a:rPr lang="ru-RU" sz="2000" dirty="0" smtClean="0"/>
              <a:t>переживание </a:t>
            </a:r>
            <a:r>
              <a:rPr lang="ru-RU" sz="2000" dirty="0"/>
              <a:t>эмоционального отвержения другими людьми, </a:t>
            </a:r>
            <a:endParaRPr lang="ru-RU" sz="2000" dirty="0" smtClean="0"/>
          </a:p>
          <a:p>
            <a:r>
              <a:rPr lang="ru-RU" sz="2000" dirty="0" smtClean="0"/>
              <a:t>чувство </a:t>
            </a:r>
            <a:r>
              <a:rPr lang="ru-RU" sz="2000" dirty="0"/>
              <a:t>одиночества, </a:t>
            </a:r>
            <a:endParaRPr lang="ru-RU" sz="2000" dirty="0" smtClean="0"/>
          </a:p>
          <a:p>
            <a:r>
              <a:rPr lang="ru-RU" sz="2000" dirty="0" smtClean="0"/>
              <a:t>межличностные </a:t>
            </a:r>
            <a:r>
              <a:rPr lang="ru-RU" sz="2000" dirty="0"/>
              <a:t>конфликты, </a:t>
            </a:r>
            <a:endParaRPr lang="ru-RU" sz="2000" dirty="0" smtClean="0"/>
          </a:p>
          <a:p>
            <a:r>
              <a:rPr lang="ru-RU" sz="2000" dirty="0" smtClean="0"/>
              <a:t>неудовлетворенность </a:t>
            </a:r>
          </a:p>
          <a:p>
            <a:r>
              <a:rPr lang="ru-RU" sz="2000" dirty="0" smtClean="0"/>
              <a:t>семейными </a:t>
            </a:r>
            <a:r>
              <a:rPr lang="ru-RU" sz="2000" dirty="0"/>
              <a:t>отношениями, </a:t>
            </a:r>
            <a:endParaRPr lang="ru-RU" sz="2000" dirty="0" smtClean="0"/>
          </a:p>
          <a:p>
            <a:r>
              <a:rPr lang="ru-RU" sz="2000" dirty="0" smtClean="0"/>
              <a:t>ревность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повышенная </a:t>
            </a:r>
            <a:r>
              <a:rPr lang="ru-RU" sz="2000" dirty="0"/>
              <a:t>тревожность, </a:t>
            </a:r>
            <a:endParaRPr lang="ru-RU" sz="2000" dirty="0" smtClean="0"/>
          </a:p>
          <a:p>
            <a:r>
              <a:rPr lang="ru-RU" sz="2000" dirty="0" smtClean="0"/>
              <a:t>страхи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фобии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негативная </a:t>
            </a:r>
            <a:r>
              <a:rPr lang="ru-RU" sz="2000" dirty="0"/>
              <a:t>«Я-концепция», </a:t>
            </a:r>
            <a:endParaRPr lang="ru-RU" sz="2000" dirty="0" smtClean="0"/>
          </a:p>
          <a:p>
            <a:r>
              <a:rPr lang="ru-RU" sz="2000" dirty="0" smtClean="0"/>
              <a:t>низкая самооценка.</a:t>
            </a:r>
            <a:endParaRPr lang="ru-RU" sz="2000" dirty="0"/>
          </a:p>
        </p:txBody>
      </p:sp>
      <p:pic>
        <p:nvPicPr>
          <p:cNvPr id="4099" name="Picture 3" descr="C:\Users\Ольга\Documents\2020-2021 мои мероприятия\Арт-терапия\preview_10c42248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80" y="3284984"/>
            <a:ext cx="4695304" cy="3093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53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Музыкотерапия</a:t>
            </a:r>
            <a:endParaRPr lang="ru-RU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Музыкальная игра-забава с мешочками.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Ольга\Documents\2020-2021 мои мероприятия\Арт-терапия\Dz2WbTEbNU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826224" cy="3689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64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err="1" smtClean="0">
                <a:latin typeface="+mj-lt"/>
              </a:rPr>
              <a:t>Изотерапия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Рисование в стиле </a:t>
            </a:r>
            <a:r>
              <a:rPr lang="ru-RU" dirty="0" smtClean="0">
                <a:solidFill>
                  <a:schemeClr val="tx1"/>
                </a:solidFill>
              </a:rPr>
              <a:t>«Декоративная графика» </a:t>
            </a:r>
            <a:r>
              <a:rPr lang="ru-RU" sz="2000" dirty="0" smtClean="0">
                <a:solidFill>
                  <a:schemeClr val="tx1"/>
                </a:solidFill>
              </a:rPr>
              <a:t>(жанр на стыке живописи и дизайнерского искусства. Создание декоративных рисунков с помощью точек, линий, пятен. Может быть цветной или черно-белой).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7" name="Picture 3" descr="C:\Users\Ольга\Documents\Декоративная графика\8d11231800f576deda1daafb6f910f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2846548"/>
            <a:ext cx="2997200" cy="398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ьга\Documents\Декоративная графика\1d5827bc57786cd22251c000bf1785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46548"/>
            <a:ext cx="2742096" cy="3896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Ольга\Documents\2020-2021 мои мероприятия\Арт-терапия\0d162104a65e2bdef64abe027a6cc7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6548"/>
            <a:ext cx="2508748" cy="3882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16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348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создать сказку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Т</a:t>
            </a:r>
            <a:r>
              <a:rPr lang="ru-RU" sz="7200" dirty="0" smtClean="0">
                <a:solidFill>
                  <a:schemeClr val="tx1"/>
                </a:solidFill>
              </a:rPr>
              <a:t>ри </a:t>
            </a:r>
            <a:r>
              <a:rPr lang="ru-RU" sz="7200" dirty="0">
                <a:solidFill>
                  <a:schemeClr val="tx1"/>
                </a:solidFill>
              </a:rPr>
              <a:t>техники написания сказок: </a:t>
            </a:r>
            <a:endParaRPr lang="ru-RU" sz="7200" dirty="0" smtClean="0">
              <a:solidFill>
                <a:schemeClr val="tx1"/>
              </a:solidFill>
            </a:endParaRPr>
          </a:p>
          <a:p>
            <a:r>
              <a:rPr lang="ru-RU" sz="7200" b="1" dirty="0" smtClean="0">
                <a:solidFill>
                  <a:srgbClr val="0070C0"/>
                </a:solidFill>
              </a:rPr>
              <a:t>СПОСОБ </a:t>
            </a:r>
            <a:r>
              <a:rPr lang="ru-RU" sz="7200" b="1" dirty="0">
                <a:solidFill>
                  <a:srgbClr val="0070C0"/>
                </a:solidFill>
              </a:rPr>
              <a:t>1. 10 СЛОВ </a:t>
            </a:r>
            <a:r>
              <a:rPr lang="ru-RU" sz="7200" dirty="0">
                <a:solidFill>
                  <a:schemeClr val="tx1"/>
                </a:solidFill>
              </a:rPr>
              <a:t>Запишите любые 10 слов – существительных, которые приходят на ум. Не обдумывайте слишком долго, первые шесть секунд – это то, что дает нам бессознательное. Выберите из всего списка одно слово, которое будет главным, и вокруг него «выплетайте» свою сказку. Используйте абсолютно все 10 слов. </a:t>
            </a:r>
            <a:endParaRPr lang="ru-RU" sz="7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7200" dirty="0" smtClean="0">
              <a:solidFill>
                <a:schemeClr val="tx1"/>
              </a:solidFill>
            </a:endParaRPr>
          </a:p>
          <a:p>
            <a:r>
              <a:rPr lang="ru-RU" sz="7200" b="1" dirty="0" smtClean="0">
                <a:solidFill>
                  <a:srgbClr val="0070C0"/>
                </a:solidFill>
              </a:rPr>
              <a:t>СПОСОБ </a:t>
            </a:r>
            <a:r>
              <a:rPr lang="ru-RU" sz="7200" b="1" dirty="0">
                <a:solidFill>
                  <a:srgbClr val="0070C0"/>
                </a:solidFill>
              </a:rPr>
              <a:t>2. ПО КАРТИНКЕ </a:t>
            </a:r>
            <a:r>
              <a:rPr lang="ru-RU" sz="7200" dirty="0">
                <a:solidFill>
                  <a:schemeClr val="tx1"/>
                </a:solidFill>
              </a:rPr>
              <a:t>Можно воспользоваться метафорическими ассоциативными картами. В карте отсутствуют всякие значения, и в этом есть большое преимущество написания истории. Вытащите карту из колоды. Задайте себе вопросы: «Согласны ли вы с вытянутой картой? О чем она хочет сказать? В чем вы отразили свою проблему?» </a:t>
            </a:r>
            <a:endParaRPr lang="ru-RU" sz="7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7200" dirty="0" smtClean="0">
              <a:solidFill>
                <a:schemeClr val="tx1"/>
              </a:solidFill>
            </a:endParaRPr>
          </a:p>
          <a:p>
            <a:r>
              <a:rPr lang="ru-RU" sz="7200" b="1" dirty="0" smtClean="0">
                <a:solidFill>
                  <a:srgbClr val="0070C0"/>
                </a:solidFill>
              </a:rPr>
              <a:t>СПОСОБ </a:t>
            </a:r>
            <a:r>
              <a:rPr lang="ru-RU" sz="7200" b="1" dirty="0">
                <a:solidFill>
                  <a:srgbClr val="0070C0"/>
                </a:solidFill>
              </a:rPr>
              <a:t>3. ПО ШАБЛОНУ </a:t>
            </a:r>
            <a:r>
              <a:rPr lang="ru-RU" sz="7200" dirty="0">
                <a:solidFill>
                  <a:schemeClr val="tx1"/>
                </a:solidFill>
              </a:rPr>
              <a:t>Напишите сказку о своей жизни, продолжая начатые предложения: </a:t>
            </a:r>
            <a:endParaRPr lang="ru-RU" sz="7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Моя </a:t>
            </a:r>
            <a:r>
              <a:rPr lang="ru-RU" sz="7200" dirty="0">
                <a:solidFill>
                  <a:schemeClr val="tx1"/>
                </a:solidFill>
              </a:rPr>
              <a:t>дорога – это… </a:t>
            </a:r>
            <a:endParaRPr lang="ru-RU" sz="7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У </a:t>
            </a:r>
            <a:r>
              <a:rPr lang="ru-RU" sz="7200" dirty="0">
                <a:solidFill>
                  <a:schemeClr val="tx1"/>
                </a:solidFill>
              </a:rPr>
              <a:t>моей дороги есть хранитель… </a:t>
            </a:r>
            <a:endParaRPr lang="ru-RU" sz="7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Когда </a:t>
            </a:r>
            <a:r>
              <a:rPr lang="ru-RU" sz="7200" dirty="0">
                <a:solidFill>
                  <a:schemeClr val="tx1"/>
                </a:solidFill>
              </a:rPr>
              <a:t>я иду по своей дороге, я чувствую (я хочу, я стремлюсь)… </a:t>
            </a:r>
            <a:endParaRPr lang="ru-RU" sz="7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Чтобы </a:t>
            </a:r>
            <a:r>
              <a:rPr lang="ru-RU" sz="7200" dirty="0">
                <a:solidFill>
                  <a:schemeClr val="tx1"/>
                </a:solidFill>
              </a:rPr>
              <a:t>идти по своей дороге, мне надо… </a:t>
            </a:r>
            <a:endParaRPr lang="ru-RU" sz="7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Идя </a:t>
            </a:r>
            <a:r>
              <a:rPr lang="ru-RU" sz="7200" dirty="0">
                <a:solidFill>
                  <a:schemeClr val="tx1"/>
                </a:solidFill>
              </a:rPr>
              <a:t>по своей дороге, я желаю себе и другим…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7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3488"/>
          </a:xfrm>
        </p:spPr>
        <p:txBody>
          <a:bodyPr/>
          <a:lstStyle/>
          <a:p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07342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ttps://ds05.infourok.ru/uploads/ex/01b1/000c36b0-9cbbb9e3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87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2099</TotalTime>
  <Words>375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Арт-терапия в работе с педагогами ДОУ</vt:lpstr>
      <vt:lpstr>  Тренинг «Арт-терапия  в работе с педагогами ДОУ»</vt:lpstr>
      <vt:lpstr>Слайд 3</vt:lpstr>
      <vt:lpstr>Слайд 4</vt:lpstr>
      <vt:lpstr>Слайд 5</vt:lpstr>
      <vt:lpstr>Музыкотерапия</vt:lpstr>
      <vt:lpstr>Изотерапия </vt:lpstr>
      <vt:lpstr>Как создать сказку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элементов арт-терапии в работе ДОУ»</dc:title>
  <dc:creator>Андрей</dc:creator>
  <cp:lastModifiedBy>методист</cp:lastModifiedBy>
  <cp:revision>149</cp:revision>
  <dcterms:created xsi:type="dcterms:W3CDTF">2017-03-10T03:26:21Z</dcterms:created>
  <dcterms:modified xsi:type="dcterms:W3CDTF">2022-03-22T13:21:36Z</dcterms:modified>
</cp:coreProperties>
</file>