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0" r:id="rId1"/>
  </p:sldMasterIdLst>
  <p:notesMasterIdLst>
    <p:notesMasterId r:id="rId34"/>
  </p:notesMasterIdLst>
  <p:sldIdLst>
    <p:sldId id="257" r:id="rId2"/>
    <p:sldId id="260" r:id="rId3"/>
    <p:sldId id="258" r:id="rId4"/>
    <p:sldId id="259" r:id="rId5"/>
    <p:sldId id="263" r:id="rId6"/>
    <p:sldId id="261" r:id="rId7"/>
    <p:sldId id="274" r:id="rId8"/>
    <p:sldId id="285" r:id="rId9"/>
    <p:sldId id="264" r:id="rId10"/>
    <p:sldId id="265" r:id="rId11"/>
    <p:sldId id="306" r:id="rId12"/>
    <p:sldId id="266" r:id="rId13"/>
    <p:sldId id="311" r:id="rId14"/>
    <p:sldId id="267" r:id="rId15"/>
    <p:sldId id="308" r:id="rId16"/>
    <p:sldId id="268" r:id="rId17"/>
    <p:sldId id="269" r:id="rId18"/>
    <p:sldId id="309" r:id="rId19"/>
    <p:sldId id="270" r:id="rId20"/>
    <p:sldId id="294" r:id="rId21"/>
    <p:sldId id="310" r:id="rId22"/>
    <p:sldId id="299" r:id="rId23"/>
    <p:sldId id="303" r:id="rId24"/>
    <p:sldId id="296" r:id="rId25"/>
    <p:sldId id="301" r:id="rId26"/>
    <p:sldId id="304" r:id="rId27"/>
    <p:sldId id="305" r:id="rId28"/>
    <p:sldId id="297" r:id="rId29"/>
    <p:sldId id="302" r:id="rId30"/>
    <p:sldId id="300" r:id="rId31"/>
    <p:sldId id="298" r:id="rId32"/>
    <p:sldId id="288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2CE8D"/>
    <a:srgbClr val="27F9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09" autoAdjust="0"/>
    <p:restoredTop sz="94638" autoAdjust="0"/>
  </p:normalViewPr>
  <p:slideViewPr>
    <p:cSldViewPr snapToGrid="0">
      <p:cViewPr varScale="1">
        <p:scale>
          <a:sx n="67" d="100"/>
          <a:sy n="67" d="100"/>
        </p:scale>
        <p:origin x="148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84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C9C4AA-FDC9-4AF7-BEC6-99E2521807B1}" type="datetimeFigureOut">
              <a:rPr lang="ru-RU"/>
              <a:pPr/>
              <a:t>07.10.2022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83C5F9-09D2-4A45-B433-D9F79E68C466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68252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83C5F9-09D2-4A45-B433-D9F79E68C466}" type="slidenum">
              <a:rPr lang="ru-RU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9897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83C5F9-09D2-4A45-B433-D9F79E68C466}" type="slidenum">
              <a:rPr lang="ru-RU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45312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83C5F9-09D2-4A45-B433-D9F79E68C466}" type="slidenum">
              <a:rPr lang="ru-RU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59048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83C5F9-09D2-4A45-B433-D9F79E68C466}" type="slidenum">
              <a:rPr lang="ru-RU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7023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79" y="182879"/>
            <a:ext cx="8778240" cy="6492240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2485" y="882376"/>
            <a:ext cx="747522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60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2148" y="3869635"/>
            <a:ext cx="6575895" cy="1388165"/>
          </a:xfrm>
        </p:spPr>
        <p:txBody>
          <a:bodyPr>
            <a:normAutofit/>
          </a:bodyPr>
          <a:lstStyle>
            <a:lvl1pPr marL="0" indent="0" algn="ctr">
              <a:spcBef>
                <a:spcPts val="1000"/>
              </a:spcBef>
              <a:buNone/>
              <a:defRPr sz="1800">
                <a:solidFill>
                  <a:srgbClr val="FFFFFF"/>
                </a:solidFill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5139B47-CAEC-4CF9-A579-75577F627661}" type="datetimeFigureOut">
              <a:rPr lang="ru-RU" smtClean="0"/>
              <a:pPr/>
              <a:t>07.10.2022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3EC0E2A-B3E9-425B-B126-75F9E79CFE8D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1483995" y="3733800"/>
            <a:ext cx="61722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86274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39B47-CAEC-4CF9-A579-75577F627661}" type="datetimeFigureOut">
              <a:rPr lang="ru-RU" smtClean="0"/>
              <a:pPr/>
              <a:t>07.10.2022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C0E2A-B3E9-425B-B126-75F9E79CFE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24436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762000"/>
            <a:ext cx="1743075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7250" y="762000"/>
            <a:ext cx="5572125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39B47-CAEC-4CF9-A579-75577F627661}" type="datetimeFigureOut">
              <a:rPr lang="ru-RU" smtClean="0"/>
              <a:pPr/>
              <a:t>07.10.2022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C0E2A-B3E9-425B-B126-75F9E79CFE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9816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000"/>
              </a:spcBef>
              <a:defRPr/>
            </a:lvl1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39B47-CAEC-4CF9-A579-75577F627661}" type="datetimeFigureOut">
              <a:rPr lang="ru-RU" smtClean="0"/>
              <a:pPr/>
              <a:t>07.10.2022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C0E2A-B3E9-425B-B126-75F9E79CFE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36638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818" y="1173575"/>
            <a:ext cx="747522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60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2446" y="4154520"/>
            <a:ext cx="6576822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39B47-CAEC-4CF9-A579-75577F627661}" type="datetimeFigureOut">
              <a:rPr lang="ru-RU" smtClean="0"/>
              <a:pPr/>
              <a:t>07.10.2022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C0E2A-B3E9-425B-B126-75F9E79CFE8D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1485900" y="4020408"/>
            <a:ext cx="61722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29532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7250" y="2057399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709" y="2057400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39B47-CAEC-4CF9-A579-75577F627661}" type="datetimeFigureOut">
              <a:rPr lang="ru-RU" smtClean="0"/>
              <a:pPr/>
              <a:t>07.10.2022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C0E2A-B3E9-425B-B126-75F9E79CFE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6510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2001511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7250" y="2721483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1880" y="1999032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1880" y="2719322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39B47-CAEC-4CF9-A579-75577F627661}" type="datetimeFigureOut">
              <a:rPr lang="ru-RU" smtClean="0"/>
              <a:pPr/>
              <a:t>07.10.2022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C0E2A-B3E9-425B-B126-75F9E79CFE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51788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39B47-CAEC-4CF9-A579-75577F627661}" type="datetimeFigureOut">
              <a:rPr lang="ru-RU" smtClean="0"/>
              <a:pPr/>
              <a:t>07.10.2022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C0E2A-B3E9-425B-B126-75F9E79CFE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663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39B47-CAEC-4CF9-A579-75577F627661}" type="datetimeFigureOut">
              <a:rPr lang="ru-RU" smtClean="0"/>
              <a:pPr/>
              <a:t>07.10.2022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C0E2A-B3E9-425B-B126-75F9E79CFE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00004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9314" y="1097280"/>
            <a:ext cx="4149638" cy="466344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9260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39B47-CAEC-4CF9-A579-75577F627661}" type="datetimeFigureOut">
              <a:rPr lang="ru-RU" smtClean="0"/>
              <a:pPr/>
              <a:t>07.10.2022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C0E2A-B3E9-425B-B126-75F9E79CFE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4098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19107" y="1069847"/>
            <a:ext cx="4257703" cy="4645153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1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39B47-CAEC-4CF9-A579-75577F627661}" type="datetimeFigureOut">
              <a:rPr lang="ru-RU" smtClean="0"/>
              <a:pPr/>
              <a:t>07.10.2022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C0E2A-B3E9-425B-B126-75F9E79CFE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42839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80" y="182880"/>
            <a:ext cx="8778240" cy="649224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7250" y="609600"/>
            <a:ext cx="740664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1" y="2057400"/>
            <a:ext cx="7404653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7247" y="6223829"/>
            <a:ext cx="1746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fld id="{75139B47-CAEC-4CF9-A579-75577F627661}" type="datetimeFigureOut">
              <a:rPr lang="ru-RU" smtClean="0"/>
              <a:pPr/>
              <a:t>07.10.2022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61861" y="6223829"/>
            <a:ext cx="35383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148" y="6223829"/>
            <a:ext cx="12796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fld id="{F3EC0E2A-B3E9-425B-B126-75F9E79CFE8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2923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37160" algn="l" defTabSz="6858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54864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75438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92012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1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3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15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17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Yarik\Desktop\&#1056;&#1072;&#1093;&#1084;&#1072;&#1085;&#1080;&#1085;&#1086;&#1074;&#1086;&#1090;&#1088;.mp3" TargetMode="Externa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Yarik\Desktop\&#1095;&#1072;&#1081;&#1082;&#1086;&#1074;&#1089;&#1082;&#1080;&#1081;.mp3" TargetMode="External"/><Relationship Id="rId4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Yarik\Desktop\&#1042;&#1088;&#1077;&#1084;&#1077;&#1085;&#1072;&#1075;&#1086;&#1076;&#1072;&#1042;&#1077;&#1089;&#1085;&#1072;&#1086;&#1090;&#1088;.mp3" TargetMode="External"/><Relationship Id="rId4" Type="http://schemas.openxmlformats.org/officeDocument/2006/relationships/image" Target="../media/image3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google.com/url?q=http://www.solnet.ee/&amp;sa=D&amp;usg=AFQjCNFSNVcQoXhj49ZcpOcPzoDv9ExR_A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3899" y="4186664"/>
            <a:ext cx="8830101" cy="2524834"/>
          </a:xfrm>
        </p:spPr>
        <p:txBody>
          <a:bodyPr>
            <a:normAutofit fontScale="90000"/>
          </a:bodyPr>
          <a:lstStyle/>
          <a:p>
            <a:pPr lvl="0" algn="ctr" hangingPunct="0">
              <a:spcBef>
                <a:spcPts val="0"/>
              </a:spcBef>
            </a:pPr>
            <a:r>
              <a:rPr lang="ru-RU" sz="31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/>
            </a:r>
            <a:br>
              <a:rPr lang="ru-RU" sz="31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</a:br>
            <a:r>
              <a:rPr lang="ru-RU" sz="3600" b="1" dirty="0" err="1" smtClean="0">
                <a:solidFill>
                  <a:schemeClr val="accent1">
                    <a:lumMod val="50000"/>
                  </a:schemeClr>
                </a:solidFill>
                <a:latin typeface="Segoe Script" panose="020B0504020000000003" pitchFamily="34" charset="0"/>
                <a:ea typeface="Microsoft YaHei" pitchFamily="2"/>
                <a:cs typeface="Times New Roman" panose="02020603050405020304" pitchFamily="18" charset="0"/>
              </a:rPr>
              <a:t>здоровьесберегающие</a:t>
            </a:r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  <a:latin typeface="Segoe Script" panose="020B0504020000000003" pitchFamily="34" charset="0"/>
                <a:ea typeface="Microsoft YaHei" pitchFamily="2"/>
                <a:cs typeface="Times New Roman" panose="02020603050405020304" pitchFamily="18" charset="0"/>
              </a:rPr>
              <a:t>   </a:t>
            </a:r>
            <a:r>
              <a:rPr lang="ru-RU" sz="3600" b="1" dirty="0">
                <a:solidFill>
                  <a:schemeClr val="accent1">
                    <a:lumMod val="50000"/>
                  </a:schemeClr>
                </a:solidFill>
                <a:latin typeface="Segoe Script" panose="020B0504020000000003" pitchFamily="34" charset="0"/>
                <a:ea typeface="Microsoft YaHei" pitchFamily="2"/>
                <a:cs typeface="Times New Roman" panose="02020603050405020304" pitchFamily="18" charset="0"/>
              </a:rPr>
              <a:t>технологий  в музыкально - оздоровительной  работе  с дошкольниками</a:t>
            </a:r>
            <a:r>
              <a:rPr lang="ru-RU" sz="3600" dirty="0">
                <a:solidFill>
                  <a:schemeClr val="accent1">
                    <a:lumMod val="50000"/>
                  </a:schemeClr>
                </a:solidFill>
                <a:latin typeface="Segoe Script" panose="020B0504020000000003" pitchFamily="34" charset="0"/>
                <a:ea typeface="Microsoft YaHei" pitchFamily="2"/>
                <a:cs typeface="Times New Roman" panose="02020603050405020304" pitchFamily="18" charset="0"/>
              </a:rPr>
              <a:t/>
            </a:r>
            <a:br>
              <a:rPr lang="ru-RU" sz="3600" dirty="0">
                <a:solidFill>
                  <a:schemeClr val="accent1">
                    <a:lumMod val="50000"/>
                  </a:schemeClr>
                </a:solidFill>
                <a:latin typeface="Segoe Script" panose="020B0504020000000003" pitchFamily="34" charset="0"/>
                <a:ea typeface="Microsoft YaHei" pitchFamily="2"/>
                <a:cs typeface="Times New Roman" panose="02020603050405020304" pitchFamily="18" charset="0"/>
              </a:rPr>
            </a:br>
            <a:r>
              <a:rPr lang="ru-RU" sz="5300" b="1" dirty="0">
                <a:solidFill>
                  <a:schemeClr val="accent1">
                    <a:lumMod val="50000"/>
                  </a:schemeClr>
                </a:solidFill>
                <a:latin typeface="Mistral" panose="03090702030407020403" pitchFamily="66" charset="0"/>
                <a:ea typeface="Microsoft YaHei" pitchFamily="2"/>
                <a:cs typeface="Arial Unicode MS" pitchFamily="2"/>
              </a:rPr>
              <a:t>                                                                </a:t>
            </a:r>
            <a:r>
              <a:rPr lang="ru-RU" sz="2200" b="1" dirty="0">
                <a:solidFill>
                  <a:schemeClr val="accent1">
                    <a:lumMod val="50000"/>
                  </a:schemeClr>
                </a:solidFill>
                <a:latin typeface="Arial" pitchFamily="18"/>
                <a:ea typeface="Microsoft YaHei" pitchFamily="2"/>
                <a:cs typeface="Arial Unicode MS" pitchFamily="2"/>
              </a:rPr>
              <a:t/>
            </a:r>
            <a:br>
              <a:rPr lang="ru-RU" sz="2200" b="1" dirty="0">
                <a:solidFill>
                  <a:schemeClr val="accent1">
                    <a:lumMod val="50000"/>
                  </a:schemeClr>
                </a:solidFill>
                <a:latin typeface="Arial" pitchFamily="18"/>
                <a:ea typeface="Microsoft YaHei" pitchFamily="2"/>
                <a:cs typeface="Arial Unicode MS" pitchFamily="2"/>
              </a:rPr>
            </a:br>
            <a:r>
              <a:rPr lang="ru-RU" sz="2200" b="1" dirty="0" smtClean="0">
                <a:solidFill>
                  <a:schemeClr val="accent1">
                    <a:lumMod val="50000"/>
                  </a:schemeClr>
                </a:solidFill>
                <a:latin typeface="Arial" pitchFamily="18"/>
                <a:ea typeface="Microsoft YaHei" pitchFamily="2"/>
                <a:cs typeface="Arial Unicode MS" pitchFamily="2"/>
              </a:rPr>
              <a:t/>
            </a:r>
            <a:br>
              <a:rPr lang="ru-RU" sz="2200" b="1" dirty="0" smtClean="0">
                <a:solidFill>
                  <a:schemeClr val="accent1">
                    <a:lumMod val="50000"/>
                  </a:schemeClr>
                </a:solidFill>
                <a:latin typeface="Arial" pitchFamily="18"/>
                <a:ea typeface="Microsoft YaHei" pitchFamily="2"/>
                <a:cs typeface="Arial Unicode MS" pitchFamily="2"/>
              </a:rPr>
            </a:b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Arial" pitchFamily="18"/>
                <a:ea typeface="Microsoft YaHei" pitchFamily="2"/>
                <a:cs typeface="Arial Unicode MS" pitchFamily="2"/>
              </a:rPr>
              <a:t/>
            </a:r>
            <a:b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Arial" pitchFamily="18"/>
                <a:ea typeface="Microsoft YaHei" pitchFamily="2"/>
                <a:cs typeface="Arial Unicode MS" pitchFamily="2"/>
              </a:rPr>
            </a:b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Arial" pitchFamily="18"/>
                <a:ea typeface="Microsoft YaHei" pitchFamily="2"/>
                <a:cs typeface="Arial Unicode MS" pitchFamily="2"/>
              </a:rPr>
              <a:t/>
            </a:r>
            <a:b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Arial" pitchFamily="18"/>
                <a:ea typeface="Microsoft YaHei" pitchFamily="2"/>
                <a:cs typeface="Arial Unicode MS" pitchFamily="2"/>
              </a:rPr>
            </a:br>
            <a:r>
              <a:rPr lang="ru-RU" sz="2700" b="1" dirty="0">
                <a:solidFill>
                  <a:schemeClr val="accent1">
                    <a:lumMod val="50000"/>
                  </a:schemeClr>
                </a:solidFill>
                <a:latin typeface="Arial" pitchFamily="18"/>
                <a:ea typeface="Microsoft YaHei" pitchFamily="2"/>
                <a:cs typeface="Arial Unicode MS" pitchFamily="2"/>
              </a:rPr>
              <a:t/>
            </a:r>
            <a:br>
              <a:rPr lang="ru-RU" sz="2700" b="1" dirty="0">
                <a:solidFill>
                  <a:schemeClr val="accent1">
                    <a:lumMod val="50000"/>
                  </a:schemeClr>
                </a:solidFill>
                <a:latin typeface="Arial" pitchFamily="18"/>
                <a:ea typeface="Microsoft YaHei" pitchFamily="2"/>
                <a:cs typeface="Arial Unicode MS" pitchFamily="2"/>
              </a:rPr>
            </a:br>
            <a:r>
              <a:rPr lang="ru-RU" dirty="0">
                <a:solidFill>
                  <a:schemeClr val="accent1"/>
                </a:solidFill>
                <a:latin typeface="Arial" pitchFamily="18"/>
                <a:ea typeface="Microsoft YaHei" pitchFamily="2"/>
                <a:cs typeface="Arial Unicode MS" pitchFamily="2"/>
              </a:rPr>
              <a:t>   </a:t>
            </a:r>
            <a:br>
              <a:rPr lang="ru-RU" dirty="0">
                <a:solidFill>
                  <a:schemeClr val="accent1"/>
                </a:solidFill>
                <a:latin typeface="Arial" pitchFamily="18"/>
                <a:ea typeface="Microsoft YaHei" pitchFamily="2"/>
                <a:cs typeface="Arial Unicode MS" pitchFamily="2"/>
              </a:rPr>
            </a:br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13840" y="5143500"/>
            <a:ext cx="6591985" cy="145352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Музыкальный руководитель</a:t>
            </a:r>
          </a:p>
          <a:p>
            <a:pPr marL="0" indent="0" algn="ctr">
              <a:buNone/>
            </a:pPr>
            <a:r>
              <a:rPr lang="ru-RU" sz="2400" b="1" dirty="0" err="1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Галимова</a:t>
            </a:r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М.А.</a:t>
            </a:r>
            <a:endParaRPr lang="ru-RU" sz="2400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1763" y="471488"/>
            <a:ext cx="4800599" cy="13810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75" y="1885990"/>
            <a:ext cx="7786687" cy="1171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212112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251" y="465730"/>
            <a:ext cx="8843749" cy="3507474"/>
          </a:xfrm>
        </p:spPr>
        <p:txBody>
          <a:bodyPr>
            <a:normAutofit fontScale="90000"/>
          </a:bodyPr>
          <a:lstStyle/>
          <a:p>
            <a:pPr marL="0" lvl="0" indent="0" hangingPunct="0">
              <a:spcBef>
                <a:spcPts val="0"/>
              </a:spcBef>
            </a:pPr>
            <a:r>
              <a:rPr lang="ru-RU" sz="2800" dirty="0">
                <a:solidFill>
                  <a:srgbClr val="FF3333"/>
                </a:solidFill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                 </a:t>
            </a:r>
            <a:r>
              <a:rPr lang="ru-RU" sz="3100" b="1" dirty="0">
                <a:solidFill>
                  <a:srgbClr val="002060"/>
                </a:solidFill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ДЫХАТЕЛЬНАЯ ГИМНАСТИКА</a:t>
            </a:r>
            <a:br>
              <a:rPr lang="ru-RU" sz="3100" b="1" dirty="0">
                <a:solidFill>
                  <a:srgbClr val="002060"/>
                </a:solidFill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rgbClr val="FF3333"/>
                </a:solidFill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rgbClr val="FF3333"/>
                </a:solidFill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Приучает детей  правильно дышать (для профилактики респираторных заболеваний), тренирует дыхательные мышцы, улучшает  вентиляцию легких, повышает насыщение крови кислородом, осуществляет массаж внутренних органов, тренирует сердечно-сосудистую систему, повышая устойчивость к гипоксии ( недостатку кислорода) </a:t>
            </a:r>
            <a:br>
              <a:rPr lang="ru-RU" sz="2800" b="1" dirty="0"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</a:b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84076" y="3503930"/>
            <a:ext cx="4885899" cy="3179928"/>
          </a:xfrm>
        </p:spPr>
        <p:txBody>
          <a:bodyPr/>
          <a:lstStyle/>
          <a:p>
            <a:pPr marL="0" lvl="0" indent="0" hangingPunct="0">
              <a:spcBef>
                <a:spcPts val="0"/>
              </a:spcBef>
              <a:buNone/>
            </a:pPr>
            <a:endParaRPr lang="ru-RU" dirty="0">
              <a:solidFill>
                <a:srgbClr val="FF3333"/>
              </a:solidFill>
              <a:latin typeface="Arial" pitchFamily="18"/>
              <a:ea typeface="Microsoft YaHei" pitchFamily="2"/>
              <a:cs typeface="Arial Unicode MS" pitchFamily="2"/>
            </a:endParaRPr>
          </a:p>
          <a:p>
            <a:endParaRPr lang="ru-RU" dirty="0"/>
          </a:p>
        </p:txBody>
      </p:sp>
      <p:pic>
        <p:nvPicPr>
          <p:cNvPr id="4" name="Рисунок 3" descr="дыхательная гимнастик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63782" y="3715183"/>
            <a:ext cx="6578930" cy="275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043232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F:\DCIM\100_FUJI\DSCF08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8616" y="177420"/>
            <a:ext cx="8461612" cy="3166281"/>
          </a:xfrm>
        </p:spPr>
        <p:txBody>
          <a:bodyPr>
            <a:normAutofit fontScale="90000"/>
          </a:bodyPr>
          <a:lstStyle/>
          <a:p>
            <a:r>
              <a:rPr lang="ru-RU" sz="3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АРТИКУЛЯЦИОННАЯ ГИМНАСТИКА </a:t>
            </a:r>
            <a:r>
              <a:rPr lang="ru-RU" dirty="0">
                <a:solidFill>
                  <a:srgbClr val="000000"/>
                </a:solidFill>
              </a:rPr>
              <a:t>—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выработка качественных, движений органов артикуляции, подготовка к правильному произношению слов, тренировка мышц   речевого аппарата, развитие музыкальной памяти, чувства ритма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Содержимое 3" descr="артикуляция -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3136" y="2057400"/>
            <a:ext cx="5532328" cy="4038600"/>
          </a:xfrm>
        </p:spPr>
      </p:pic>
    </p:spTree>
    <p:extLst>
      <p:ext uri="{BB962C8B-B14F-4D97-AF65-F5344CB8AC3E}">
        <p14:creationId xmlns:p14="http://schemas.microsoft.com/office/powerpoint/2010/main" val="2418177847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артикуляция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12668" y="414337"/>
            <a:ext cx="8502731" cy="5957887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6854" y="3248166"/>
            <a:ext cx="8557146" cy="3609834"/>
          </a:xfrm>
        </p:spPr>
        <p:txBody>
          <a:bodyPr>
            <a:normAutofit fontScale="90000"/>
          </a:bodyPr>
          <a:lstStyle/>
          <a:p>
            <a:r>
              <a:rPr lang="ru-RU" sz="3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ИГРОВОЙ МАССАЖ </a:t>
            </a:r>
            <a:r>
              <a:rPr lang="ru-RU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Ребенок учится массажу в игре, где воздействия  самого массажа влияют на внутренние органы: сердце, легкие, печень, кишечник и на </a:t>
            </a:r>
            <a:br>
              <a:rPr lang="ru-RU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биологически активные точки тела.</a:t>
            </a:r>
            <a:br>
              <a:rPr lang="ru-RU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игрового массажа </a:t>
            </a:r>
            <a:r>
              <a:rPr lang="ru-RU" sz="27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А.Усманской</a:t>
            </a:r>
            <a:r>
              <a:rPr lang="ru-RU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7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М.Картишиной</a:t>
            </a:r>
            <a:r>
              <a:rPr lang="ru-RU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7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А.Галанова</a:t>
            </a:r>
            <a:r>
              <a:rPr lang="ru-RU" sz="27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повышает защитные свойства верхних дыхательных путей и всего организма, нормализует вегетососудистый тонус, деятельность вестибулярного аппарата и эндокринных желез</a:t>
            </a:r>
            <a:r>
              <a:rPr lang="ru-RU" sz="2700" dirty="0">
                <a:solidFill>
                  <a:srgbClr val="000000"/>
                </a:solidFill>
              </a:rPr>
              <a:t>.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221486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F08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6255" y="0"/>
            <a:ext cx="8977745" cy="6858000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0454" y="628936"/>
            <a:ext cx="8595815" cy="3066196"/>
          </a:xfrm>
        </p:spPr>
        <p:txBody>
          <a:bodyPr>
            <a:noAutofit/>
          </a:bodyPr>
          <a:lstStyle/>
          <a:p>
            <a:pPr marL="0" lvl="0" indent="0" hangingPunct="0">
              <a:spcBef>
                <a:spcPts val="0"/>
              </a:spcBef>
            </a:pP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                  ПАЛЬЧИКОВЫЕ ИГРЫ</a:t>
            </a:r>
            <a:b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Развивают </a:t>
            </a:r>
            <a:r>
              <a:rPr lang="ru-RU" sz="2800" dirty="0"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мелкую моторику рук, которая влияет на развитие речи, подготавливают ребенка к рисованию, письму. Повышают координационные способности пальцев рук, соединяют пальцевую пластику с  выразительным мелодическим интонированием, развивают речь ребенка. </a:t>
            </a:r>
            <a:br>
              <a:rPr lang="ru-RU" sz="2800" dirty="0"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</a:br>
            <a:r>
              <a:rPr lang="ru-RU" sz="2800" dirty="0"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92072" y="3466532"/>
            <a:ext cx="7124131" cy="3166280"/>
          </a:xfrm>
        </p:spPr>
        <p:txBody>
          <a:bodyPr/>
          <a:lstStyle/>
          <a:p>
            <a:pPr marL="0" lvl="0" indent="0" hangingPunct="0">
              <a:spcBef>
                <a:spcPts val="0"/>
              </a:spcBef>
              <a:buNone/>
            </a:pPr>
            <a:endParaRPr lang="ru-RU" dirty="0">
              <a:solidFill>
                <a:srgbClr val="FF3333"/>
              </a:solidFill>
              <a:latin typeface="Arial" pitchFamily="18"/>
              <a:ea typeface="Microsoft YaHei" pitchFamily="2"/>
              <a:cs typeface="Arial Unicode MS" pitchFamily="2"/>
            </a:endParaRPr>
          </a:p>
          <a:p>
            <a:endParaRPr lang="ru-RU" dirty="0"/>
          </a:p>
        </p:txBody>
      </p:sp>
      <p:pic>
        <p:nvPicPr>
          <p:cNvPr id="4" name="Рисунок 3" descr="фотка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09675" y="3858872"/>
            <a:ext cx="3739755" cy="2806031"/>
          </a:xfrm>
          <a:prstGeom prst="rect">
            <a:avLst/>
          </a:prstGeom>
        </p:spPr>
      </p:pic>
      <p:pic>
        <p:nvPicPr>
          <p:cNvPr id="5" name="Рисунок 4" descr="фотка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08876" y="3879272"/>
            <a:ext cx="3632981" cy="279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398324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5594" y="214676"/>
            <a:ext cx="7888405" cy="3033491"/>
          </a:xfrm>
        </p:spPr>
        <p:txBody>
          <a:bodyPr>
            <a:normAutofit fontScale="90000"/>
          </a:bodyPr>
          <a:lstStyle/>
          <a:p>
            <a:pPr lvl="0" defTabSz="914400" hangingPunct="0">
              <a:spcBef>
                <a:spcPts val="0"/>
              </a:spcBef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РЕЧЕВЫЕ ИГРЫ</a:t>
            </a:r>
            <a:r>
              <a:rPr lang="ru-RU" sz="1800" dirty="0">
                <a:solidFill>
                  <a:srgbClr val="FF3333"/>
                </a:solidFill>
                <a:latin typeface="Arial" pitchFamily="18"/>
                <a:ea typeface="Microsoft YaHei" pitchFamily="2"/>
                <a:cs typeface="Arial Unicode MS" pitchFamily="2"/>
              </a:rPr>
              <a:t>.</a:t>
            </a:r>
            <a:r>
              <a:rPr lang="ru-RU" sz="1800" dirty="0">
                <a:solidFill>
                  <a:prstClr val="black"/>
                </a:solidFill>
                <a:latin typeface="Arial" pitchFamily="18"/>
                <a:ea typeface="Microsoft YaHei" pitchFamily="2"/>
                <a:cs typeface="Arial Unicode MS" pitchFamily="2"/>
              </a:rPr>
              <a:t> 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снимают напряжение, повышают способность к непроизвольному вниманию, обостряют наблюдательность. Музыкальный слух развивается в тесной связи со слухом речевым.</a:t>
            </a:r>
            <a:b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К звучанию  добавляю музыкальные инструменты,</a:t>
            </a:r>
            <a:b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звучащие жесты, движение (пантомимические и театральные возможности).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42948" y="3057099"/>
            <a:ext cx="6346209" cy="3698543"/>
          </a:xfrm>
        </p:spPr>
        <p:txBody>
          <a:bodyPr/>
          <a:lstStyle/>
          <a:p>
            <a:pPr marL="0" lvl="0" indent="0" hangingPunct="0">
              <a:spcBef>
                <a:spcPts val="0"/>
              </a:spcBef>
              <a:buNone/>
            </a:pPr>
            <a:endParaRPr lang="ru-RU" dirty="0">
              <a:solidFill>
                <a:srgbClr val="FF3333"/>
              </a:solidFill>
              <a:latin typeface="Arial" pitchFamily="18"/>
              <a:ea typeface="Microsoft YaHei" pitchFamily="2"/>
              <a:cs typeface="Arial Unicode MS" pitchFamily="2"/>
            </a:endParaRPr>
          </a:p>
          <a:p>
            <a:endParaRPr lang="ru-RU" dirty="0"/>
          </a:p>
        </p:txBody>
      </p:sp>
      <p:pic>
        <p:nvPicPr>
          <p:cNvPr id="7" name="Рисунок 6" descr="арфа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7532" y="3301339"/>
            <a:ext cx="3420094" cy="3312023"/>
          </a:xfrm>
          <a:prstGeom prst="rect">
            <a:avLst/>
          </a:prstGeom>
        </p:spPr>
      </p:pic>
      <p:pic>
        <p:nvPicPr>
          <p:cNvPr id="8" name="Рисунок 7" descr="muzykal-no-didaktichieskaia-ighra-ritmoslov_6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1397" y="3301340"/>
            <a:ext cx="3554121" cy="3289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603326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F079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0005" y="0"/>
            <a:ext cx="8953995" cy="6858000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6730" y="380005"/>
            <a:ext cx="8707270" cy="2784142"/>
          </a:xfrm>
        </p:spPr>
        <p:txBody>
          <a:bodyPr>
            <a:normAutofit fontScale="90000"/>
          </a:bodyPr>
          <a:lstStyle/>
          <a:p>
            <a:pPr lvl="0" hangingPunct="0">
              <a:spcBef>
                <a:spcPts val="0"/>
              </a:spcBef>
            </a:pPr>
            <a:r>
              <a:rPr lang="ru-RU" dirty="0">
                <a:latin typeface="Arial" pitchFamily="18"/>
                <a:ea typeface="Microsoft YaHei" pitchFamily="2"/>
                <a:cs typeface="Arial Unicode MS" pitchFamily="2"/>
              </a:rPr>
              <a:t> </a:t>
            </a:r>
            <a:r>
              <a:rPr lang="ru-RU" sz="2700" b="1" dirty="0">
                <a:solidFill>
                  <a:srgbClr val="002060"/>
                </a:solidFill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МУЗЫКОТЕРАПИЯ </a:t>
            </a:r>
            <a:r>
              <a:rPr lang="ru-RU" sz="2700" dirty="0"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— метод психотерапии, основанный </a:t>
            </a:r>
            <a:r>
              <a:rPr lang="ru-RU" sz="2700" dirty="0" smtClean="0">
                <a:solidFill>
                  <a:schemeClr val="tx1"/>
                </a:solidFill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/>
            </a:r>
            <a:br>
              <a:rPr lang="ru-RU" sz="2700" dirty="0" smtClean="0">
                <a:solidFill>
                  <a:schemeClr val="tx1"/>
                </a:solidFill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</a:br>
            <a:r>
              <a:rPr lang="ru-RU" sz="2700" dirty="0" smtClean="0">
                <a:solidFill>
                  <a:schemeClr val="tx1"/>
                </a:solidFill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 </a:t>
            </a:r>
            <a:r>
              <a:rPr lang="ru-RU" sz="2700" dirty="0"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восприятии музыки. Детям полезно слушать классику и колыбельные, они развивают детей и </a:t>
            </a:r>
            <a:r>
              <a:rPr lang="ru-RU" sz="2700" dirty="0" err="1"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оздоравливают</a:t>
            </a:r>
            <a:r>
              <a:rPr lang="ru-RU" sz="2700" dirty="0"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 их. Слушание правильно подобранной  музыки повышает иммунитет детей, снижает напряжение и раздражительность, восстанавливает дыхание.</a:t>
            </a:r>
            <a:br>
              <a:rPr lang="ru-RU" sz="2700" dirty="0"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</a:br>
            <a:r>
              <a:rPr lang="ru-RU" sz="2700" dirty="0"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/>
            </a:r>
            <a:br>
              <a:rPr lang="ru-RU" sz="2700" dirty="0"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</a:br>
            <a:endParaRPr lang="ru-RU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87575" y="3238500"/>
            <a:ext cx="45720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210616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3456" y="426136"/>
            <a:ext cx="8038532" cy="3545363"/>
          </a:xfrm>
        </p:spPr>
        <p:txBody>
          <a:bodyPr>
            <a:noAutofit/>
          </a:bodyPr>
          <a:lstStyle/>
          <a:p>
            <a:pPr lvl="0">
              <a:spcBef>
                <a:spcPts val="1001"/>
              </a:spcBef>
            </a:pP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Дошкольное детство – это период интенсивного роста и развития организма и повышенной его чувствительности к профилактическим и оздоровительным мероприятиям. Сохранить здоровье ребенка — основная задача педагога </a:t>
            </a:r>
            <a:b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образовательном процессе  я использую  систему музыкально-оздоровительной работы</a:t>
            </a:r>
            <a:b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57425" y="3999874"/>
            <a:ext cx="4157663" cy="2186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509573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4825" y="0"/>
            <a:ext cx="6589199" cy="767962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РИСУЕМ МУЗЫКУ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87355" y="602345"/>
            <a:ext cx="7662278" cy="5854889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Этот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 использую  с целью научить детей, рисуя музыкальный портрет,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цветоэмоционально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реагировать на музыку. Ребенок  накапливает опыт восприятия музыкальных произведений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Такой вид рисования расширяет способность эмоционально переживать музыкальное творение.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Сначала дети могут и не обращать внимания на особенности мелодии, специфику  звучания разных инструментов, но вскоре для них станет понятнее многое из мира музыки. Они смогут отличать одни произведения от других, будут слышать музыку, а не просто прослушивать.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18494" y="4967784"/>
            <a:ext cx="3065530" cy="1890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51625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DSCF077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8130" y="0"/>
            <a:ext cx="8965870" cy="6858000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62067" y="4599296"/>
            <a:ext cx="1937982" cy="354841"/>
          </a:xfrm>
        </p:spPr>
        <p:txBody>
          <a:bodyPr>
            <a:normAutofit/>
          </a:bodyPr>
          <a:lstStyle/>
          <a:p>
            <a:endParaRPr lang="ru-RU" sz="1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74961" y="4777380"/>
            <a:ext cx="3084394" cy="112628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19869" y="2995683"/>
            <a:ext cx="4626591" cy="36644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2012" y="652014"/>
            <a:ext cx="8802806" cy="2156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655506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ахманиновотр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4254500" y="3771900"/>
            <a:ext cx="609600" cy="609600"/>
          </a:xfrm>
          <a:prstGeom prst="rect">
            <a:avLst/>
          </a:prstGeom>
        </p:spPr>
      </p:pic>
      <p:pic>
        <p:nvPicPr>
          <p:cNvPr id="7" name="Объект 3" descr="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0025" y="586"/>
            <a:ext cx="8942388" cy="6852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692338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0025" y="-13451"/>
            <a:ext cx="8924925" cy="6866689"/>
          </a:xfrm>
        </p:spPr>
      </p:pic>
    </p:spTree>
    <p:extLst>
      <p:ext uri="{BB962C8B-B14F-4D97-AF65-F5344CB8AC3E}">
        <p14:creationId xmlns:p14="http://schemas.microsoft.com/office/powerpoint/2010/main" val="1396710564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00025" y="586"/>
            <a:ext cx="8942388" cy="6852652"/>
          </a:xfrm>
        </p:spPr>
      </p:pic>
    </p:spTree>
    <p:extLst>
      <p:ext uri="{BB962C8B-B14F-4D97-AF65-F5344CB8AC3E}">
        <p14:creationId xmlns:p14="http://schemas.microsoft.com/office/powerpoint/2010/main" val="649146635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чайковский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4254500" y="3771900"/>
            <a:ext cx="609600" cy="609600"/>
          </a:xfrm>
          <a:prstGeom prst="rect">
            <a:avLst/>
          </a:prstGeom>
        </p:spPr>
      </p:pic>
      <p:pic>
        <p:nvPicPr>
          <p:cNvPr id="6" name="Picture 2" descr="D:\презентация\Урод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D:\презентация\урод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09126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ВременагодаВеснаотр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4254500" y="3771900"/>
            <a:ext cx="609600" cy="609600"/>
          </a:xfrm>
          <a:prstGeom prst="rect">
            <a:avLst/>
          </a:prstGeom>
        </p:spPr>
      </p:pic>
      <p:pic>
        <p:nvPicPr>
          <p:cNvPr id="7" name="Объект 3" descr="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0025" y="0"/>
            <a:ext cx="8942388" cy="6772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662097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00025" y="586"/>
            <a:ext cx="8942388" cy="6852652"/>
          </a:xfrm>
        </p:spPr>
      </p:pic>
    </p:spTree>
    <p:extLst>
      <p:ext uri="{BB962C8B-B14F-4D97-AF65-F5344CB8AC3E}">
        <p14:creationId xmlns:p14="http://schemas.microsoft.com/office/powerpoint/2010/main" val="1756487046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6083" y="360751"/>
            <a:ext cx="7929349" cy="3320092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/>
                <a:cs typeface="Times New Roman" pitchFamily="18"/>
              </a:rPr>
              <a:t>                     </a:t>
            </a:r>
            <a:r>
              <a:rPr lang="ru-RU" sz="3100" b="1" dirty="0">
                <a:solidFill>
                  <a:schemeClr val="accent1">
                    <a:lumMod val="75000"/>
                  </a:schemeClr>
                </a:solidFill>
                <a:latin typeface="Times New Roman" pitchFamily="18"/>
                <a:cs typeface="Times New Roman" pitchFamily="18"/>
              </a:rPr>
              <a:t>ЦЕЛЬ ПРОЕКТА:</a:t>
            </a:r>
            <a:br>
              <a:rPr lang="ru-RU" sz="3100" b="1" dirty="0">
                <a:solidFill>
                  <a:schemeClr val="accent1">
                    <a:lumMod val="75000"/>
                  </a:schemeClr>
                </a:solidFill>
                <a:latin typeface="Times New Roman" pitchFamily="18"/>
                <a:cs typeface="Times New Roman" pitchFamily="18"/>
              </a:rPr>
            </a:b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itchFamily="18"/>
                <a:cs typeface="Times New Roman" pitchFamily="18"/>
              </a:rPr>
              <a:t> </a:t>
            </a:r>
            <a:r>
              <a:rPr lang="ru-RU" dirty="0">
                <a:solidFill>
                  <a:schemeClr val="tx1"/>
                </a:solidFill>
                <a:latin typeface="Times New Roman" pitchFamily="18"/>
                <a:cs typeface="Times New Roman" pitchFamily="18"/>
              </a:rPr>
              <a:t>музыкально-оздоровительное воспитание дошкольников, укрепление   физического здоровья, развитие музыкальных и творческих способностей, формирование потребности в здоровом образе жизни</a:t>
            </a:r>
            <a:r>
              <a:rPr lang="ru-RU" dirty="0">
                <a:solidFill>
                  <a:srgbClr val="000000"/>
                </a:solidFill>
                <a:latin typeface="Times New Roman" pitchFamily="18"/>
                <a:cs typeface="Times New Roman" pitchFamily="18"/>
              </a:rPr>
              <a:t>.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02394" y="3777311"/>
            <a:ext cx="6828112" cy="262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104096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88913" y="252"/>
            <a:ext cx="8926512" cy="6852986"/>
          </a:xfrm>
        </p:spPr>
      </p:pic>
    </p:spTree>
    <p:extLst>
      <p:ext uri="{BB962C8B-B14F-4D97-AF65-F5344CB8AC3E}">
        <p14:creationId xmlns:p14="http://schemas.microsoft.com/office/powerpoint/2010/main" val="494559274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0025" y="13954"/>
            <a:ext cx="8942388" cy="6839284"/>
          </a:xfrm>
        </p:spPr>
      </p:pic>
    </p:spTree>
    <p:extLst>
      <p:ext uri="{BB962C8B-B14F-4D97-AF65-F5344CB8AC3E}">
        <p14:creationId xmlns:p14="http://schemas.microsoft.com/office/powerpoint/2010/main" val="366293552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88610" y="95534"/>
            <a:ext cx="3098041" cy="573207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Литература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3898" y="477672"/>
            <a:ext cx="8693623" cy="638032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ru-RU" sz="1900" dirty="0"/>
          </a:p>
          <a:p>
            <a:r>
              <a:rPr lang="ru-RU" sz="1900" b="1" dirty="0" err="1"/>
              <a:t>Арсеневская</a:t>
            </a:r>
            <a:r>
              <a:rPr lang="ru-RU" sz="1900" b="1" dirty="0"/>
              <a:t> О.Н. «Система музыкально-оздоровительной работы в детском саду», Волгоград, 2011г.</a:t>
            </a:r>
          </a:p>
          <a:p>
            <a:r>
              <a:rPr lang="ru-RU" sz="1900" b="1" dirty="0"/>
              <a:t>Давыдова О.И. «Работа с родителями в ДОУ», ТЦ Сфера, Москва, 2006г.</a:t>
            </a:r>
          </a:p>
          <a:p>
            <a:r>
              <a:rPr lang="ru-RU" sz="1900" b="1" dirty="0" err="1"/>
              <a:t>Додокина</a:t>
            </a:r>
            <a:r>
              <a:rPr lang="ru-RU" sz="1900" b="1" dirty="0"/>
              <a:t> Н.В., Евдокимова Е.С «Семейный театр в детском саду», Мозаика- Синтез, Москва,2008г.</a:t>
            </a:r>
          </a:p>
          <a:p>
            <a:r>
              <a:rPr lang="ru-RU" sz="1900" b="1" dirty="0" err="1"/>
              <a:t>Лампан</a:t>
            </a:r>
            <a:r>
              <a:rPr lang="ru-RU" sz="1900" b="1" dirty="0"/>
              <a:t> В.Е. «Родитель-Ребенок -Педагог», Волгоград, 2011г.</a:t>
            </a:r>
          </a:p>
          <a:p>
            <a:r>
              <a:rPr lang="ru-RU" sz="1900" b="1" dirty="0"/>
              <a:t>Лещинская О.В. «Игра и психологическая готовность детей к школе», НИРО, Нижний Новгород, 2011г.</a:t>
            </a:r>
          </a:p>
          <a:p>
            <a:r>
              <a:rPr lang="ru-RU" sz="1900" b="1" dirty="0"/>
              <a:t>Монина Г.Б., Лютова-Робертс Е.К. «Коммуникативный тренинг», Речь, Санкт Петербург, 2006г.</a:t>
            </a:r>
          </a:p>
          <a:p>
            <a:r>
              <a:rPr lang="ru-RU" sz="1900" b="1" dirty="0"/>
              <a:t>Минаева В.М. «Развитие эмоций дошкольников», </a:t>
            </a:r>
            <a:r>
              <a:rPr lang="ru-RU" sz="1900" b="1" dirty="0" err="1"/>
              <a:t>Аркти</a:t>
            </a:r>
            <a:r>
              <a:rPr lang="ru-RU" sz="1900" b="1" dirty="0"/>
              <a:t>, Москва, 2000г.</a:t>
            </a:r>
          </a:p>
          <a:p>
            <a:r>
              <a:rPr lang="ru-RU" sz="1900" b="1" dirty="0"/>
              <a:t>Пименов В.А. «Театр на ладошках», Воронеж, 1998г.</a:t>
            </a:r>
          </a:p>
          <a:p>
            <a:r>
              <a:rPr lang="ru-RU" sz="1900" b="1" dirty="0" err="1"/>
              <a:t>Радынова</a:t>
            </a:r>
            <a:r>
              <a:rPr lang="ru-RU" sz="1900" b="1" dirty="0"/>
              <a:t> О.П. «Музыкальные шедевры», Москва, 2000г.</a:t>
            </a:r>
          </a:p>
          <a:p>
            <a:r>
              <a:rPr lang="ru-RU" sz="1900" b="1" dirty="0"/>
              <a:t>Сабурова О.Е. «Радость Творчества», Нижний Новгород, 2009г.</a:t>
            </a:r>
          </a:p>
          <a:p>
            <a:r>
              <a:rPr lang="ru-RU" sz="1900" b="1" dirty="0" err="1"/>
              <a:t>Скоролупова</a:t>
            </a:r>
            <a:r>
              <a:rPr lang="ru-RU" sz="1900" b="1" dirty="0"/>
              <a:t> О.А. «Игра – как праздник», Москва, 2008г.</a:t>
            </a:r>
          </a:p>
          <a:p>
            <a:r>
              <a:rPr lang="ru-RU" sz="1900" b="1" dirty="0"/>
              <a:t>Шипицына Л.М. «Азбука общения», Детство- Пресс, Санкт Петербург, 2010г.</a:t>
            </a:r>
          </a:p>
          <a:p>
            <a:r>
              <a:rPr lang="ru-RU" sz="1900" b="1" dirty="0"/>
              <a:t>Журнал «Дошкольное воспитание»: 2009г.-№ 7-9; 2010г. - №2-7,№9-10; 2011г. - № 8- 11; 2012г. - №2.</a:t>
            </a:r>
          </a:p>
          <a:p>
            <a:r>
              <a:rPr lang="ru-RU" sz="1900" b="1" dirty="0"/>
              <a:t>Журнал «Дошкольная педагогика» 2012г. №2.</a:t>
            </a:r>
          </a:p>
          <a:p>
            <a:r>
              <a:rPr lang="ru-RU" sz="1900" b="1" dirty="0">
                <a:solidFill>
                  <a:srgbClr val="FF0000"/>
                </a:solidFill>
              </a:rPr>
              <a:t>Электронные ресурсы:</a:t>
            </a:r>
          </a:p>
          <a:p>
            <a:r>
              <a:rPr lang="ru-RU" sz="1900" u="sng" dirty="0">
                <a:hlinkClick r:id="rId2"/>
              </a:rPr>
              <a:t>http://www.solnet.ee/</a:t>
            </a:r>
            <a:endParaRPr lang="ru-RU" sz="1900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2901939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4007" y="187382"/>
            <a:ext cx="6589199" cy="877143"/>
          </a:xfrm>
        </p:spPr>
        <p:txBody>
          <a:bodyPr/>
          <a:lstStyle/>
          <a:p>
            <a:r>
              <a:rPr lang="ru-RU" dirty="0"/>
              <a:t>               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3899" y="187382"/>
            <a:ext cx="8707271" cy="6486373"/>
          </a:xfrm>
        </p:spPr>
        <p:txBody>
          <a:bodyPr>
            <a:normAutofit/>
          </a:bodyPr>
          <a:lstStyle/>
          <a:p>
            <a:pPr marL="411480" lvl="0">
              <a:buNone/>
            </a:pPr>
            <a:endParaRPr lang="ru-RU" sz="3600" b="1" dirty="0">
              <a:solidFill>
                <a:srgbClr val="FF3333"/>
              </a:solidFill>
            </a:endParaRPr>
          </a:p>
          <a:p>
            <a:pPr marL="411480" lvl="0">
              <a:buNone/>
            </a:pPr>
            <a:r>
              <a:rPr lang="ru-RU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1)развивать музыкальные и творческие способности детей в различных видах музыкальной деятельности</a:t>
            </a:r>
          </a:p>
          <a:p>
            <a:pPr marL="411480" lvl="0">
              <a:buNone/>
            </a:pPr>
            <a:r>
              <a:rPr lang="ru-RU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2)сохранять и укреплять физическое здоровье дошкольников</a:t>
            </a:r>
          </a:p>
          <a:p>
            <a:pPr marL="411480" lvl="0">
              <a:buNone/>
            </a:pPr>
            <a:r>
              <a:rPr lang="ru-RU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3)создавать условия, обеспечивающие эмоциональное благополучие каждого ребенка с помощью </a:t>
            </a:r>
            <a:r>
              <a:rPr lang="ru-RU" sz="2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здоровьесберегающих</a:t>
            </a:r>
            <a:r>
              <a:rPr lang="ru-RU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технологий повышать адаптивные возможности детского организма (активизировать защитные свойства, устойчивость к заболеваниям).</a:t>
            </a:r>
          </a:p>
          <a:p>
            <a:pPr marL="411480" lvl="0">
              <a:buNone/>
            </a:pPr>
            <a:r>
              <a:rPr lang="ru-RU" sz="2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4)формировать положительное отношение ребенка к окружающему миру, сверстникам, самому себе.</a:t>
            </a:r>
          </a:p>
          <a:p>
            <a:pPr marL="0" lvl="0" indent="0" hangingPunct="0">
              <a:spcBef>
                <a:spcPts val="0"/>
              </a:spcBef>
              <a:buNone/>
            </a:pPr>
            <a:r>
              <a:rPr lang="ru-RU" sz="2600" b="1" dirty="0">
                <a:solidFill>
                  <a:schemeClr val="tx1"/>
                </a:solidFill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5)организовать сотрудничество с родителями в вопросах приобщения детей к здоровому образу жизни </a:t>
            </a:r>
          </a:p>
          <a:p>
            <a:pPr marL="0" lvl="0" indent="0" hangingPunct="0">
              <a:spcBef>
                <a:spcPts val="0"/>
              </a:spcBef>
              <a:buNone/>
            </a:pPr>
            <a:endParaRPr lang="ru-RU" sz="26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ea typeface="Microsoft YaHei" pitchFamily="2"/>
              <a:cs typeface="Times New Roman" panose="02020603050405020304" pitchFamily="18" charset="0"/>
            </a:endParaRPr>
          </a:p>
          <a:p>
            <a:pPr marL="0" lvl="0" indent="0" hangingPunct="0">
              <a:spcBef>
                <a:spcPts val="0"/>
              </a:spcBef>
              <a:buNone/>
            </a:pPr>
            <a:endParaRPr lang="ru-RU" sz="1600" dirty="0">
              <a:solidFill>
                <a:srgbClr val="000099"/>
              </a:solidFill>
              <a:latin typeface="Arial" pitchFamily="18"/>
              <a:ea typeface="Microsoft YaHei" pitchFamily="2"/>
              <a:cs typeface="Arial Unicode MS" pitchFamily="2"/>
            </a:endParaRPr>
          </a:p>
          <a:p>
            <a:pPr marL="411480" lvl="0">
              <a:buNone/>
            </a:pPr>
            <a:endParaRPr lang="ru-RU" b="1" dirty="0">
              <a:solidFill>
                <a:srgbClr val="000000"/>
              </a:solidFill>
            </a:endParaRPr>
          </a:p>
          <a:p>
            <a:pPr marL="411480" lvl="0">
              <a:buNone/>
            </a:pPr>
            <a:endParaRPr lang="ru-RU" b="1" dirty="0">
              <a:solidFill>
                <a:srgbClr val="00000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65875884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12587" y="383772"/>
            <a:ext cx="2115007" cy="1280890"/>
          </a:xfrm>
        </p:spPr>
        <p:txBody>
          <a:bodyPr>
            <a:normAutofit/>
          </a:bodyPr>
          <a:lstStyle/>
          <a:p>
            <a:endParaRPr lang="ru-RU" sz="32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4968" y="2133599"/>
            <a:ext cx="8366078" cy="4458269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chemeClr val="accent6">
                    <a:lumMod val="50000"/>
                  </a:schemeClr>
                </a:solidFill>
              </a:rPr>
              <a:t>Участники проекта: </a:t>
            </a:r>
            <a:r>
              <a:rPr lang="ru-RU" sz="3600" b="1" dirty="0">
                <a:solidFill>
                  <a:schemeClr val="tx1"/>
                </a:solidFill>
              </a:rPr>
              <a:t>дошкольники, родители</a:t>
            </a:r>
          </a:p>
          <a:p>
            <a:r>
              <a:rPr lang="ru-RU" sz="3600" b="1" dirty="0">
                <a:solidFill>
                  <a:schemeClr val="accent6">
                    <a:lumMod val="50000"/>
                  </a:schemeClr>
                </a:solidFill>
              </a:rPr>
              <a:t>Тип проекта</a:t>
            </a:r>
            <a:r>
              <a:rPr lang="ru-RU" sz="3600" dirty="0"/>
              <a:t>: </a:t>
            </a:r>
            <a:r>
              <a:rPr lang="ru-RU" sz="3600" b="1" dirty="0">
                <a:solidFill>
                  <a:schemeClr val="tx1"/>
                </a:solidFill>
              </a:rPr>
              <a:t>практико-ориентированный, групповой</a:t>
            </a:r>
          </a:p>
          <a:p>
            <a:r>
              <a:rPr lang="ru-RU" sz="3600" b="1" dirty="0">
                <a:solidFill>
                  <a:schemeClr val="accent6">
                    <a:lumMod val="50000"/>
                  </a:schemeClr>
                </a:solidFill>
              </a:rPr>
              <a:t>Продолжительность</a:t>
            </a:r>
            <a:r>
              <a:rPr lang="ru-RU" sz="3600" b="1" dirty="0"/>
              <a:t>: </a:t>
            </a:r>
            <a:r>
              <a:rPr lang="ru-RU" sz="3600" b="1" dirty="0">
                <a:solidFill>
                  <a:schemeClr val="tx1"/>
                </a:solidFill>
                <a:cs typeface="Times New Roman" panose="02020603050405020304" pitchFamily="18" charset="0"/>
              </a:rPr>
              <a:t>постоянно</a:t>
            </a:r>
          </a:p>
          <a:p>
            <a:r>
              <a:rPr lang="ru-RU" sz="3600" b="1" dirty="0">
                <a:solidFill>
                  <a:schemeClr val="accent6">
                    <a:lumMod val="50000"/>
                  </a:schemeClr>
                </a:solidFill>
              </a:rPr>
              <a:t>Возраст детей на который рассчитан проект</a:t>
            </a:r>
            <a:r>
              <a:rPr lang="ru-RU" sz="3600" dirty="0">
                <a:solidFill>
                  <a:schemeClr val="tx2">
                    <a:lumMod val="75000"/>
                  </a:schemeClr>
                </a:solidFill>
              </a:rPr>
              <a:t>: </a:t>
            </a:r>
            <a:r>
              <a:rPr lang="ru-RU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3-6 лет</a:t>
            </a:r>
          </a:p>
          <a:p>
            <a:endParaRPr lang="ru-RU" sz="3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16544" y="228040"/>
            <a:ext cx="3498811" cy="204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005700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9307" y="122829"/>
            <a:ext cx="8734567" cy="6735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251278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66089" y="1191998"/>
            <a:ext cx="5168311" cy="322903"/>
          </a:xfrm>
        </p:spPr>
        <p:txBody>
          <a:bodyPr>
            <a:normAutofit fontScale="90000"/>
          </a:bodyPr>
          <a:lstStyle/>
          <a:p>
            <a:r>
              <a:rPr lang="ru-RU" sz="32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01800" y="2305050"/>
            <a:ext cx="5715000" cy="3543300"/>
          </a:xfrm>
          <a:prstGeom prst="rect">
            <a:avLst/>
          </a:prstGeom>
        </p:spPr>
      </p:pic>
      <p:sp>
        <p:nvSpPr>
          <p:cNvPr id="5" name="WordArt 2"/>
          <p:cNvSpPr>
            <a:spLocks noChangeArrowheads="1" noChangeShapeType="1" noTextEdit="1"/>
          </p:cNvSpPr>
          <p:nvPr/>
        </p:nvSpPr>
        <p:spPr bwMode="auto">
          <a:xfrm>
            <a:off x="423080" y="1191998"/>
            <a:ext cx="8516203" cy="117370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3600" kern="10" spc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 panose="020B0A04020102020204" pitchFamily="34" charset="0"/>
              </a:rPr>
              <a:t>Реализация проекта</a:t>
            </a:r>
          </a:p>
        </p:txBody>
      </p:sp>
    </p:spTree>
    <p:extLst>
      <p:ext uri="{BB962C8B-B14F-4D97-AF65-F5344CB8AC3E}">
        <p14:creationId xmlns:p14="http://schemas.microsoft.com/office/powerpoint/2010/main" val="1389516748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160086"/>
            <a:ext cx="7620000" cy="128089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9181" y="4114801"/>
            <a:ext cx="9144001" cy="2558954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 как музыка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это одно из средств физического развития детей,         на своих  занятиях учу  детей  слушать, понимать музыку, наслаждаться ею, так как музыкальное воздействие на слуховой рецептор влияет на эмоциональное и общее физическое состояние ребёнка, вызывает реакции, связанные с изменением кровообращения, дыхания.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5092" y="197342"/>
            <a:ext cx="7879308" cy="3674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646734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3899" y="95536"/>
            <a:ext cx="8247797" cy="887104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ВАЛЕОЛОГИЧЕСКИЕ  ПЕСЕНКИ - РАСПЕВКИ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7578" y="825690"/>
            <a:ext cx="8693625" cy="6032310"/>
          </a:xfrm>
        </p:spPr>
        <p:txBody>
          <a:bodyPr>
            <a:normAutofit fontScale="25000" lnSpcReduction="20000"/>
          </a:bodyPr>
          <a:lstStyle/>
          <a:p>
            <a:pPr marL="0" lvl="0" indent="0" hangingPunct="0">
              <a:spcBef>
                <a:spcPts val="0"/>
              </a:spcBef>
              <a:buNone/>
            </a:pPr>
            <a:r>
              <a:rPr lang="ru-RU" sz="8000" dirty="0">
                <a:latin typeface="Arial" pitchFamily="18"/>
                <a:ea typeface="Microsoft YaHei" pitchFamily="2"/>
                <a:cs typeface="Arial Unicode MS" pitchFamily="2"/>
              </a:rPr>
              <a:t> </a:t>
            </a:r>
            <a:r>
              <a:rPr lang="ru-RU" sz="8000" b="1" dirty="0">
                <a:solidFill>
                  <a:srgbClr val="FF0000"/>
                </a:solidFill>
                <a:latin typeface="Arial" pitchFamily="18"/>
                <a:ea typeface="Microsoft YaHei" pitchFamily="2"/>
                <a:cs typeface="Arial Unicode MS" pitchFamily="2"/>
              </a:rPr>
              <a:t>(используются для подготовки  голосовых связок  к пению и упражнению в чистом интонировании определенных интервалов)</a:t>
            </a:r>
          </a:p>
          <a:p>
            <a:pPr marL="0" lvl="0" indent="0" algn="ctr" hangingPunct="0">
              <a:spcBef>
                <a:spcPts val="0"/>
              </a:spcBef>
              <a:buNone/>
            </a:pPr>
            <a:r>
              <a:rPr lang="ru-RU" sz="7000" dirty="0"/>
              <a:t> </a:t>
            </a:r>
            <a:r>
              <a:rPr lang="ru-RU" sz="1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них я начинаю все музыкальные занятия. Это песенки с простым, несложным текстом («Солнце, солнышко мое …», «Я пою,  пою …» и другие)  Мелодия  мажорной гаммы, поднимает настроение, создает  позитивный тон, улучшает настроение. Как правило, это очень простые песенки диапазоном мелодии не больше кварты и с несложным текстом, которые повторяются несколько раз, каждый раз повышаясь на полтона. </a:t>
            </a:r>
            <a:br>
              <a:rPr lang="ru-RU" sz="1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</a:t>
            </a:r>
            <a:r>
              <a:rPr lang="ru-RU" sz="1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Распевки</a:t>
            </a:r>
            <a:r>
              <a:rPr lang="ru-RU" sz="1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Сели прямо и удобно,</a:t>
            </a:r>
            <a:br>
              <a:rPr lang="ru-RU" sz="1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Будем петь легко, свободно</a:t>
            </a:r>
            <a:r>
              <a:rPr lang="ru-RU" sz="1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Надуваем шар с тобой,</a:t>
            </a:r>
            <a:br>
              <a:rPr lang="ru-RU" sz="1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Надуваем шар большой,</a:t>
            </a:r>
            <a:br>
              <a:rPr lang="ru-RU" sz="1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 красивый – просто – Ах!</a:t>
            </a:r>
            <a:br>
              <a:rPr lang="ru-RU" sz="1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Ой, совсем надулся – Бах!</a:t>
            </a:r>
          </a:p>
          <a:p>
            <a:pPr algn="ctr"/>
            <a:endParaRPr lang="ru-RU" dirty="0"/>
          </a:p>
          <a:p>
            <a:endParaRPr lang="ru-RU" dirty="0"/>
          </a:p>
          <a:p>
            <a:r>
              <a:rPr lang="ru-RU" dirty="0"/>
              <a:t>          </a:t>
            </a:r>
          </a:p>
        </p:txBody>
      </p:sp>
    </p:spTree>
    <p:extLst>
      <p:ext uri="{BB962C8B-B14F-4D97-AF65-F5344CB8AC3E}">
        <p14:creationId xmlns:p14="http://schemas.microsoft.com/office/powerpoint/2010/main" val="3131063745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Базис">
  <a:themeElements>
    <a:clrScheme name="Зеленый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Базис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Базис</Template>
  <TotalTime>1173</TotalTime>
  <Words>653</Words>
  <Application>Microsoft Office PowerPoint</Application>
  <PresentationFormat>Экран (4:3)</PresentationFormat>
  <Paragraphs>62</Paragraphs>
  <Slides>32</Slides>
  <Notes>4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42" baseType="lpstr">
      <vt:lpstr>Arial Unicode MS</vt:lpstr>
      <vt:lpstr>Microsoft YaHei</vt:lpstr>
      <vt:lpstr>Arial</vt:lpstr>
      <vt:lpstr>Arial Black</vt:lpstr>
      <vt:lpstr>Calibri</vt:lpstr>
      <vt:lpstr>Corbel</vt:lpstr>
      <vt:lpstr>Mistral</vt:lpstr>
      <vt:lpstr>Segoe Script</vt:lpstr>
      <vt:lpstr>Times New Roman</vt:lpstr>
      <vt:lpstr>Базис</vt:lpstr>
      <vt:lpstr> здоровьесберегающие   технологий  в музыкально - оздоровительной  работе  с дошкольниками                                                                          </vt:lpstr>
      <vt:lpstr>                     АКТУАЛЬНОСТЬ Дошкольное детство – это период интенсивного роста и развития организма и повышенной его чувствительности к профилактическим и оздоровительным мероприятиям. Сохранить здоровье ребенка — основная задача педагога  В образовательном процессе  я использую  систему музыкально-оздоровительной работы </vt:lpstr>
      <vt:lpstr>                     ЦЕЛЬ ПРОЕКТА:  музыкально-оздоровительное воспитание дошкольников, укрепление   физического здоровья, развитие музыкальных и творческих способностей, формирование потребности в здоровом образе жизни.</vt:lpstr>
      <vt:lpstr>                Задачи :</vt:lpstr>
      <vt:lpstr>Презентация PowerPoint</vt:lpstr>
      <vt:lpstr>Презентация PowerPoint</vt:lpstr>
      <vt:lpstr>      </vt:lpstr>
      <vt:lpstr>Презентация PowerPoint</vt:lpstr>
      <vt:lpstr>ВАЛЕОЛОГИЧЕСКИЕ  ПЕСЕНКИ - РАСПЕВКИ</vt:lpstr>
      <vt:lpstr>                 ДЫХАТЕЛЬНАЯ ГИМНАСТИКА   Приучает детей  правильно дышать (для профилактики респираторных заболеваний), тренирует дыхательные мышцы, улучшает  вентиляцию легких, повышает насыщение крови кислородом, осуществляет массаж внутренних органов, тренирует сердечно-сосудистую систему, повышая устойчивость к гипоксии ( недостатку кислорода)  </vt:lpstr>
      <vt:lpstr>Презентация PowerPoint</vt:lpstr>
      <vt:lpstr>АРТИКУЛЯЦИОННАЯ ГИМНАСТИКА — выработка качественных, движений органов артикуляции, подготовка к правильному произношению слов, тренировка мышц   речевого аппарата, развитие музыкальной памяти, чувства ритма</vt:lpstr>
      <vt:lpstr>Презентация PowerPoint</vt:lpstr>
      <vt:lpstr>ИГРОВОЙ МАССАЖ Ребенок учится массажу в игре, где воздействия  самого массажа влияют на внутренние органы: сердце, легкие, печень, кишечник и на  биологически активные точки тела. Использование игрового массажа А.Усманской, М.Картишиной, А.Галанова повышает защитные свойства верхних дыхательных путей и всего организма, нормализует вегетососудистый тонус, деятельность вестибулярного аппарата и эндокринных желез. </vt:lpstr>
      <vt:lpstr>Презентация PowerPoint</vt:lpstr>
      <vt:lpstr>                  ПАЛЬЧИКОВЫЕ ИГРЫ  Развивают мелкую моторику рук, которая влияет на развитие речи, подготавливают ребенка к рисованию, письму. Повышают координационные способности пальцев рук, соединяют пальцевую пластику с  выразительным мелодическим интонированием, развивают речь ребенка.    </vt:lpstr>
      <vt:lpstr>РЕЧЕВЫЕ ИГРЫ. снимают напряжение, повышают способность к непроизвольному вниманию, обостряют наблюдательность. Музыкальный слух развивается в тесной связи со слухом речевым. К звучанию  добавляю музыкальные инструменты, звучащие жесты, движение (пантомимические и театральные возможности).</vt:lpstr>
      <vt:lpstr>Презентация PowerPoint</vt:lpstr>
      <vt:lpstr> МУЗЫКОТЕРАПИЯ — метод психотерапии, основанный   восприятии музыки. Детям полезно слушать классику и колыбельные, они развивают детей и оздоравливают их. Слушание правильно подобранной  музыки повышает иммунитет детей, снижает напряжение и раздражительность, восстанавливает дыхание.  </vt:lpstr>
      <vt:lpstr>          РИСУЕМ МУЗЫКУ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Литература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Использование  здоровьесберегающих   технологий  в музыкально - оздоровительной  работе  с дошкольниками                                                                 Музыкальный   руководитель                                                               МБОУЛ «ВУВК им. А.П Киселева»                                                              дошкольное отделение                                                                                          Карина  Елена  Николаевна</dc:title>
  <dc:creator>User</dc:creator>
  <cp:lastModifiedBy>User</cp:lastModifiedBy>
  <cp:revision>165</cp:revision>
  <dcterms:created xsi:type="dcterms:W3CDTF">2017-03-12T18:49:07Z</dcterms:created>
  <dcterms:modified xsi:type="dcterms:W3CDTF">2022-10-07T18:31:48Z</dcterms:modified>
</cp:coreProperties>
</file>