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61" r:id="rId9"/>
    <p:sldId id="262" r:id="rId10"/>
    <p:sldId id="289" r:id="rId11"/>
    <p:sldId id="290" r:id="rId12"/>
    <p:sldId id="291" r:id="rId13"/>
    <p:sldId id="263" r:id="rId14"/>
    <p:sldId id="264" r:id="rId15"/>
    <p:sldId id="265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EC527B-A6F1-4A3B-B878-5E2213533B8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BE704A-89E9-47C1-9448-9C7EB072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86;&#1089;&#1072;&#1090;&#1086;&#1084;%202018\Desktop\1\1\&#1055;&#1088;&#1080;&#1090;&#1095;&#1080;%20&#1087;&#1088;&#1086;%20&#1078;&#1080;&#1079;&#1085;&#1100;.%20&#1052;&#1072;&#1083;&#1100;&#1095;&#1080;&#1082;%20&#1080;%20&#1084;&#1086;&#1088;&#1089;&#1082;&#1080;&#1077;%20&#1079;&#1074;&#1077;&#1079;&#1076;&#1099;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86;&#1089;&#1072;&#1090;&#1086;&#1084;%202018\Desktop\1\1\&#1058;&#1080;&#1084;&#1091;&#1088;%20&#1080;%20&#1077;&#1075;&#1086;%20&#1082;&#1086;&#1084;&#1072;&#1085;&#1076;&#1072;%20(1976)%20&#1087;&#1088;&#1080;&#1082;&#1083;&#1102;&#1095;&#1077;&#1085;&#1080;&#1103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86;&#1089;&#1072;&#1090;&#1086;&#1084;%202018\Desktop\1\1\&#1042;&#1086;&#1074;&#1082;&#1080;&#1085;&#1099;%20&#1076;&#1088;&#1086;&#1074;&#1072;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88.userapi.com/sun9-32/impg/M-yW_tt04lnFet3L1WTB71fxY1aETG2m8-Zm8Q/VY_bZZac6M8.jpg?size=1920x1080&amp;quality=96&amp;sign=06159735aca4456ce08ef71417bca4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444500"/>
          <a:ext cx="7924800" cy="5955665"/>
        </p:xfrm>
        <a:graphic>
          <a:graphicData uri="http://schemas.openxmlformats.org/drawingml/2006/table">
            <a:tbl>
              <a:tblPr/>
              <a:tblGrid>
                <a:gridCol w="2498725"/>
                <a:gridCol w="5426075"/>
              </a:tblGrid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Направления деятельности волонтеров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функции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Прибытия и отъезды (Аэропорт)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Регистрация прилетевших делегатов на информационной стойке;</a:t>
                      </a:r>
                    </a:p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со службами аэропорта;</a:t>
                      </a:r>
                    </a:p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Сопровождение гостей до места стоянки автотранспорта, в гостиницу (при необходимости)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Сопровождение команд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Сопровождение спортсменов-участников согласно программным  мероприятиям соревнований; </a:t>
                      </a:r>
                    </a:p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Поддержка взаимодействия участников соревнований, организаторов и служб оргкомитетов, в т.ч. устный и, при необходимости, письменный перевод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Аккредитация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Подготовка необходимых рабочих материалов; </a:t>
                      </a:r>
                    </a:p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Копирование, ламинирование аккредитаций, ведение списков; </a:t>
                      </a:r>
                    </a:p>
                    <a:p>
                      <a:pPr marL="179388" marR="0" lvl="0" indent="95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с оргтехникой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Размещение (работа в гостинице)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Помощь делегатам при заселении/выселении;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Решение вопросов оплаты проживания, ассортимента и качества питания;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Общие коммуникации со службами объектов размещения;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Поддержка работы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Info-desk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81000" y="0"/>
            <a:ext cx="8610600" cy="6858000"/>
            <a:chOff x="381000" y="0"/>
            <a:chExt cx="8534400" cy="6569075"/>
          </a:xfrm>
        </p:grpSpPr>
        <p:pic>
          <p:nvPicPr>
            <p:cNvPr id="8209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617220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1000" y="457200"/>
          <a:ext cx="8534400" cy="5939791"/>
        </p:xfrm>
        <a:graphic>
          <a:graphicData uri="http://schemas.openxmlformats.org/drawingml/2006/table">
            <a:tbl>
              <a:tblPr/>
              <a:tblGrid>
                <a:gridCol w="2706688"/>
                <a:gridCol w="5827712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Направления деятельности волонтеров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функции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Антидопинговая служба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Сопровождение спортсменов на допинг пробы;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Перевод на русский язык в рамках коммуникаций спортсменов с сотрудниками службы антидопинга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Зона посадки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Координация, инструктирование при посадке/высадке на канатной дороге;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Маршрутизация гостей соревнований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Финишная зона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Фиксация тренировочных и соревновательных результатов спортсменов;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Передача данных для включения в протокол;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Ограничение доступа участников и гостей соревнований в соответствии с зонами допуска на аккредитационных картах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Работа со СМИ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Рассылка пресс-релизов и объявлений на русском и английском языках, в том числе перевод с английского на русский язык;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Подготовка залов для проведения пресс конференций;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с оргтехникой в пресс-центре;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Взаимодействие с журналистами, аккредитованными на соревнования 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381000" y="0"/>
            <a:ext cx="8610600" cy="6858000"/>
            <a:chOff x="381000" y="0"/>
            <a:chExt cx="8534400" cy="6569075"/>
          </a:xfrm>
        </p:grpSpPr>
        <p:pic>
          <p:nvPicPr>
            <p:cNvPr id="9233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617220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81000" y="0"/>
            <a:ext cx="8610600" cy="6858000"/>
            <a:chOff x="381000" y="0"/>
            <a:chExt cx="8534400" cy="6569075"/>
          </a:xfrm>
        </p:grpSpPr>
        <p:pic>
          <p:nvPicPr>
            <p:cNvPr id="10257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617220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6" descr="C:\Documents and Settings\Юля\Рабочий стол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0"/>
              <a:ext cx="853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1000" y="457200"/>
          <a:ext cx="8534400" cy="6013133"/>
        </p:xfrm>
        <a:graphic>
          <a:graphicData uri="http://schemas.openxmlformats.org/drawingml/2006/table">
            <a:tbl>
              <a:tblPr/>
              <a:tblGrid>
                <a:gridCol w="2597150"/>
                <a:gridCol w="5937250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Направления деятельности волонтеров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функции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84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Транспорт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приема заявок от оргкомитета и гостей соревнований на транспортные услуги;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Поддержка составления транспортных планов;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Сопровождение транспорта (при необходимости);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Проверка готовности транспортных средств;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Координация посадки и парковки автотранспорта в местах проживания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Церемонии награждения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Вывод победителей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Вынос медалей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Установка пьедестала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Штаб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Организационно-хозяйственная поддержка деятельности Штаба;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Подготовка и размещение информации для инфо-деск на спортивных объектах и объектах размещения, обеспечение актуальности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Работа с оргтехникой;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Устный и, при необходимости, письменный перевод с русского на английский язык.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Сервисная группа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Погрузка/разгрузка багажа в аэропорту/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Горнолыжном комплексе «Роза Хутор»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043608" y="332656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Зачем люди становятся добровольцами (волонтёрами)?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Притчи про жизнь. Мальчик и морские звезд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556792"/>
            <a:ext cx="8964488" cy="504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628800"/>
            <a:ext cx="6256875" cy="41965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sp>
        <p:nvSpPr>
          <p:cNvPr id="50178" name="AutoShape 2" descr="http://liga-volonterov.ru/wp-content/uploads/1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://liga-volonterov.ru/wp-content/uploads/1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http://liga-volonterov.ru/wp-content/uploads/2-1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://liga-volonterov.ru/wp-content/uploads/2-1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6" name="AutoShape 10" descr="http://liga-volonterov.ru/wp-content/uploads/2-1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8" name="AutoShape 12" descr="http://liga-volonterov.ru/wp-content/uploads/1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9" name="Picture 13" descr="D:\Росатом 2018\Desktop\1-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4559829" cy="2564904"/>
          </a:xfrm>
          <a:prstGeom prst="rect">
            <a:avLst/>
          </a:prstGeom>
          <a:noFill/>
        </p:spPr>
      </p:pic>
      <p:pic>
        <p:nvPicPr>
          <p:cNvPr id="50190" name="Picture 14" descr="D:\Росатом 2018\Desktop\2-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9080"/>
            <a:ext cx="4443986" cy="2499742"/>
          </a:xfrm>
          <a:prstGeom prst="rect">
            <a:avLst/>
          </a:prstGeom>
          <a:noFill/>
        </p:spPr>
      </p:pic>
      <p:sp>
        <p:nvSpPr>
          <p:cNvPr id="50192" name="AutoShape 16" descr="Версия для печати &gt; 5 декабря – Международный день доброволь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93" name="Picture 17" descr="D:\Росатом 2018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628800"/>
            <a:ext cx="389247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611560" y="404664"/>
            <a:ext cx="7848872" cy="19442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ru-RU" sz="4000" dirty="0" smtClean="0"/>
          </a:p>
          <a:p>
            <a:endParaRPr lang="ru-RU" sz="4800" dirty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8194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1432" cy="1071546"/>
          </a:xfrm>
          <a:prstGeom prst="rect">
            <a:avLst/>
          </a:prstGeom>
          <a:noFill/>
        </p:spPr>
      </p:pic>
      <p:pic>
        <p:nvPicPr>
          <p:cNvPr id="8195" name="Picture 3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1871432" cy="1071546"/>
          </a:xfrm>
          <a:prstGeom prst="rect">
            <a:avLst/>
          </a:prstGeom>
          <a:noFill/>
        </p:spPr>
      </p:pic>
      <p:pic>
        <p:nvPicPr>
          <p:cNvPr id="8197" name="Picture 5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1871432" cy="1071546"/>
          </a:xfrm>
          <a:prstGeom prst="rect">
            <a:avLst/>
          </a:prstGeom>
          <a:noFill/>
        </p:spPr>
      </p:pic>
      <p:pic>
        <p:nvPicPr>
          <p:cNvPr id="8198" name="Picture 6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1871432" cy="1071546"/>
          </a:xfrm>
          <a:prstGeom prst="rect">
            <a:avLst/>
          </a:prstGeom>
          <a:noFill/>
        </p:spPr>
      </p:pic>
      <p:pic>
        <p:nvPicPr>
          <p:cNvPr id="8199" name="Picture 7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568" y="0"/>
            <a:ext cx="1871432" cy="1071546"/>
          </a:xfrm>
          <a:prstGeom prst="rect">
            <a:avLst/>
          </a:prstGeom>
          <a:noFill/>
        </p:spPr>
      </p:pic>
      <p:pic>
        <p:nvPicPr>
          <p:cNvPr id="10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1871432" cy="1071546"/>
          </a:xfrm>
          <a:prstGeom prst="rect">
            <a:avLst/>
          </a:prstGeom>
          <a:noFill/>
        </p:spPr>
      </p:pic>
      <p:pic>
        <p:nvPicPr>
          <p:cNvPr id="11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86454"/>
            <a:ext cx="1871432" cy="1071546"/>
          </a:xfrm>
          <a:prstGeom prst="rect">
            <a:avLst/>
          </a:prstGeom>
          <a:noFill/>
        </p:spPr>
      </p:pic>
      <p:pic>
        <p:nvPicPr>
          <p:cNvPr id="12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86454"/>
            <a:ext cx="1871432" cy="1071546"/>
          </a:xfrm>
          <a:prstGeom prst="rect">
            <a:avLst/>
          </a:prstGeom>
          <a:noFill/>
        </p:spPr>
      </p:pic>
      <p:pic>
        <p:nvPicPr>
          <p:cNvPr id="13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86454"/>
            <a:ext cx="1871432" cy="1071546"/>
          </a:xfrm>
          <a:prstGeom prst="rect">
            <a:avLst/>
          </a:prstGeom>
          <a:noFill/>
        </p:spPr>
      </p:pic>
      <p:pic>
        <p:nvPicPr>
          <p:cNvPr id="14" name="Picture 2" descr="G:\Рабочая встреча\pix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568" y="5786454"/>
            <a:ext cx="1871432" cy="1071546"/>
          </a:xfrm>
          <a:prstGeom prst="rect">
            <a:avLst/>
          </a:prstGeom>
          <a:noFill/>
        </p:spPr>
      </p:pic>
      <p:pic>
        <p:nvPicPr>
          <p:cNvPr id="70658" name="Picture 2" descr="Волонтеры – Сергиево-Посадское управление социальной защиты насе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362228" cy="3014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912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715000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732856" cy="8415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добровольчество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благотворительность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71800" y="3861048"/>
            <a:ext cx="6172200" cy="13716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Лашина</a:t>
            </a:r>
            <a:r>
              <a:rPr lang="ru-RU" dirty="0" smtClean="0">
                <a:solidFill>
                  <a:schemeClr val="tx1"/>
                </a:solidFill>
              </a:rPr>
              <a:t> Галина Владимировна,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классный руководитель 4В класса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2" name="AutoShape 8" descr="Волонтерское дви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Волонтерское дви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Волонтерское дви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к получить личную книжку волонтера? - МГПУ"/>
          <p:cNvPicPr>
            <a:picLocks noChangeAspect="1" noChangeArrowheads="1"/>
          </p:cNvPicPr>
          <p:nvPr/>
        </p:nvPicPr>
        <p:blipFill>
          <a:blip r:embed="rId4" cstate="print"/>
          <a:srcRect l="18572" r="23853"/>
          <a:stretch>
            <a:fillRect/>
          </a:stretch>
        </p:blipFill>
        <p:spPr bwMode="auto">
          <a:xfrm>
            <a:off x="2699792" y="4221088"/>
            <a:ext cx="2232248" cy="218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1732856" cy="841531"/>
          </a:xfrm>
          <a:prstGeom prst="rect">
            <a:avLst/>
          </a:prstGeom>
          <a:noFill/>
        </p:spPr>
      </p:pic>
      <p:pic>
        <p:nvPicPr>
          <p:cNvPr id="57346" name="Picture 2" descr="Ромашка 5 лепест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4656562" cy="5987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870216">
            <a:off x="3760382" y="1007844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24004">
            <a:off x="4794229" y="1619184"/>
            <a:ext cx="1257211" cy="361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ПОЧЕМУ?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80941">
            <a:off x="4603864" y="300287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412812">
            <a:off x="2950887" y="2782011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628800"/>
            <a:ext cx="12241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ЗАЧЕМ?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Кто такой Волонтер?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6552728" cy="4032448"/>
          </a:xfrm>
        </p:spPr>
        <p:txBody>
          <a:bodyPr>
            <a:normAutofit/>
          </a:bodyPr>
          <a:lstStyle/>
          <a:p>
            <a:r>
              <a:rPr lang="ru-RU" sz="1800" dirty="0"/>
              <a:t>Слово «Волонтёр», он же «Доброволец» произошло от латинского слова </a:t>
            </a:r>
            <a:r>
              <a:rPr lang="ru-RU" sz="1800" i="1" dirty="0" err="1"/>
              <a:t>voluntarius</a:t>
            </a:r>
            <a:r>
              <a:rPr lang="ru-RU" sz="1800" dirty="0"/>
              <a:t> означающего «Добровольный». И хотя изначально волонтёрами называли солдат-добровольцев, которые сражались исключительно за славу и военную добычу, впоследствии понятие распространилось на различные сферы и стало означать человека, который ведёт бескорыстную деятельность в любых полезных всему обществу сферах</a:t>
            </a:r>
            <a:r>
              <a:rPr lang="ru-RU" sz="1800" dirty="0" smtClean="0"/>
              <a:t>. Доброволец вкладывает в дело, которым занимается, свои навыки и время.</a:t>
            </a:r>
          </a:p>
          <a:p>
            <a:r>
              <a:rPr lang="ru-RU" sz="1800" dirty="0" smtClean="0"/>
              <a:t>С </a:t>
            </a:r>
            <a:r>
              <a:rPr lang="ru-RU" sz="1800" dirty="0"/>
              <a:t>точки зрения законодательства Российской Федерации, доброволец это физическое лицо, ведущее благотворительную деятельность в форме безвозмездного выполнения работ и оказания услуг.</a:t>
            </a:r>
          </a:p>
        </p:txBody>
      </p:sp>
      <p:pic>
        <p:nvPicPr>
          <p:cNvPr id="2050" name="Picture 2" descr="https://granidobra.ru/wp-content/uploads/2016/10/hands-with-he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872208" cy="22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6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1732856" cy="8415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58924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solidFill>
                  <a:srgbClr val="FF0000"/>
                </a:solidFill>
              </a:rPr>
              <a:t>Стать волонтером может любой, профессия и взгляды на мир не имеют значения. Несовершеннолетним добровольцам нужно разрешение от родителей, а детей младше 14 лет во время волонтерских работ должны сопровождать официальные представители.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Почему его так назвали?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518457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Волонтёр – это человек, который готов добровольно потратить частичку себя и своего времени для пользы общества в целом или определенного человека</a:t>
            </a:r>
            <a:r>
              <a:rPr lang="ru-RU" dirty="0" smtClean="0"/>
              <a:t>.</a:t>
            </a:r>
          </a:p>
          <a:p>
            <a:r>
              <a:rPr lang="ru-RU" dirty="0"/>
              <a:t>цель добровольца не в бесплатной работе, а в том, чтобы принести пользу обществу и окружающим людям, сделать мир лучше</a:t>
            </a:r>
            <a:r>
              <a:rPr lang="ru-RU" dirty="0" smtClean="0"/>
              <a:t>.</a:t>
            </a:r>
          </a:p>
          <a:p>
            <a:r>
              <a:rPr lang="ru-RU" dirty="0"/>
              <a:t>Настоящий волонтёр должен стараться быть примером нравственности, бескорыстия, уметь сотрудничать и работать с самыми разными коллегами и слоями населения.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12776"/>
            <a:ext cx="2882327" cy="3843103"/>
          </a:xfrm>
          <a:prstGeom prst="rect">
            <a:avLst/>
          </a:prstGeom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179512" y="0"/>
            <a:ext cx="1034845" cy="1140718"/>
          </a:xfrm>
          <a:prstGeom prst="rect">
            <a:avLst/>
          </a:prstGeom>
          <a:noFill/>
        </p:spPr>
      </p:pic>
      <p:pic>
        <p:nvPicPr>
          <p:cNvPr id="6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1732856" cy="841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779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pic>
        <p:nvPicPr>
          <p:cNvPr id="4" name="Тимур и его команда (1976) приключе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48328" cy="508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pic>
        <p:nvPicPr>
          <p:cNvPr id="4" name="Вовкины др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по-другому называют добровольцев?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274" name="AutoShape 2" descr="Кто такие Волонтеры Победы? - Уральский государственный экономический  универси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 descr="Кто такие Волонтеры Победы? - Уральский государственный экономический 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731568" cy="2075685"/>
          </a:xfrm>
          <a:prstGeom prst="rect">
            <a:avLst/>
          </a:prstGeom>
          <a:noFill/>
        </p:spPr>
      </p:pic>
      <p:pic>
        <p:nvPicPr>
          <p:cNvPr id="54278" name="Picture 6" descr="Волонтёры на Олимпиаду в Пекин-2022 и Париж 2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286250" cy="2514600"/>
          </a:xfrm>
          <a:prstGeom prst="rect">
            <a:avLst/>
          </a:prstGeom>
          <a:noFill/>
        </p:spPr>
      </p:pic>
      <p:pic>
        <p:nvPicPr>
          <p:cNvPr id="8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475928" y="269032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14, г.Саров"/>
          <p:cNvPicPr>
            <a:picLocks noChangeAspect="1" noChangeArrowheads="1"/>
          </p:cNvPicPr>
          <p:nvPr/>
        </p:nvPicPr>
        <p:blipFill>
          <a:blip r:embed="rId2" cstate="print"/>
          <a:srcRect r="77320"/>
          <a:stretch>
            <a:fillRect/>
          </a:stretch>
        </p:blipFill>
        <p:spPr bwMode="auto">
          <a:xfrm>
            <a:off x="323528" y="116632"/>
            <a:ext cx="1296144" cy="1428750"/>
          </a:xfrm>
          <a:prstGeom prst="rect">
            <a:avLst/>
          </a:prstGeom>
          <a:noFill/>
        </p:spPr>
      </p:pic>
      <p:pic>
        <p:nvPicPr>
          <p:cNvPr id="1028" name="Picture 4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732856" cy="8415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делает доброволец?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84784"/>
            <a:ext cx="4427889" cy="44278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497</Words>
  <Application>Microsoft Office PowerPoint</Application>
  <PresentationFormat>Экран (4:3)</PresentationFormat>
  <Paragraphs>77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Что такое добровольчество  и  благотворительность</vt:lpstr>
      <vt:lpstr>Слайд 3</vt:lpstr>
      <vt:lpstr>Кто такой Волонтер?</vt:lpstr>
      <vt:lpstr>Почему его так назвали?</vt:lpstr>
      <vt:lpstr>Слайд 6</vt:lpstr>
      <vt:lpstr>Слайд 7</vt:lpstr>
      <vt:lpstr>Как по-другому называют добровольцев?</vt:lpstr>
      <vt:lpstr>Что делает доброволец?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2022-03-29T20:21:47Z</dcterms:created>
  <dcterms:modified xsi:type="dcterms:W3CDTF">2022-03-30T16:05:00Z</dcterms:modified>
</cp:coreProperties>
</file>