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63" r:id="rId19"/>
    <p:sldId id="270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7B793-CDD3-405B-A18D-E69AC0DB6DAE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0A64C-BFBE-40F1-B53B-962ED4EFE2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122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52AAD-15B1-4C17-A98A-AA559552777C}" type="datetime1">
              <a:rPr lang="ru-RU" smtClean="0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CF85B-6CF4-4CFB-8CDF-AF930E9F2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24BEE-CB84-4B70-BCD3-3615EA02F2AD}" type="datetime1">
              <a:rPr lang="ru-RU" smtClean="0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CEBE1-4213-4062-A24B-73562387E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2B35-A8F6-45D3-8D62-493D7A0853AC}" type="datetime1">
              <a:rPr lang="ru-RU" smtClean="0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CFBA6-2365-42D5-B59C-4523E12E4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E4A8C-60F5-4DA1-BA6B-F8E2412F0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0574B-4B97-4B3C-AC80-527179ED404C}" type="datetime1">
              <a:rPr lang="ru-RU" smtClean="0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E6AE6-4D99-49EE-9D31-688CA1364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7F7D-4676-4F9E-BFDF-82717EF80118}" type="datetime1">
              <a:rPr lang="ru-RU" smtClean="0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F3E4F-26BE-46D1-B9E5-1D10C9C12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53D18-D95B-4EB5-915D-26A2422BF88C}" type="datetime1">
              <a:rPr lang="ru-RU" smtClean="0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BA33F-E106-463E-A512-4961CF871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854DE-984D-4A8B-B1FD-5906415D1778}" type="datetime1">
              <a:rPr lang="ru-RU" smtClean="0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81832-0B25-400F-8911-26DD7E7EE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CF6F9-B6DC-438B-836B-149A18343F66}" type="datetime1">
              <a:rPr lang="ru-RU" smtClean="0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7684D-6B33-4657-ADE7-B34E24736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91EFD-735C-4EF5-B293-12F976FB84A2}" type="datetime1">
              <a:rPr lang="ru-RU" smtClean="0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C4958-36E3-4C35-9EB7-D16046461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EC493-E433-46D6-A776-E89BFF26E780}" type="datetime1">
              <a:rPr lang="ru-RU" smtClean="0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07783-B32C-42AA-BE64-4F4EC7C38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FDEF-C094-463F-97A7-C15AA07A80E4}" type="datetime1">
              <a:rPr lang="ru-RU" smtClean="0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8F3B1-FEF0-4C5A-AC9B-FAACDB6DF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25DC22-568A-4067-B33F-D7CDBB2DA0C2}" type="datetime1">
              <a:rPr lang="ru-RU" smtClean="0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8E1583-AE11-4AA9-8811-16729C19D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lichnost.21309.edusite.ru/p49aa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71600" y="2133600"/>
            <a:ext cx="7772400" cy="1470025"/>
          </a:xfrm>
        </p:spPr>
        <p:txBody>
          <a:bodyPr/>
          <a:lstStyle/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Лидер и его качества</a:t>
            </a:r>
          </a:p>
        </p:txBody>
      </p:sp>
      <p:pic>
        <p:nvPicPr>
          <p:cNvPr id="6" name="Picture 2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l="22680"/>
          <a:stretch>
            <a:fillRect/>
          </a:stretch>
        </p:blipFill>
        <p:spPr bwMode="auto">
          <a:xfrm>
            <a:off x="3124200" y="152400"/>
            <a:ext cx="4418856" cy="1428750"/>
          </a:xfrm>
          <a:prstGeom prst="rect">
            <a:avLst/>
          </a:prstGeom>
          <a:noFill/>
        </p:spPr>
      </p:pic>
      <p:pic>
        <p:nvPicPr>
          <p:cNvPr id="7" name="Picture 4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7696200" y="152400"/>
            <a:ext cx="1296144" cy="1428750"/>
          </a:xfrm>
          <a:prstGeom prst="rect">
            <a:avLst/>
          </a:prstGeom>
          <a:noFill/>
        </p:spPr>
      </p:pic>
      <p:pic>
        <p:nvPicPr>
          <p:cNvPr id="8" name="Picture 2" descr="Состоялся вебинар-совещание по реализации программы развития социальной  активности учащихся начальных классов «Орлята России»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28600"/>
            <a:ext cx="2039815" cy="9906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762000" y="411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Лашина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3200" dirty="0" err="1" smtClean="0">
                <a:latin typeface="+mj-lt"/>
                <a:ea typeface="+mj-ea"/>
                <a:cs typeface="+mj-cs"/>
              </a:rPr>
              <a:t>Г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алина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Владимировна,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классный руководитель 4В класса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D:\документы\!_ДОКУМЕНТЫ\Презентация ЛИДЕР\Рисунки\8714-1920x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819400"/>
            <a:ext cx="2186966" cy="1366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документы\!_ДОКУМЕНТЫ\Презентация ЛИДЕР\Рисунки\fotolia_6137864_subscription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214554"/>
            <a:ext cx="4214842" cy="4214842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1000100" y="214290"/>
            <a:ext cx="1511884" cy="1511884"/>
            <a:chOff x="3598926" y="241331"/>
            <a:chExt cx="1511884" cy="1511884"/>
          </a:xfrm>
        </p:grpSpPr>
        <p:sp>
          <p:nvSpPr>
            <p:cNvPr id="7" name=" 3"/>
            <p:cNvSpPr/>
            <p:nvPr/>
          </p:nvSpPr>
          <p:spPr>
            <a:xfrm rot="20700000">
              <a:off x="3598926" y="241331"/>
              <a:ext cx="1511884" cy="1511884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 4"/>
            <p:cNvSpPr/>
            <p:nvPr/>
          </p:nvSpPr>
          <p:spPr>
            <a:xfrm>
              <a:off x="3930527" y="572932"/>
              <a:ext cx="848683" cy="84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Жесткость</a:t>
              </a:r>
              <a:endParaRPr lang="ru-RU" sz="1200" kern="1200" dirty="0"/>
            </a:p>
          </p:txBody>
        </p:sp>
      </p:grpSp>
      <p:sp>
        <p:nvSpPr>
          <p:cNvPr id="9" name="Текст 36"/>
          <p:cNvSpPr>
            <a:spLocks noGrp="1"/>
          </p:cNvSpPr>
          <p:nvPr>
            <p:ph type="body" sz="half" idx="2"/>
          </p:nvPr>
        </p:nvSpPr>
        <p:spPr>
          <a:xfrm>
            <a:off x="2438400" y="685800"/>
            <a:ext cx="6000792" cy="2857520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Наверное, немногие сегодня готовы принять это, но опыт показывает, что добиться успеха можно, только если ты безжалостен к недоброжелателям, бездельникам и лентяям. Есть такие лидеры, которых и любят, и уважают, но это не значит, но это не значит, что они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никогда не были жестки.</a:t>
            </a:r>
          </a:p>
          <a:p>
            <a:endParaRPr lang="ru-RU" sz="1800" dirty="0"/>
          </a:p>
        </p:txBody>
      </p:sp>
      <p:pic>
        <p:nvPicPr>
          <p:cNvPr id="10" name="Picture 4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7986111" y="0"/>
            <a:ext cx="1157889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429000"/>
            <a:ext cx="3621036" cy="324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5"/>
          <p:cNvGrpSpPr/>
          <p:nvPr/>
        </p:nvGrpSpPr>
        <p:grpSpPr>
          <a:xfrm>
            <a:off x="785786" y="142852"/>
            <a:ext cx="2121708" cy="2121708"/>
            <a:chOff x="3143262" y="1571638"/>
            <a:chExt cx="2121708" cy="2121708"/>
          </a:xfrm>
        </p:grpSpPr>
        <p:sp>
          <p:nvSpPr>
            <p:cNvPr id="7" name=" 3"/>
            <p:cNvSpPr/>
            <p:nvPr/>
          </p:nvSpPr>
          <p:spPr>
            <a:xfrm>
              <a:off x="3143262" y="1571638"/>
              <a:ext cx="2121708" cy="2121708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 4"/>
            <p:cNvSpPr/>
            <p:nvPr/>
          </p:nvSpPr>
          <p:spPr>
            <a:xfrm>
              <a:off x="3569818" y="2068639"/>
              <a:ext cx="1268596" cy="1090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Притяжение</a:t>
              </a:r>
              <a:endParaRPr lang="ru-RU" sz="1200" kern="1200" dirty="0"/>
            </a:p>
          </p:txBody>
        </p:sp>
      </p:grpSp>
      <p:sp>
        <p:nvSpPr>
          <p:cNvPr id="9" name="Текст 36"/>
          <p:cNvSpPr>
            <a:spLocks noGrp="1"/>
          </p:cNvSpPr>
          <p:nvPr>
            <p:ph type="body" sz="half" idx="2"/>
          </p:nvPr>
        </p:nvSpPr>
        <p:spPr>
          <a:xfrm>
            <a:off x="2895600" y="762000"/>
            <a:ext cx="6000792" cy="3143272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Лидер должен быть магнитом, центральной фигурой, к которой тянутся все остальные. Сила притяжения тем больше, чем чаще вы оказываетесь на виду. Конечно, в крупной компании быть на виду довольно трудно, но там о лидере постоянно говорят в его отсутствии. Он должен стать легендой, героем рассказов, реальных или выдуманных. Он не окружает себя почитателями, ища славы и внимания, потому что они у 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лидера уже есть. 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Ему не надо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демонстри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-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ровать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свою 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значимость. 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Она очевидна.</a:t>
            </a:r>
          </a:p>
          <a:p>
            <a:endParaRPr lang="ru-RU" sz="1800" dirty="0"/>
          </a:p>
        </p:txBody>
      </p:sp>
      <p:pic>
        <p:nvPicPr>
          <p:cNvPr id="11" name="Picture 4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7986111" y="0"/>
            <a:ext cx="1157889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C3300"/>
                </a:solidFill>
              </a:rPr>
              <a:t>Способности лидера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Немаловажное значение имеют</a:t>
            </a:r>
          </a:p>
          <a:p>
            <a:pPr eaLnBrk="1" hangingPunct="1">
              <a:buFontTx/>
              <a:buNone/>
            </a:pPr>
            <a:r>
              <a:rPr lang="ru-RU" smtClean="0"/>
              <a:t>физические качества, но быть выше,</a:t>
            </a:r>
          </a:p>
          <a:p>
            <a:pPr eaLnBrk="1" hangingPunct="1">
              <a:buFontTx/>
              <a:buNone/>
            </a:pPr>
            <a:r>
              <a:rPr lang="ru-RU" smtClean="0"/>
              <a:t>сильнее и крупнее не даёт никакого права</a:t>
            </a:r>
          </a:p>
          <a:p>
            <a:pPr eaLnBrk="1" hangingPunct="1">
              <a:buFontTx/>
              <a:buNone/>
            </a:pPr>
            <a:r>
              <a:rPr lang="ru-RU" smtClean="0"/>
              <a:t>стать лидером. К примеру Наполеон,</a:t>
            </a:r>
          </a:p>
          <a:p>
            <a:pPr eaLnBrk="1" hangingPunct="1">
              <a:buFontTx/>
              <a:buNone/>
            </a:pPr>
            <a:r>
              <a:rPr lang="ru-RU" smtClean="0"/>
              <a:t>имел маленький рост,  но это не</a:t>
            </a:r>
          </a:p>
          <a:p>
            <a:pPr eaLnBrk="1" hangingPunct="1">
              <a:buFontTx/>
              <a:buNone/>
            </a:pPr>
            <a:r>
              <a:rPr lang="ru-RU" smtClean="0"/>
              <a:t>помешало ему стать лидером</a:t>
            </a:r>
          </a:p>
        </p:txBody>
      </p:sp>
      <p:pic>
        <p:nvPicPr>
          <p:cNvPr id="4" name="Picture 4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7986111" y="0"/>
            <a:ext cx="1157889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609600"/>
            <a:ext cx="4038600" cy="48577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400" b="1" dirty="0" smtClean="0"/>
          </a:p>
          <a:p>
            <a:pPr eaLnBrk="1" hangingPunct="1">
              <a:buFontTx/>
              <a:buNone/>
            </a:pPr>
            <a:r>
              <a:rPr lang="ru-RU" sz="2400" b="1" dirty="0" smtClean="0"/>
              <a:t>У древних народов</a:t>
            </a:r>
          </a:p>
          <a:p>
            <a:pPr eaLnBrk="1" hangingPunct="1">
              <a:buFontTx/>
              <a:buNone/>
            </a:pPr>
            <a:r>
              <a:rPr lang="ru-RU" sz="2400" b="1" dirty="0" smtClean="0"/>
              <a:t>считали, что человек,</a:t>
            </a:r>
          </a:p>
          <a:p>
            <a:pPr eaLnBrk="1" hangingPunct="1">
              <a:buFontTx/>
              <a:buNone/>
            </a:pPr>
            <a:r>
              <a:rPr lang="ru-RU" sz="2400" b="1" dirty="0" smtClean="0"/>
              <a:t>который стремится </a:t>
            </a:r>
          </a:p>
          <a:p>
            <a:pPr eaLnBrk="1" hangingPunct="1">
              <a:buFontTx/>
              <a:buNone/>
            </a:pPr>
            <a:r>
              <a:rPr lang="ru-RU" sz="2400" b="1" dirty="0" smtClean="0"/>
              <a:t>стать лидером,</a:t>
            </a:r>
          </a:p>
          <a:p>
            <a:pPr eaLnBrk="1" hangingPunct="1">
              <a:buFontTx/>
              <a:buNone/>
            </a:pPr>
            <a:r>
              <a:rPr lang="ru-RU" sz="2400" b="1" dirty="0" smtClean="0"/>
              <a:t>должен обладать</a:t>
            </a:r>
          </a:p>
          <a:p>
            <a:pPr eaLnBrk="1" hangingPunct="1">
              <a:buFontTx/>
              <a:buNone/>
            </a:pPr>
            <a:r>
              <a:rPr lang="ru-RU" sz="2400" b="1" dirty="0" smtClean="0"/>
              <a:t>ораторским</a:t>
            </a:r>
          </a:p>
          <a:p>
            <a:pPr eaLnBrk="1" hangingPunct="1">
              <a:buFontTx/>
              <a:buNone/>
            </a:pPr>
            <a:r>
              <a:rPr lang="ru-RU" sz="2400" b="1" dirty="0" smtClean="0"/>
              <a:t>искусством, не</a:t>
            </a:r>
          </a:p>
          <a:p>
            <a:pPr eaLnBrk="1" hangingPunct="1">
              <a:buFontTx/>
              <a:buNone/>
            </a:pPr>
            <a:r>
              <a:rPr lang="ru-RU" sz="2400" b="1" dirty="0" smtClean="0"/>
              <a:t>меньше, чем</a:t>
            </a:r>
          </a:p>
          <a:p>
            <a:pPr eaLnBrk="1" hangingPunct="1">
              <a:buFontTx/>
              <a:buNone/>
            </a:pPr>
            <a:r>
              <a:rPr lang="ru-RU" sz="2400" b="1" dirty="0" smtClean="0"/>
              <a:t>воинской доблестью.</a:t>
            </a:r>
          </a:p>
        </p:txBody>
      </p:sp>
      <p:pic>
        <p:nvPicPr>
          <p:cNvPr id="7171" name="Picture 7" descr="Гитлер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638" y="1412875"/>
            <a:ext cx="4498975" cy="5041900"/>
          </a:xfrm>
          <a:noFill/>
          <a:ln w="38100">
            <a:solidFill>
              <a:srgbClr val="CC3300"/>
            </a:solidFill>
          </a:ln>
        </p:spPr>
      </p:pic>
      <p:pic>
        <p:nvPicPr>
          <p:cNvPr id="4" name="Picture 4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7986111" y="0"/>
            <a:ext cx="1157889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C3300"/>
                </a:solidFill>
              </a:rPr>
              <a:t>Лидер. Вождь народа</a:t>
            </a:r>
            <a:r>
              <a:rPr lang="ru-RU" smtClean="0">
                <a:solidFill>
                  <a:srgbClr val="CC3300"/>
                </a:solidFill>
              </a:rPr>
              <a:t>.</a:t>
            </a:r>
          </a:p>
        </p:txBody>
      </p:sp>
      <p:pic>
        <p:nvPicPr>
          <p:cNvPr id="8195" name="Picture 5" descr="Сталин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113" y="1628775"/>
            <a:ext cx="3384550" cy="3960813"/>
          </a:xfrm>
          <a:noFill/>
          <a:ln w="57150">
            <a:solidFill>
              <a:srgbClr val="CC3300"/>
            </a:solidFill>
          </a:ln>
        </p:spPr>
      </p:pic>
      <p:pic>
        <p:nvPicPr>
          <p:cNvPr id="4" name="Picture 4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7986111" y="0"/>
            <a:ext cx="1157889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C3300"/>
                </a:solidFill>
              </a:rPr>
              <a:t>Лидер. Князь.</a:t>
            </a:r>
          </a:p>
        </p:txBody>
      </p:sp>
      <p:pic>
        <p:nvPicPr>
          <p:cNvPr id="9219" name="Picture 5" descr="Донской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1412875"/>
            <a:ext cx="4322762" cy="4941888"/>
          </a:xfrm>
          <a:noFill/>
          <a:ln w="38100">
            <a:solidFill>
              <a:srgbClr val="CC3300"/>
            </a:solidFill>
          </a:ln>
        </p:spPr>
      </p:pic>
      <p:pic>
        <p:nvPicPr>
          <p:cNvPr id="4" name="Picture 4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7986111" y="0"/>
            <a:ext cx="1157889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C3300"/>
                </a:solidFill>
              </a:rPr>
              <a:t>Лидер. Полковник.</a:t>
            </a:r>
          </a:p>
        </p:txBody>
      </p:sp>
      <p:pic>
        <p:nvPicPr>
          <p:cNvPr id="10243" name="Picture 5" descr="Суворов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1341438"/>
            <a:ext cx="4222750" cy="5300662"/>
          </a:xfrm>
          <a:noFill/>
          <a:ln w="38100">
            <a:solidFill>
              <a:srgbClr val="CC3300"/>
            </a:solidFill>
          </a:ln>
        </p:spPr>
      </p:pic>
      <p:pic>
        <p:nvPicPr>
          <p:cNvPr id="4" name="Picture 4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7986111" y="0"/>
            <a:ext cx="1157889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C3300"/>
                </a:solidFill>
              </a:rPr>
              <a:t>Лидер. </a:t>
            </a:r>
            <a:r>
              <a:rPr lang="ru-RU" b="1" dirty="0" smtClean="0">
                <a:solidFill>
                  <a:srgbClr val="CC3300"/>
                </a:solidFill>
              </a:rPr>
              <a:t>Президент.</a:t>
            </a:r>
            <a:endParaRPr lang="ru-RU" b="1" dirty="0" smtClean="0">
              <a:solidFill>
                <a:srgbClr val="CC3300"/>
              </a:solidFill>
            </a:endParaRPr>
          </a:p>
        </p:txBody>
      </p:sp>
      <p:pic>
        <p:nvPicPr>
          <p:cNvPr id="11267" name="Picture 6" descr="Путин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530350"/>
            <a:ext cx="6264275" cy="4783138"/>
          </a:xfrm>
          <a:noFill/>
          <a:ln w="57150">
            <a:solidFill>
              <a:srgbClr val="CC3300"/>
            </a:solidFill>
          </a:ln>
        </p:spPr>
      </p:pic>
      <p:pic>
        <p:nvPicPr>
          <p:cNvPr id="4" name="Picture 4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7986111" y="0"/>
            <a:ext cx="1157889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810000" y="304800"/>
            <a:ext cx="5111750" cy="5853113"/>
          </a:xfrm>
          <a:ln w="762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Когда вы слушаете,</a:t>
            </a: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dirty="0" smtClean="0"/>
              <a:t>•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делайте это с полным вниманием;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• не стройте поспешных догадок о том, что собирается вам сказать собеседник;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• не теряйте время, пытаясь сформулировать ответ, слушая другого;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• глядя в глаза, покажите, что вы действительно внимательно его слушаете;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• слушая собеседника по телефону, не позволяйте происходящему в комнате отвлекать вас;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• разговаривая по телефону, давайте понять звонящему, что вы его внимательно слушаете, время от времени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произнося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: «Так...», «Да...», «Хорошо...» и т.д.;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• при необходимости делайте пометки. </a:t>
            </a:r>
          </a:p>
          <a:p>
            <a:pPr algn="just"/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партнерс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642918"/>
            <a:ext cx="3429024" cy="478634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документы\!_ДОКУМЕНТЫ\Презентация ЛИДЕР\Рисунки\istock_000003537496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8242159" cy="46434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3008313" cy="50643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Итоги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66" y="857232"/>
            <a:ext cx="6829444" cy="1350957"/>
          </a:xfrm>
        </p:spPr>
        <p:txBody>
          <a:bodyPr/>
          <a:lstStyle/>
          <a:p>
            <a:r>
              <a:rPr lang="ru-RU" sz="1800" dirty="0" smtClean="0"/>
              <a:t>Лидер должен обладать рядом специфических черт характера, иметь определенную цель, уметь заинтересовать, организовать людей. Лидерство возможно в различных направлениях. Для лидерства необходимы знания и умения.</a:t>
            </a:r>
            <a:endParaRPr lang="ru-RU" sz="1800" dirty="0"/>
          </a:p>
        </p:txBody>
      </p:sp>
      <p:pic>
        <p:nvPicPr>
          <p:cNvPr id="6" name="Picture 4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7986111" y="0"/>
            <a:ext cx="1157889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такой лидер?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ЛИДЕР</a:t>
            </a:r>
            <a:r>
              <a:rPr lang="ru-RU" dirty="0" smtClean="0"/>
              <a:t>  (англ. </a:t>
            </a:r>
            <a:r>
              <a:rPr lang="ru-RU" dirty="0" err="1" smtClean="0"/>
              <a:t>Tеасhег</a:t>
            </a:r>
            <a:r>
              <a:rPr lang="ru-RU" dirty="0" smtClean="0"/>
              <a:t> - ведущий, руководитель) - самый авторитетный член группы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42910" y="3143248"/>
            <a:ext cx="7786742" cy="307183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Лидером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считают человека, обладающего наибольшим ав­торитетом и признанием в своей группе, способного вести за собой других людей. Лидера не назначают, он выдвигается сам благодаря своим личным качествам.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Состоялся вебинар-совещание по реализации программы развития социальной  активности учащихся начальных классов «Орлята России»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28600"/>
            <a:ext cx="2039815" cy="990600"/>
          </a:xfrm>
          <a:prstGeom prst="rect">
            <a:avLst/>
          </a:prstGeom>
          <a:noFill/>
        </p:spPr>
      </p:pic>
      <p:pic>
        <p:nvPicPr>
          <p:cNvPr id="7" name="Picture 4" descr="Школа №14, г.Саров"/>
          <p:cNvPicPr>
            <a:picLocks noChangeAspect="1" noChangeArrowheads="1"/>
          </p:cNvPicPr>
          <p:nvPr/>
        </p:nvPicPr>
        <p:blipFill>
          <a:blip r:embed="rId4" cstate="print"/>
          <a:srcRect r="77320"/>
          <a:stretch>
            <a:fillRect/>
          </a:stretch>
        </p:blipFill>
        <p:spPr bwMode="auto">
          <a:xfrm>
            <a:off x="7696200" y="152400"/>
            <a:ext cx="1296144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52870">
            <a:off x="323781" y="4568600"/>
            <a:ext cx="2686368" cy="1737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80043">
            <a:off x="3245893" y="1654264"/>
            <a:ext cx="2272523" cy="2798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219200"/>
            <a:ext cx="2311164" cy="3124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42619">
            <a:off x="663218" y="1717981"/>
            <a:ext cx="1609114" cy="21137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63611">
            <a:off x="3130361" y="4031270"/>
            <a:ext cx="2089630" cy="24692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/>
          <a:srcRect l="2245" t="10938" r="5688" b="10937"/>
          <a:stretch>
            <a:fillRect/>
          </a:stretch>
        </p:blipFill>
        <p:spPr bwMode="auto">
          <a:xfrm rot="1215978">
            <a:off x="5988597" y="4228628"/>
            <a:ext cx="1940559" cy="2366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76262" y="-304800"/>
            <a:ext cx="8367738" cy="139543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А кто является для Вас лидером?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9" name="Picture 4" descr="Школа №14, г.Саров"/>
          <p:cNvPicPr>
            <a:picLocks noChangeAspect="1" noChangeArrowheads="1"/>
          </p:cNvPicPr>
          <p:nvPr/>
        </p:nvPicPr>
        <p:blipFill>
          <a:blip r:embed="rId8" cstate="print"/>
          <a:srcRect r="77320"/>
          <a:stretch>
            <a:fillRect/>
          </a:stretch>
        </p:blipFill>
        <p:spPr bwMode="auto">
          <a:xfrm>
            <a:off x="7986111" y="0"/>
            <a:ext cx="1157889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10200"/>
            <a:ext cx="3008313" cy="116205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Богардус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81400" y="1600200"/>
            <a:ext cx="5187950" cy="483235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начале XX века американский социолог Э.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Богардус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перечислил десятки качеств, которыми должен обладать лидер, — чувство юмора, такт, умение предвидеть, способность привлекать к себе внимание, умение нравиться людям, готовность брать на себя ответственность и т.д. Он считал, что лидером человека делают прежде всего такие качества, как ум, энергия, характер.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2897250" cy="343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Состоялся вебинар-совещание по реализации программы развития социальной  активности учащихся начальных классов «Орлята России»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28600"/>
            <a:ext cx="2039815" cy="990600"/>
          </a:xfrm>
          <a:prstGeom prst="rect">
            <a:avLst/>
          </a:prstGeom>
          <a:noFill/>
        </p:spPr>
      </p:pic>
      <p:pic>
        <p:nvPicPr>
          <p:cNvPr id="8" name="Picture 4" descr="Школа №14, г.Саров"/>
          <p:cNvPicPr>
            <a:picLocks noChangeAspect="1" noChangeArrowheads="1"/>
          </p:cNvPicPr>
          <p:nvPr/>
        </p:nvPicPr>
        <p:blipFill>
          <a:blip r:embed="rId4" cstate="print"/>
          <a:srcRect r="77320"/>
          <a:stretch>
            <a:fillRect/>
          </a:stretch>
        </p:blipFill>
        <p:spPr bwMode="auto">
          <a:xfrm>
            <a:off x="7696200" y="152400"/>
            <a:ext cx="1296144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3800" y="609600"/>
            <a:ext cx="4419600" cy="6096000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Стогдилл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1948 году, обобщив данные многих исследований, назвал уже 124 черты лидерства. Он пытался доказать, что лидер должен обладать большим интеллектом, чем окружающие его люди. Однако ему возразили: мол, в бизнесе превосходящий других ум — вовсе не обязательный фактор успеха. Немалую роль играют другие черты, например целеустремленность.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0034" y="428604"/>
            <a:ext cx="3167210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876"/>
            <a:ext cx="326384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Школа №14, г.Саров"/>
          <p:cNvPicPr>
            <a:picLocks noChangeAspect="1" noChangeArrowheads="1"/>
          </p:cNvPicPr>
          <p:nvPr/>
        </p:nvPicPr>
        <p:blipFill>
          <a:blip r:embed="rId4" cstate="print"/>
          <a:srcRect r="77320"/>
          <a:stretch>
            <a:fillRect/>
          </a:stretch>
        </p:blipFill>
        <p:spPr bwMode="auto">
          <a:xfrm>
            <a:off x="7696200" y="152400"/>
            <a:ext cx="1296144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1400" y="685800"/>
            <a:ext cx="5111750" cy="251300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Согласно английскому писателю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С</a:t>
            </a:r>
            <a:r>
              <a:rPr lang="ru-RU" sz="2400" dirty="0" smtClean="0"/>
              <a:t>. </a:t>
            </a:r>
            <a:r>
              <a:rPr lang="ru-RU" sz="2400" dirty="0" err="1" smtClean="0"/>
              <a:t>Норткоту</a:t>
            </a:r>
            <a:r>
              <a:rPr lang="ru-RU" sz="2400" dirty="0" smtClean="0"/>
              <a:t> Паркинсону, существуют </a:t>
            </a:r>
            <a:r>
              <a:rPr lang="ru-RU" sz="2400" b="1" u="sng" dirty="0" smtClean="0"/>
              <a:t>шесть основных элементов лидерства</a:t>
            </a:r>
            <a:r>
              <a:rPr lang="ru-RU" sz="2400" dirty="0" smtClean="0"/>
              <a:t>, которые можно приобрести или развить в себе учебой и практикой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2643206" cy="318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3714752"/>
            <a:ext cx="2096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воображение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4929198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знание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6072206"/>
            <a:ext cx="1784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решимость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6000768"/>
            <a:ext cx="1621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жесткость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3357562"/>
            <a:ext cx="1891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притяжение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429000"/>
            <a:ext cx="2928932" cy="2196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572264" y="4572008"/>
            <a:ext cx="1155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талант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4" descr="Школа №14, г.Саров"/>
          <p:cNvPicPr>
            <a:picLocks noChangeAspect="1" noChangeArrowheads="1"/>
          </p:cNvPicPr>
          <p:nvPr/>
        </p:nvPicPr>
        <p:blipFill>
          <a:blip r:embed="rId4" cstate="print"/>
          <a:srcRect r="77320"/>
          <a:stretch>
            <a:fillRect/>
          </a:stretch>
        </p:blipFill>
        <p:spPr bwMode="auto">
          <a:xfrm>
            <a:off x="8055239" y="228600"/>
            <a:ext cx="1088761" cy="120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2"/>
          <p:cNvGrpSpPr/>
          <p:nvPr/>
        </p:nvGrpSpPr>
        <p:grpSpPr>
          <a:xfrm>
            <a:off x="857224" y="357166"/>
            <a:ext cx="1981999" cy="1981999"/>
            <a:chOff x="2308231" y="1621636"/>
            <a:chExt cx="1981999" cy="1981999"/>
          </a:xfrm>
        </p:grpSpPr>
        <p:sp>
          <p:nvSpPr>
            <p:cNvPr id="24" name=" 3"/>
            <p:cNvSpPr/>
            <p:nvPr/>
          </p:nvSpPr>
          <p:spPr>
            <a:xfrm>
              <a:off x="2308231" y="1621636"/>
              <a:ext cx="1981999" cy="1981999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 4"/>
            <p:cNvSpPr/>
            <p:nvPr/>
          </p:nvSpPr>
          <p:spPr>
            <a:xfrm>
              <a:off x="2706700" y="2085911"/>
              <a:ext cx="1185061" cy="1018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Воображение</a:t>
              </a:r>
              <a:endParaRPr lang="ru-RU" sz="1500" kern="1200" dirty="0"/>
            </a:p>
          </p:txBody>
        </p:sp>
      </p:grpSp>
      <p:sp>
        <p:nvSpPr>
          <p:cNvPr id="37" name="Текст 36"/>
          <p:cNvSpPr>
            <a:spLocks noGrp="1"/>
          </p:cNvSpPr>
          <p:nvPr>
            <p:ph type="body" sz="half" idx="2"/>
          </p:nvPr>
        </p:nvSpPr>
        <p:spPr>
          <a:xfrm>
            <a:off x="2928926" y="785794"/>
            <a:ext cx="5786478" cy="2571767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Если нужно что-то создать, построить, передвинуть или организовать, человек должен ясно себе представлять, что получится в итоге. Для этого нужна способность представить несуществующее. Это представление, мысленная картина, состоит из реальных вещей, где-то нами виденных, но измененных и приспособленных по-новому.</a:t>
            </a:r>
          </a:p>
          <a:p>
            <a:endParaRPr lang="ru-RU" sz="1800" dirty="0"/>
          </a:p>
        </p:txBody>
      </p:sp>
      <p:pic>
        <p:nvPicPr>
          <p:cNvPr id="7170" name="Picture 2" descr="D:\документы\!_ДОКУМЕНТЫ\Презентация ЛИДЕР\Рисунки\2364675005_83cba8d579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928934"/>
            <a:ext cx="3500462" cy="3500462"/>
          </a:xfrm>
          <a:prstGeom prst="rect">
            <a:avLst/>
          </a:prstGeom>
          <a:noFill/>
        </p:spPr>
      </p:pic>
      <p:pic>
        <p:nvPicPr>
          <p:cNvPr id="7" name="Picture 4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7986111" y="0"/>
            <a:ext cx="1157889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1071538" y="428604"/>
            <a:ext cx="1441454" cy="1441454"/>
            <a:chOff x="1155067" y="1153163"/>
            <a:chExt cx="1441454" cy="1441454"/>
          </a:xfrm>
        </p:grpSpPr>
        <p:sp>
          <p:nvSpPr>
            <p:cNvPr id="7" name=" 3"/>
            <p:cNvSpPr/>
            <p:nvPr/>
          </p:nvSpPr>
          <p:spPr>
            <a:xfrm>
              <a:off x="1155067" y="1153163"/>
              <a:ext cx="1441454" cy="1441454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 4"/>
            <p:cNvSpPr/>
            <p:nvPr/>
          </p:nvSpPr>
          <p:spPr>
            <a:xfrm>
              <a:off x="1517957" y="1518247"/>
              <a:ext cx="715674" cy="711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Знание</a:t>
              </a:r>
              <a:endParaRPr lang="ru-RU" sz="1500" kern="1200" dirty="0"/>
            </a:p>
          </p:txBody>
        </p:sp>
      </p:grpSp>
      <p:sp>
        <p:nvSpPr>
          <p:cNvPr id="9" name="Текст 36"/>
          <p:cNvSpPr>
            <a:spLocks noGrp="1"/>
          </p:cNvSpPr>
          <p:nvPr>
            <p:ph type="body" sz="half" idx="2"/>
          </p:nvPr>
        </p:nvSpPr>
        <p:spPr>
          <a:xfrm>
            <a:off x="2590800" y="762000"/>
            <a:ext cx="5786478" cy="1428760"/>
          </a:xfrm>
        </p:spPr>
        <p:txBody>
          <a:bodyPr/>
          <a:lstStyle/>
          <a:p>
            <a:r>
              <a:rPr lang="ru-RU" sz="1800" dirty="0" smtClean="0"/>
              <a:t>     </a:t>
            </a:r>
            <a:r>
              <a:rPr lang="ru-RU" sz="2000" dirty="0" smtClean="0">
                <a:solidFill>
                  <a:srgbClr val="00B050"/>
                </a:solidFill>
              </a:rPr>
              <a:t>Оно необходимо для того, чтобы спланировать путь к достижению цели, которое нарисовало воображение. Знание придает лидеру уверенность.</a:t>
            </a:r>
          </a:p>
          <a:p>
            <a:endParaRPr lang="ru-RU" sz="1800" dirty="0"/>
          </a:p>
        </p:txBody>
      </p:sp>
      <p:pic>
        <p:nvPicPr>
          <p:cNvPr id="8194" name="Picture 2" descr="D:\документы\!_ДОКУМЕНТЫ\Презентация ЛИДЕР\Рисунки\2137729748_209f27fa40_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71678"/>
            <a:ext cx="4572000" cy="4572000"/>
          </a:xfrm>
          <a:prstGeom prst="rect">
            <a:avLst/>
          </a:prstGeom>
          <a:noFill/>
        </p:spPr>
      </p:pic>
      <p:pic>
        <p:nvPicPr>
          <p:cNvPr id="10" name="Picture 4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7986111" y="0"/>
            <a:ext cx="1157889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окументы\!_ДОКУМЕНТЫ\Презентация ЛИДЕР\Рисунки\2365515486_bd0d534a50_o.jpg"/>
          <p:cNvPicPr>
            <a:picLocks noChangeAspect="1" noChangeArrowheads="1"/>
          </p:cNvPicPr>
          <p:nvPr/>
        </p:nvPicPr>
        <p:blipFill>
          <a:blip r:embed="rId2" cstate="print"/>
          <a:srcRect t="4255" b="4255"/>
          <a:stretch>
            <a:fillRect/>
          </a:stretch>
        </p:blipFill>
        <p:spPr bwMode="auto">
          <a:xfrm>
            <a:off x="4429124" y="3000372"/>
            <a:ext cx="3748003" cy="3429024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1000100" y="357166"/>
            <a:ext cx="1412331" cy="1412331"/>
            <a:chOff x="1962429" y="158707"/>
            <a:chExt cx="1412331" cy="1412331"/>
          </a:xfrm>
        </p:grpSpPr>
        <p:sp>
          <p:nvSpPr>
            <p:cNvPr id="7" name=" 3"/>
            <p:cNvSpPr/>
            <p:nvPr/>
          </p:nvSpPr>
          <p:spPr>
            <a:xfrm rot="20700000">
              <a:off x="1962429" y="158707"/>
              <a:ext cx="1412331" cy="1412331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 4"/>
            <p:cNvSpPr/>
            <p:nvPr/>
          </p:nvSpPr>
          <p:spPr>
            <a:xfrm>
              <a:off x="2272194" y="468472"/>
              <a:ext cx="792799" cy="7927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Талант</a:t>
              </a:r>
              <a:endParaRPr lang="ru-RU" sz="1500" kern="1200" dirty="0"/>
            </a:p>
          </p:txBody>
        </p:sp>
      </p:grpSp>
      <p:sp>
        <p:nvSpPr>
          <p:cNvPr id="9" name="Текст 36"/>
          <p:cNvSpPr>
            <a:spLocks noGrp="1"/>
          </p:cNvSpPr>
          <p:nvPr>
            <p:ph type="body" sz="half" idx="2"/>
          </p:nvPr>
        </p:nvSpPr>
        <p:spPr>
          <a:xfrm>
            <a:off x="2714612" y="785794"/>
            <a:ext cx="6000792" cy="2857520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Нужно точно различать талант и способности. Способный человек – это тот, кто сравнительно легко делает то, что у других вызывает трудности. Это может быть игра на виолончели, верховая езда или футбол. Но для того, чтобы подняться над способностями, организуя работу других, будь то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дирижирование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оркестром, управление войсками в бою, нужен талант. 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Талантливый 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человек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держит 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ситуацию под 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контролем</a:t>
            </a:r>
            <a:r>
              <a:rPr lang="ru-RU" sz="2000" dirty="0" smtClean="0">
                <a:solidFill>
                  <a:srgbClr val="00B050"/>
                </a:solidFill>
              </a:rPr>
              <a:t>.</a:t>
            </a:r>
          </a:p>
          <a:p>
            <a:endParaRPr lang="ru-RU" sz="1800" dirty="0"/>
          </a:p>
        </p:txBody>
      </p:sp>
      <p:pic>
        <p:nvPicPr>
          <p:cNvPr id="10" name="Picture 4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7986111" y="0"/>
            <a:ext cx="1157889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окументы\!_ДОКУМЕНТЫ\Презентация ЛИДЕР\Рисунки\власть.jpeg"/>
          <p:cNvPicPr>
            <a:picLocks noChangeAspect="1" noChangeArrowheads="1"/>
          </p:cNvPicPr>
          <p:nvPr/>
        </p:nvPicPr>
        <p:blipFill>
          <a:blip r:embed="rId2" cstate="print"/>
          <a:srcRect l="12189" t="9253" r="11340" b="27146"/>
          <a:stretch>
            <a:fillRect/>
          </a:stretch>
        </p:blipFill>
        <p:spPr bwMode="auto">
          <a:xfrm>
            <a:off x="4286248" y="2714620"/>
            <a:ext cx="3714776" cy="3786214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785786" y="214290"/>
            <a:ext cx="1543060" cy="1543060"/>
            <a:chOff x="1785944" y="1714510"/>
            <a:chExt cx="1543060" cy="1543060"/>
          </a:xfrm>
        </p:grpSpPr>
        <p:sp>
          <p:nvSpPr>
            <p:cNvPr id="7" name=" 3"/>
            <p:cNvSpPr/>
            <p:nvPr/>
          </p:nvSpPr>
          <p:spPr>
            <a:xfrm>
              <a:off x="1785944" y="1714510"/>
              <a:ext cx="1543060" cy="1543060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0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 4"/>
            <p:cNvSpPr/>
            <p:nvPr/>
          </p:nvSpPr>
          <p:spPr>
            <a:xfrm>
              <a:off x="2174413" y="2105329"/>
              <a:ext cx="766122" cy="761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Решимость</a:t>
              </a:r>
              <a:endParaRPr lang="ru-RU" sz="1200" kern="1200" dirty="0"/>
            </a:p>
          </p:txBody>
        </p:sp>
      </p:grpSp>
      <p:sp>
        <p:nvSpPr>
          <p:cNvPr id="9" name="Текст 36"/>
          <p:cNvSpPr>
            <a:spLocks noGrp="1"/>
          </p:cNvSpPr>
          <p:nvPr>
            <p:ph type="body" sz="half" idx="2"/>
          </p:nvPr>
        </p:nvSpPr>
        <p:spPr>
          <a:xfrm>
            <a:off x="2438400" y="685800"/>
            <a:ext cx="6000792" cy="2857520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Это нечто большее, чем просто сильное желание добиться успеха. Решимость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состит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из трех компонентов. Во-первых, лидер знает, что порученное задание находится в пределах человеческих возможностей. Во-вторых, он верит, что все, что нужно сделать, будет сделано. В-третьих, он должен передать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свою убежденность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другим. Его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спокойная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уверенность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придаст силы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остальным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членам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команды.</a:t>
            </a:r>
          </a:p>
          <a:p>
            <a:endParaRPr lang="ru-RU" sz="1800" dirty="0"/>
          </a:p>
        </p:txBody>
      </p:sp>
      <p:pic>
        <p:nvPicPr>
          <p:cNvPr id="10" name="Picture 4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7986111" y="0"/>
            <a:ext cx="1157889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ноцвет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разноцветный</Template>
  <TotalTime>93</TotalTime>
  <Words>765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разноцветный</vt:lpstr>
      <vt:lpstr>Лидер и его качества</vt:lpstr>
      <vt:lpstr>Кто такой лидер?</vt:lpstr>
      <vt:lpstr>Э. Богардус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Способности лидера</vt:lpstr>
      <vt:lpstr>Слайд 13</vt:lpstr>
      <vt:lpstr>Лидер. Вождь народа.</vt:lpstr>
      <vt:lpstr>Лидер. Князь.</vt:lpstr>
      <vt:lpstr>Лидер. Полковник.</vt:lpstr>
      <vt:lpstr>Лидер. Президент.</vt:lpstr>
      <vt:lpstr>Слайд 18</vt:lpstr>
      <vt:lpstr>Итоги</vt:lpstr>
      <vt:lpstr>А кто является для Вас лидером?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Лидер и его качества</dc:title>
  <dc:creator>Первый</dc:creator>
  <dc:description>http://ant-m.ucoz.ru/</dc:description>
  <cp:lastModifiedBy>user</cp:lastModifiedBy>
  <cp:revision>21</cp:revision>
  <dcterms:created xsi:type="dcterms:W3CDTF">2011-11-20T07:44:28Z</dcterms:created>
  <dcterms:modified xsi:type="dcterms:W3CDTF">2022-01-20T15:24:24Z</dcterms:modified>
</cp:coreProperties>
</file>