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0" r:id="rId3"/>
    <p:sldId id="284" r:id="rId4"/>
    <p:sldId id="283" r:id="rId5"/>
    <p:sldId id="280" r:id="rId6"/>
    <p:sldId id="294" r:id="rId7"/>
    <p:sldId id="287" r:id="rId8"/>
    <p:sldId id="291" r:id="rId9"/>
    <p:sldId id="286" r:id="rId10"/>
    <p:sldId id="288" r:id="rId11"/>
    <p:sldId id="289" r:id="rId12"/>
    <p:sldId id="256" r:id="rId13"/>
    <p:sldId id="274" r:id="rId14"/>
    <p:sldId id="275" r:id="rId15"/>
    <p:sldId id="277" r:id="rId16"/>
    <p:sldId id="276" r:id="rId17"/>
    <p:sldId id="271" r:id="rId18"/>
    <p:sldId id="272" r:id="rId19"/>
    <p:sldId id="295" r:id="rId20"/>
    <p:sldId id="263" r:id="rId21"/>
    <p:sldId id="264" r:id="rId22"/>
    <p:sldId id="265" r:id="rId23"/>
    <p:sldId id="296" r:id="rId24"/>
    <p:sldId id="297" r:id="rId25"/>
    <p:sldId id="259" r:id="rId26"/>
    <p:sldId id="257" r:id="rId27"/>
    <p:sldId id="281" r:id="rId28"/>
    <p:sldId id="282" r:id="rId29"/>
    <p:sldId id="258" r:id="rId30"/>
    <p:sldId id="278" r:id="rId31"/>
    <p:sldId id="279" r:id="rId32"/>
    <p:sldId id="29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3"/>
            <a:ext cx="8229600" cy="264320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Тема урока: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   Чем мне запомнилась картина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    Валентина Александровича Серова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   «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Мика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Морозов»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http://artsoch.ru/uploads/posts/2012-06/1339420433_serov-mika-moroz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500306"/>
            <a:ext cx="3682371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52596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Как тебе кажется, </a:t>
            </a:r>
            <a:r>
              <a:rPr lang="ru-RU" b="1" i="1" dirty="0" err="1" smtClean="0">
                <a:solidFill>
                  <a:srgbClr val="002060"/>
                </a:solidFill>
              </a:rPr>
              <a:t>Мика</a:t>
            </a:r>
            <a:r>
              <a:rPr lang="ru-RU" b="1" i="1" dirty="0" smtClean="0">
                <a:solidFill>
                  <a:srgbClr val="002060"/>
                </a:solidFill>
              </a:rPr>
              <a:t> долго сможет просидеть на одном месте? </a:t>
            </a:r>
            <a:r>
              <a:rPr lang="ru-RU" sz="1400" b="1" i="1" dirty="0" smtClean="0">
                <a:solidFill>
                  <a:srgbClr val="002060"/>
                </a:solidFill>
              </a:rPr>
              <a:t>(Создается впечатление, будто он может в любой момент спрыгнуть и куда-то побежать)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Не видно ног мальчика. Как вы думаете: </a:t>
            </a:r>
            <a:r>
              <a:rPr lang="ru-RU" b="1" i="1" dirty="0" err="1" smtClean="0">
                <a:solidFill>
                  <a:srgbClr val="002060"/>
                </a:solidFill>
              </a:rPr>
              <a:t>Мика</a:t>
            </a:r>
            <a:r>
              <a:rPr lang="ru-RU" b="1" i="1" dirty="0" smtClean="0">
                <a:solidFill>
                  <a:srgbClr val="002060"/>
                </a:solidFill>
              </a:rPr>
              <a:t> босой? В носочках? В тапочках? Что больше соответствует его образу? </a:t>
            </a:r>
            <a:r>
              <a:rPr lang="ru-RU" sz="1400" b="1" i="1" dirty="0" smtClean="0">
                <a:solidFill>
                  <a:srgbClr val="002060"/>
                </a:solidFill>
              </a:rPr>
              <a:t>(ответы учащихся)</a:t>
            </a:r>
          </a:p>
          <a:p>
            <a:endParaRPr lang="ru-RU" dirty="0"/>
          </a:p>
        </p:txBody>
      </p:sp>
      <p:pic>
        <p:nvPicPr>
          <p:cNvPr id="4" name="Picture 2" descr="http://artsoch.ru/uploads/posts/2012-06/1339420433_serov-mika-moroz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357562"/>
            <a:ext cx="3857652" cy="3367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«</a:t>
            </a:r>
            <a:r>
              <a:rPr lang="ru-RU" b="1" i="1" dirty="0" err="1" smtClean="0">
                <a:solidFill>
                  <a:srgbClr val="002060"/>
                </a:solidFill>
              </a:rPr>
              <a:t>Мика</a:t>
            </a:r>
            <a:r>
              <a:rPr lang="ru-RU" b="1" i="1" dirty="0" smtClean="0">
                <a:solidFill>
                  <a:srgbClr val="002060"/>
                </a:solidFill>
              </a:rPr>
              <a:t> Морозов»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Что можно сказать о характере мальчика? </a:t>
            </a:r>
            <a:r>
              <a:rPr lang="ru-RU" sz="1200" b="1" i="1" dirty="0" smtClean="0">
                <a:solidFill>
                  <a:srgbClr val="002060"/>
                </a:solidFill>
              </a:rPr>
              <a:t>(</a:t>
            </a:r>
            <a:r>
              <a:rPr lang="ru-RU" sz="1200" b="1" i="1" dirty="0" err="1" smtClean="0">
                <a:solidFill>
                  <a:srgbClr val="002060"/>
                </a:solidFill>
              </a:rPr>
              <a:t>Мика</a:t>
            </a:r>
            <a:r>
              <a:rPr lang="ru-RU" sz="1200" b="1" i="1" dirty="0" smtClean="0">
                <a:solidFill>
                  <a:srgbClr val="002060"/>
                </a:solidFill>
              </a:rPr>
              <a:t> бойкий и смышленый мальчик. Взгляд у мальчика очень внимательный, серьезный, любознательный. )</a:t>
            </a:r>
            <a:endParaRPr lang="ru-RU" sz="1200" b="1" i="1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artsoch.ru/uploads/posts/2012-06/1339420433_serov-mika-moroz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796274"/>
            <a:ext cx="4500594" cy="3929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28" y="285728"/>
            <a:ext cx="67616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Составление  «Чем  мне  запомнилась картина 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В.А. Серова   «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Мика</a:t>
            </a:r>
            <a:r>
              <a:rPr lang="ru-RU" sz="2400" b="1" i="1" dirty="0" smtClean="0">
                <a:solidFill>
                  <a:srgbClr val="002060"/>
                </a:solidFill>
              </a:rPr>
              <a:t> Морозов»»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://artsoch.ru/uploads/posts/2012-06/1339420433_serov-mika-moroz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93790"/>
            <a:ext cx="6143668" cy="5363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rtsoch.ru/uploads/posts/2012-06/1339420433_serov-mika-moroz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428736"/>
            <a:ext cx="5973624" cy="521497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00232" y="214290"/>
            <a:ext cx="64294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Мальчика  звали  Миша, 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дома его называли «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Мика</a:t>
            </a:r>
            <a:r>
              <a:rPr lang="ru-RU" sz="2400" b="1" i="1" dirty="0" smtClean="0">
                <a:solidFill>
                  <a:srgbClr val="002060"/>
                </a:solidFill>
              </a:rPr>
              <a:t>». 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Портрет был создан  В.А. Серовым  в  1901 году.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Маленький 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Мика</a:t>
            </a:r>
            <a:r>
              <a:rPr lang="ru-RU" sz="3200" b="1" i="1" dirty="0" smtClean="0">
                <a:solidFill>
                  <a:srgbClr val="002060"/>
                </a:solidFill>
              </a:rPr>
              <a:t> (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Мишенька</a:t>
            </a:r>
            <a:r>
              <a:rPr lang="ru-RU" sz="3200" b="1" i="1" dirty="0" smtClean="0">
                <a:solidFill>
                  <a:srgbClr val="002060"/>
                </a:solidFill>
              </a:rPr>
              <a:t>)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8786842" cy="557216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         </a:t>
            </a:r>
            <a:r>
              <a:rPr lang="ru-RU" sz="3800" b="1" i="1" dirty="0" smtClean="0"/>
              <a:t>Ребёнку на портрете всего четыре года. Это очень симпатичный и трогательный малыш. У него круглое личико, нежная светлая кожа. На щеках ребёнка нежный румянец. </a:t>
            </a:r>
          </a:p>
          <a:p>
            <a:pPr>
              <a:buNone/>
            </a:pPr>
            <a:r>
              <a:rPr lang="ru-RU" sz="3800" b="1" i="1" dirty="0" smtClean="0"/>
              <a:t>    </a:t>
            </a:r>
          </a:p>
          <a:p>
            <a:pPr>
              <a:buNone/>
            </a:pPr>
            <a:r>
              <a:rPr lang="ru-RU" sz="3800" b="1" i="1" dirty="0" smtClean="0"/>
              <a:t>              Волосы кудрявые, растрёпанные. </a:t>
            </a:r>
          </a:p>
          <a:p>
            <a:pPr>
              <a:buNone/>
            </a:pPr>
            <a:r>
              <a:rPr lang="ru-RU" sz="3800" b="1" i="1" dirty="0" smtClean="0"/>
              <a:t>     </a:t>
            </a:r>
          </a:p>
          <a:p>
            <a:pPr>
              <a:buNone/>
            </a:pPr>
            <a:r>
              <a:rPr lang="ru-RU" sz="3800" b="1" i="1" dirty="0" smtClean="0"/>
              <a:t>              Художник  изобразил утро мальчика : малыш недавно проснулся. </a:t>
            </a:r>
          </a:p>
          <a:p>
            <a:pPr>
              <a:buNone/>
            </a:pPr>
            <a:r>
              <a:rPr lang="ru-RU" sz="3800" b="1" i="1" dirty="0" smtClean="0"/>
              <a:t>              Он выглядит  забавным и непосредственным. </a:t>
            </a:r>
          </a:p>
          <a:p>
            <a:pPr>
              <a:buNone/>
            </a:pPr>
            <a:r>
              <a:rPr lang="ru-RU" sz="3800" b="1" i="1" dirty="0" smtClean="0"/>
              <a:t>     </a:t>
            </a:r>
          </a:p>
          <a:p>
            <a:pPr>
              <a:buNone/>
            </a:pPr>
            <a:r>
              <a:rPr lang="ru-RU" sz="3800" b="1" i="1" dirty="0" smtClean="0"/>
              <a:t>               Глаза у </a:t>
            </a:r>
            <a:r>
              <a:rPr lang="ru-RU" sz="3800" b="1" i="1" dirty="0" err="1" smtClean="0"/>
              <a:t>Мики</a:t>
            </a:r>
            <a:r>
              <a:rPr lang="ru-RU" sz="3800" b="1" i="1" dirty="0" smtClean="0"/>
              <a:t> большие, тёмные, выразительные. </a:t>
            </a:r>
          </a:p>
          <a:p>
            <a:pPr>
              <a:buNone/>
            </a:pPr>
            <a:r>
              <a:rPr lang="ru-RU" sz="3800" b="1" i="1" dirty="0" smtClean="0"/>
              <a:t>       Он с интересом смотрит вокруг. </a:t>
            </a:r>
          </a:p>
          <a:p>
            <a:pPr>
              <a:buNone/>
            </a:pPr>
            <a:endParaRPr lang="ru-RU" sz="3800" b="1" i="1" dirty="0" smtClean="0"/>
          </a:p>
          <a:p>
            <a:pPr>
              <a:buNone/>
            </a:pPr>
            <a:r>
              <a:rPr lang="ru-RU" sz="3800" b="1" i="1" dirty="0" smtClean="0"/>
              <a:t>               Скорее всего, мальчик не очень рад тому, что ему приходится долгое время сидеть на одном месте.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ttp://artsoch.ru/uploads/posts/2012-06/1339420433_serov-mika-moroz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18" y="3286124"/>
            <a:ext cx="2057382" cy="1796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829576" cy="796908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Детский  портрет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Детские портреты сами по себе удивительны. 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Можно по внешнему облику попытаться представить себе характер ребёнка. Мельчайшие детали, подмеченные художником, этому способствуют. 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 Портрет   </a:t>
            </a:r>
            <a:r>
              <a:rPr lang="ru-RU" dirty="0" err="1" smtClean="0"/>
              <a:t>Мики</a:t>
            </a:r>
            <a:r>
              <a:rPr lang="ru-RU" dirty="0" smtClean="0"/>
              <a:t> (</a:t>
            </a:r>
            <a:r>
              <a:rPr lang="ru-RU" dirty="0" err="1" smtClean="0"/>
              <a:t>Мишеньки</a:t>
            </a:r>
            <a:r>
              <a:rPr lang="ru-RU" dirty="0" smtClean="0"/>
              <a:t>)  Морозова считается одним из шедевров, созданных великим художником  В.А. Серовым.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ttp://artsoch.ru/uploads/posts/2012-06/1339420433_serov-mika-moroz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679713"/>
            <a:ext cx="2495175" cy="2178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Мика</a:t>
            </a:r>
            <a:r>
              <a:rPr lang="ru-RU" b="1" i="1" dirty="0" smtClean="0">
                <a:solidFill>
                  <a:srgbClr val="002060"/>
                </a:solidFill>
              </a:rPr>
              <a:t> окружён заботой и вниманием родных.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Родные его очень любят.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Взгляд мальчика открыт и весел.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Мальчик   на картине вызывает у зрителей умиление. </a:t>
            </a:r>
          </a:p>
          <a:p>
            <a:pPr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Это был милый,  очень весёлый малыш.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ttp://artsoch.ru/uploads/posts/2012-06/1339420433_serov-mika-moroz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933483"/>
            <a:ext cx="4495439" cy="3924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Цель  урока : написать сочинение – рассуждение  на тему: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«Чем мне запомнилась картина В. А. Серова «</a:t>
            </a:r>
            <a:r>
              <a:rPr lang="ru-RU" b="1" i="1" dirty="0" err="1" smtClean="0">
                <a:solidFill>
                  <a:srgbClr val="002060"/>
                </a:solidFill>
              </a:rPr>
              <a:t>Мика</a:t>
            </a:r>
            <a:r>
              <a:rPr lang="ru-RU" b="1" i="1" dirty="0" smtClean="0">
                <a:solidFill>
                  <a:srgbClr val="002060"/>
                </a:solidFill>
              </a:rPr>
              <a:t> Морозов».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1. Об авторе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2. Чем особенно запомнился  портрет? Кто изображен на картине, сколько лет, во что одет.Какие сочетания красок использовал художник для написания портрета.  Характер мальчика. </a:t>
            </a:r>
          </a:p>
          <a:p>
            <a:pPr>
              <a:buNone/>
            </a:pPr>
            <a:r>
              <a:rPr lang="ru-RU" b="1" i="1" dirty="0">
                <a:solidFill>
                  <a:srgbClr val="002060"/>
                </a:solidFill>
              </a:rPr>
              <a:t>3</a:t>
            </a:r>
            <a:r>
              <a:rPr lang="ru-RU" b="1" i="1" smtClean="0">
                <a:solidFill>
                  <a:srgbClr val="002060"/>
                </a:solidFill>
              </a:rPr>
              <a:t>. </a:t>
            </a:r>
            <a:r>
              <a:rPr lang="ru-RU" b="1" i="1" dirty="0" smtClean="0">
                <a:solidFill>
                  <a:srgbClr val="002060"/>
                </a:solidFill>
              </a:rPr>
              <a:t>Выразить  своё отношение к картине</a:t>
            </a:r>
            <a:r>
              <a:rPr lang="ru-RU" sz="1400" b="1" i="1" dirty="0" smtClean="0">
                <a:solidFill>
                  <a:srgbClr val="002060"/>
                </a:solidFill>
              </a:rPr>
              <a:t>.(или творчеству В.А.Серова)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3"/>
            <a:ext cx="8229600" cy="1571636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Об авторе учащиеся пишут  первые два предложения   упр. 21 (в учебнике)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Picture 2" descr="Автопортр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84803"/>
            <a:ext cx="4071966" cy="5273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Дополнительный материал к уроку о Валентине Александровиче Серове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Picture 2" descr="Автопортр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928802"/>
            <a:ext cx="3643338" cy="4718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42852"/>
            <a:ext cx="80010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1. Знакомство  учащихся с  текстом  учебника «Русский язык» (часть-2). 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  (упр. 21 ) . Текст Игоря    Викторовича  Долгополова</a:t>
            </a:r>
            <a:r>
              <a:rPr lang="ru-RU" dirty="0" smtClean="0"/>
              <a:t>  (в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упр. 21) –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И. Долгополов  работал   главным  художником журнала "Огонёк«. 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Долгий и кропотливый труд художника и писателя  И. Долгополова вылился в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шеститомное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 собрание «Мастера и шедевры». 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Отрывок из этого труда – в упр. 21.</a:t>
            </a:r>
          </a:p>
          <a:p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Определение темы и главной мысли  текста. 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Объяснение значения выражений  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«мастер портретной живописи» 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«мировое искусство»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   Объяснение значения других непонятных слов. 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 Выявление роли имён прилагательных в тексте. 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 Нахождение описания.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429264"/>
            <a:ext cx="8715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2. Внимательное  рассматривание  картины 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   после прочтения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85728"/>
            <a:ext cx="89297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В целой галерее знаменитых портретов выделяется картина «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Мика</a:t>
            </a:r>
            <a:r>
              <a:rPr lang="ru-RU" sz="2400" b="1" i="1" dirty="0" smtClean="0">
                <a:solidFill>
                  <a:srgbClr val="002060"/>
                </a:solidFill>
              </a:rPr>
              <a:t> Морозов». На ней изображен маленький мальчик, сын М. Морозова, знаменитого в России мецената*. На портрете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Мике</a:t>
            </a:r>
            <a:r>
              <a:rPr lang="ru-RU" sz="2400" b="1" i="1" dirty="0" smtClean="0">
                <a:solidFill>
                  <a:srgbClr val="002060"/>
                </a:solidFill>
              </a:rPr>
              <a:t> Морозову всего четыре года. Он сидит в детском кресле, взявшись за высокие подлокотники. Мальчик, похоже, только что проснулся. На нем еще надета ночная рубашка. Мягкие кудрявые волосы в беспорядке обрамляют круглое лицо. Светлая кожа ребенка производит впечатление чистоты и детской непорочности. Она гладкая и бархатистая. На щеках играет легкий румянец Большие, темные, как спелые вишни, глаза широко раскрыты. Они с нетерпением и в то же время с восторгом смотрят на художника, который вынуждает сидеть в бездействии, но совершает какие-то чудесные действия. 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5500702"/>
            <a:ext cx="8358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*Меценат — лицо, способствующее на добровольной и безвозмездной основе развитию науки и искусства, оказывающее им материальную помощь из личных средств.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Меценатство — покровительство развитию науки и искусства.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868" y="357166"/>
            <a:ext cx="1835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Элементы текста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71546"/>
            <a:ext cx="864399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solidFill>
                  <a:srgbClr val="002060"/>
                </a:solidFill>
              </a:rPr>
              <a:t>Мика</a:t>
            </a:r>
            <a:r>
              <a:rPr lang="ru-RU" sz="2000" b="1" i="1" dirty="0" smtClean="0">
                <a:solidFill>
                  <a:srgbClr val="002060"/>
                </a:solidFill>
              </a:rPr>
              <a:t>   Морозов готов сорваться и бежать. 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Ему очень нелегко дается неподвижность. </a:t>
            </a:r>
          </a:p>
          <a:p>
            <a:endParaRPr lang="ru-RU" sz="2000" b="1" i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Вся его поза выражает нетерпение, желание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подвигаться,поиграть</a:t>
            </a:r>
            <a:r>
              <a:rPr lang="ru-RU" sz="2000" b="1" i="1" dirty="0" smtClean="0">
                <a:solidFill>
                  <a:srgbClr val="002060"/>
                </a:solidFill>
              </a:rPr>
              <a:t>, пошуметь. </a:t>
            </a:r>
          </a:p>
          <a:p>
            <a:endParaRPr lang="ru-RU" sz="2000" b="1" i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С детских пухлых губ приоткрытого рта готовы сорваться нетерпеливые слова: «Когда же я пойду играть?» </a:t>
            </a:r>
          </a:p>
          <a:p>
            <a:endParaRPr lang="ru-RU" sz="2000" b="1" i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Он и сидит на краешке кресла. Впечатление, что он намеренно так сел, чтобы, как только последует разрешение, быстро убежать в детскую, откуда будет раздаваться вскоре звонкий детский голосок, веселый смех и щебетание. Но, подчиняясь взрослой воле, мальчик старается сохранять неподвижность, чтобы художник смог написать его  портрет.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71736" y="357166"/>
            <a:ext cx="3419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составления текста-рассуждения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000108"/>
            <a:ext cx="85725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Картина В.А. Серова «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Мика</a:t>
            </a:r>
            <a:r>
              <a:rPr lang="ru-RU" sz="2400" b="1" i="1" dirty="0" smtClean="0">
                <a:solidFill>
                  <a:srgbClr val="002060"/>
                </a:solidFill>
              </a:rPr>
              <a:t> Морозов» построена на контрасте. 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Голова из-за пышных кудрей кажется большой по сравнению с щупленьким телом мальчика. 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Белоснежная рубашка контрастирует с темным креслом, которое украшает цветная узорчатая накидка, и серой стеной. Этот темный фон как бы оттеняет детскую красоту и невинность маленького мальчика, так внимательно наблюдающего за действиями художника.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500570"/>
            <a:ext cx="8229600" cy="1911345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Что понравилось на уроке?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Как вы оцениваете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свою работу на уроке?</a:t>
            </a: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8596" y="857232"/>
            <a:ext cx="8229600" cy="191134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Учащиеся</a:t>
            </a:r>
            <a:r>
              <a:rPr kumimoji="0" lang="ru-RU" sz="32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на  черновиках </a:t>
            </a:r>
            <a:r>
              <a:rPr lang="ru-RU" sz="3200" b="1" i="1" dirty="0" smtClean="0">
                <a:solidFill>
                  <a:srgbClr val="002060"/>
                </a:solidFill>
              </a:rPr>
              <a:t>составляют  текст , соответственно плану, делятся  своими мыслями в ходе работы , зачитывают то, что получилось (по желанию), исправляют ошибки, выполняют записи в тетрадях.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214686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</a:rPr>
              <a:t>Дополнительный материал</a:t>
            </a:r>
            <a:br>
              <a:rPr lang="ru-RU" sz="4800" b="1" i="1" dirty="0" smtClean="0">
                <a:solidFill>
                  <a:srgbClr val="002060"/>
                </a:solidFill>
              </a:rPr>
            </a:br>
            <a:r>
              <a:rPr lang="ru-RU" sz="4800" b="1" i="1" dirty="0" smtClean="0">
                <a:solidFill>
                  <a:srgbClr val="002060"/>
                </a:solidFill>
              </a:rPr>
              <a:t> для учителя и учащихся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00115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Русский художник Валентин Александрович Серов  (родился в  1865 году в Петербурге) Отец художника был известным композитором, а мать, пианисткой.</a:t>
            </a:r>
          </a:p>
          <a:p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Вскоре после смерти  отца  Валентина( мальчику было 6 лет)  мама уехала за границу продолжать музыкальное образование. </a:t>
            </a:r>
          </a:p>
          <a:p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Маленький Валентин был отправлен в Смоленскую губернию на хутор Никольский к подруге матери. </a:t>
            </a:r>
          </a:p>
          <a:p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Там у мальчика проявился интерес к рисованию.</a:t>
            </a:r>
          </a:p>
          <a:p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Мама взяла маленького 10-летнего сына  - Валю с собой в Париж, где в то время  жил великий русский художник Илья Ефимович Репин.  </a:t>
            </a:r>
          </a:p>
          <a:p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И.Е. Репин развил дарование  Вали Серова.</a:t>
            </a:r>
          </a:p>
          <a:p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В Париже и затем в Москве  мастер и ученик работали вместе. </a:t>
            </a:r>
          </a:p>
        </p:txBody>
      </p:sp>
      <p:pic>
        <p:nvPicPr>
          <p:cNvPr id="3" name="Picture 2" descr="Автопортр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5143512"/>
            <a:ext cx="1160937" cy="1503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8847"/>
            <a:ext cx="84296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Валентин внимательно присматривался к тому, что делает великий художник. </a:t>
            </a:r>
          </a:p>
          <a:p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По прошествии некоторого времени Репин пришёл к выводу, что уже больше ничего не может дать Валентину Серову. </a:t>
            </a:r>
          </a:p>
          <a:p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Молодой художник Валентин Серов отправляется в Петербург. </a:t>
            </a:r>
          </a:p>
          <a:p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Там  он  поступил в Академию художеств, где обучался 5 лет ,юный художник ещё лучше  изучил законы живописи. </a:t>
            </a:r>
          </a:p>
        </p:txBody>
      </p:sp>
      <p:pic>
        <p:nvPicPr>
          <p:cNvPr id="3" name="Picture 2" descr="Автопортр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071942"/>
            <a:ext cx="2000264" cy="2590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600200"/>
            <a:ext cx="3829048" cy="4525963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Первым произведением Серова, которое поставило его в ряд крупнейших мастеров русской живописи, стала картина «Девочка с персиками»</a:t>
            </a:r>
          </a:p>
          <a:p>
            <a:endParaRPr lang="ru-RU" dirty="0"/>
          </a:p>
        </p:txBody>
      </p:sp>
      <p:pic>
        <p:nvPicPr>
          <p:cNvPr id="38914" name="Picture 2" descr="https://upload.wikimedia.org/wikipedia/commons/thumb/a/a6/Valentin_Serov_-_%D0%94%D0%B5%D0%B2%D0%BE%D1%87%D0%BA%D0%B0_%D1%81_%D0%BF%D0%B5%D1%80%D1%81%D0%B8%D0%BA%D0%B0%D0%BC%D0%B8._%D0%9F%D0%BE%D1%80%D1%82%D1%80%D0%B5%D1%82_%D0%92.%D0%A1.%D0%9C%D0%B0%D0%BC%D0%BE%D0%BD%D1%82%D0%BE%D0%B2%D0%BE%D0%B9_-_Google_Art_Project.jpg/800px-Valentin_Serov_-_%D0%94%D0%B5%D0%B2%D0%BE%D1%87%D0%BA%D0%B0_%D1%81_%D0%BF%D0%B5%D1%80%D1%81%D0%B8%D0%BA%D0%B0%D0%BC%D0%B8._%D0%9F%D0%BE%D1%80%D1%82%D1%80%D0%B5%D1%82_%D0%92.%D0%A1.%D0%9C%D0%B0%D0%BC%D0%BE%D0%BD%D1%82%D0%BE%D0%B2%D0%BE%D0%B9_-_Google_Art_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2660"/>
            <a:ext cx="4929190" cy="5545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86689"/>
            <a:ext cx="5124455" cy="6552219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85720" y="642918"/>
            <a:ext cx="3286148" cy="600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   В.А. Серов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2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2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«Девушка,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освещённая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солнцем».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42852"/>
            <a:ext cx="807249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Валентин  Серов написал немало детских портретов. </a:t>
            </a:r>
          </a:p>
          <a:p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Наиболее известные из них — картина «Дети» (1899), на которой изображены сыновья художника, </a:t>
            </a:r>
          </a:p>
          <a:p>
            <a:endParaRPr lang="ru-RU" sz="28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8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8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8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8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8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портрет дочерей знаменитого доктора Сергея Петровича Боткина (1900), </a:t>
            </a:r>
          </a:p>
          <a:p>
            <a:endParaRPr lang="ru-RU" sz="28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портрет </a:t>
            </a:r>
            <a:r>
              <a:rPr lang="ru-RU" sz="2800" b="1" i="1" dirty="0" err="1" smtClean="0">
                <a:solidFill>
                  <a:schemeClr val="accent4">
                    <a:lumMod val="50000"/>
                  </a:schemeClr>
                </a:solidFill>
              </a:rPr>
              <a:t>Мики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 Морозова (1901).</a:t>
            </a:r>
          </a:p>
        </p:txBody>
      </p:sp>
      <p:pic>
        <p:nvPicPr>
          <p:cNvPr id="13316" name="Picture 4" descr="Описание картины Валентина Серова «Дети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67114"/>
            <a:ext cx="3353672" cy="4619208"/>
          </a:xfrm>
          <a:prstGeom prst="rect">
            <a:avLst/>
          </a:prstGeom>
          <a:noFill/>
        </p:spPr>
      </p:pic>
      <p:sp>
        <p:nvSpPr>
          <p:cNvPr id="13318" name="AutoShape 6" descr="Портрет детей С. С. Боткина. 1900. Валентин Александрович Сер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0" name="Picture 8" descr="Картинки по запросу В.А. Серов портрет дочерей ботк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1223" y="2786058"/>
            <a:ext cx="3155059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670" y="5786454"/>
            <a:ext cx="47616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Валентин  Александрович  Серов 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«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</a:rPr>
              <a:t>Мика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Морозов»»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 descr="http://artsoch.ru/uploads/posts/2012-06/1339420433_serov-mika-moroz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52"/>
            <a:ext cx="6143668" cy="5363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Когда </a:t>
            </a:r>
            <a:r>
              <a:rPr lang="ru-RU" b="1" i="1" dirty="0" err="1" smtClean="0">
                <a:solidFill>
                  <a:srgbClr val="002060"/>
                </a:solidFill>
              </a:rPr>
              <a:t>Мика</a:t>
            </a:r>
            <a:r>
              <a:rPr lang="ru-RU" b="1" i="1" dirty="0" smtClean="0">
                <a:solidFill>
                  <a:srgbClr val="002060"/>
                </a:solidFill>
              </a:rPr>
              <a:t> Морозов вырос, он стал известным учёным, шекспироведом - литературоведом.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С. И. Бэлза дал очень точную характеристику полотну, на котором изображён </a:t>
            </a:r>
            <a:r>
              <a:rPr lang="ru-RU" b="1" i="1" dirty="0" err="1" smtClean="0">
                <a:solidFill>
                  <a:srgbClr val="002060"/>
                </a:solidFill>
              </a:rPr>
              <a:t>Мика</a:t>
            </a:r>
            <a:r>
              <a:rPr lang="ru-RU" b="1" i="1" dirty="0" smtClean="0">
                <a:solidFill>
                  <a:srgbClr val="002060"/>
                </a:solidFill>
              </a:rPr>
              <a:t> Морозов: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           «… посетители Третьяковской галереи подолгу задерживаются у изображения сидящего в кресле очаровательного ребёнка лет пяти. Кисть мастера запечатлела поразительно одухотворённое выражение лица ребёнка, в громадных тёмных глазах которого одновременно и детское удивление, восторженность, и недетская серьёзность, целеустремлённость. Это поистине «глаза души», </a:t>
            </a:r>
            <a:r>
              <a:rPr lang="ru-RU" b="1" i="1" dirty="0" err="1" smtClean="0">
                <a:solidFill>
                  <a:srgbClr val="002060"/>
                </a:solidFill>
              </a:rPr>
              <a:t>души</a:t>
            </a:r>
            <a:r>
              <a:rPr lang="ru-RU" b="1" i="1" dirty="0" smtClean="0">
                <a:solidFill>
                  <a:srgbClr val="002060"/>
                </a:solidFill>
              </a:rPr>
              <a:t> щедрой и пылкой, и такими их на всю жизнь сохранил профессор Михаил Михайлович Морозов (1897-1952), ибо именно он был тем мальчиком, которого увековечил Серов».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12" descr="Картинки по запросу Михаил Михайлович Мороз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429001"/>
            <a:ext cx="1890798" cy="3428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00298" y="5103674"/>
            <a:ext cx="32861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Михаил Михайлович Морозов - тот самый мальчик с портрета Серова - </a:t>
            </a:r>
            <a:r>
              <a:rPr lang="ru-RU" i="1" dirty="0" err="1" smtClean="0">
                <a:solidFill>
                  <a:srgbClr val="002060"/>
                </a:solidFill>
              </a:rPr>
              <a:t>Мика</a:t>
            </a:r>
            <a:r>
              <a:rPr lang="ru-RU" i="1" dirty="0" smtClean="0">
                <a:solidFill>
                  <a:srgbClr val="002060"/>
                </a:solidFill>
              </a:rPr>
              <a:t> Морозов, сын известного мецената Михаила Морозова.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М.М.Мороз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М.М.Мороз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М.М.Мороз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50017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Мальчик вырос, поступил в МГУ, затем изучал английский язык в Кембридже и Оксфорде и стал настоящим знатоком русского и зарубежного театра, знаменитым шекспироведом, очень уважаемым не только в СССР, но и далеко за его пределами. 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8440" name="AutoShape 8" descr="М.М.Мороз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Картинки по запросу Михаил Михайлович Морозов прототип мики мороз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4" name="Picture 12" descr="Картинки по запросу Михаил Михайлович Мороз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4933" y="95262"/>
            <a:ext cx="3729067" cy="6762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i="1" dirty="0" smtClean="0">
                <a:solidFill>
                  <a:srgbClr val="002060"/>
                </a:solidFill>
              </a:rPr>
              <a:t>Сочинение </a:t>
            </a:r>
            <a:r>
              <a:rPr lang="ru-RU" b="1" i="1" dirty="0">
                <a:solidFill>
                  <a:srgbClr val="002060"/>
                </a:solidFill>
              </a:rPr>
              <a:t>по картине </a:t>
            </a:r>
            <a:r>
              <a:rPr lang="ru-RU" b="1" i="1" dirty="0" smtClean="0">
                <a:solidFill>
                  <a:srgbClr val="002060"/>
                </a:solidFill>
              </a:rPr>
              <a:t>Серова «</a:t>
            </a:r>
            <a:r>
              <a:rPr lang="ru-RU" b="1" i="1" dirty="0" err="1" smtClean="0">
                <a:solidFill>
                  <a:srgbClr val="002060"/>
                </a:solidFill>
              </a:rPr>
              <a:t>Мика</a:t>
            </a:r>
            <a:r>
              <a:rPr lang="ru-RU" b="1" i="1" dirty="0" smtClean="0">
                <a:solidFill>
                  <a:srgbClr val="002060"/>
                </a:solidFill>
              </a:rPr>
              <a:t> Морозов».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Портрет </a:t>
            </a:r>
            <a:r>
              <a:rPr lang="ru-RU" b="1" i="1" dirty="0">
                <a:solidFill>
                  <a:srgbClr val="002060"/>
                </a:solidFill>
              </a:rPr>
              <a:t>Михаила Александровича Морозова» в начальной школе — это раскрытие творческих способностей у ученика и одно из самых эффективных средств развития речи у школьников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28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На какие группы делятся картины?</a:t>
            </a: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sz="1500" dirty="0" smtClean="0"/>
              <a:t>(натюрморт, пейзаж, портрет).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Что такое натюрморт? </a:t>
            </a:r>
          </a:p>
          <a:p>
            <a:pPr algn="ctr">
              <a:buNone/>
            </a:pPr>
            <a:r>
              <a:rPr lang="ru-RU" sz="1700" dirty="0" smtClean="0"/>
              <a:t>(Это элементы неживой  природы, на которой изображены фрукты, цветы, рыба и так далее)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Что такое пейзаж? </a:t>
            </a:r>
          </a:p>
          <a:p>
            <a:pPr algn="ctr">
              <a:buNone/>
            </a:pPr>
            <a:r>
              <a:rPr lang="ru-RU" sz="1600" dirty="0" smtClean="0"/>
              <a:t>(Это картина, изображающая природу или какую-то местность. )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Что такое портрет?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http://artsoch.ru/uploads/posts/2012-06/1339420433_serov-mika-moroz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3380"/>
            <a:ext cx="2945897" cy="2571768"/>
          </a:xfrm>
          <a:prstGeom prst="rect">
            <a:avLst/>
          </a:prstGeom>
          <a:noFill/>
        </p:spPr>
      </p:pic>
      <p:pic>
        <p:nvPicPr>
          <p:cNvPr id="6" name="Picture 2" descr="Автопортр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714752"/>
            <a:ext cx="2427218" cy="3143248"/>
          </a:xfrm>
          <a:prstGeom prst="rect">
            <a:avLst/>
          </a:prstGeom>
          <a:noFill/>
        </p:spPr>
      </p:pic>
      <p:pic>
        <p:nvPicPr>
          <p:cNvPr id="7" name="Picture 2" descr="https://upload.wikimedia.org/wikipedia/commons/thumb/a/a6/Valentin_Serov_-_%D0%94%D0%B5%D0%B2%D0%BE%D1%87%D0%BA%D0%B0_%D1%81_%D0%BF%D0%B5%D1%80%D1%81%D0%B8%D0%BA%D0%B0%D0%BC%D0%B8._%D0%9F%D0%BE%D1%80%D1%82%D1%80%D0%B5%D1%82_%D0%92.%D0%A1.%D0%9C%D0%B0%D0%BC%D0%BE%D0%BD%D1%82%D0%BE%D0%B2%D0%BE%D0%B9_-_Google_Art_Project.jpg/800px-Valentin_Serov_-_%D0%94%D0%B5%D0%B2%D0%BE%D1%87%D0%BA%D0%B0_%D1%81_%D0%BF%D0%B5%D1%80%D1%81%D0%B8%D0%BA%D0%B0%D0%BC%D0%B8._%D0%9F%D0%BE%D1%80%D1%82%D1%80%D0%B5%D1%82_%D0%92.%D0%A1.%D0%9C%D0%B0%D0%BC%D0%BE%D0%BD%D1%82%D0%BE%D0%B2%D0%BE%D0%B9_-_Google_Art_Projec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857628"/>
            <a:ext cx="2476495" cy="2786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1000108"/>
            <a:ext cx="2223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Автопортрет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Автопортр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84803"/>
            <a:ext cx="4071966" cy="52731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285728"/>
            <a:ext cx="8185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 smtClean="0">
                <a:solidFill>
                  <a:srgbClr val="002060"/>
                </a:solidFill>
              </a:rPr>
              <a:t>Валенти́н Алекса́ндрович Серо́в</a:t>
            </a:r>
            <a:r>
              <a:rPr lang="ru-RU" sz="2800" b="1" i="1" dirty="0" smtClean="0">
                <a:solidFill>
                  <a:srgbClr val="002060"/>
                </a:solidFill>
              </a:rPr>
              <a:t> (1865 - 1911)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1643050"/>
            <a:ext cx="34547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/>
              <a:t>Мастер  </a:t>
            </a:r>
          </a:p>
          <a:p>
            <a:r>
              <a:rPr lang="ru-RU" sz="2400" b="1" i="1" dirty="0" smtClean="0"/>
              <a:t>портретной  живописи</a:t>
            </a:r>
            <a:endParaRPr lang="ru-RU" sz="24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5288340"/>
            <a:ext cx="428624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Изображение </a:t>
            </a:r>
          </a:p>
          <a:p>
            <a:r>
              <a:rPr lang="ru-RU" sz="2400" b="1" i="1" dirty="0" smtClean="0"/>
              <a:t>какого-нибудь человека на картине (или фотографии) - </a:t>
            </a:r>
            <a:r>
              <a:rPr lang="ru-RU" sz="3200" b="1" i="1" dirty="0" smtClean="0"/>
              <a:t>портрет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3786190"/>
            <a:ext cx="31747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/>
              <a:t>Объясните значение  </a:t>
            </a:r>
          </a:p>
          <a:p>
            <a:r>
              <a:rPr lang="ru-RU" sz="2400" b="1" i="1" dirty="0" smtClean="0"/>
              <a:t>слова   </a:t>
            </a:r>
            <a:r>
              <a:rPr lang="ru-RU" sz="3600" b="1" i="1" dirty="0" smtClean="0"/>
              <a:t>портрет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Валентин Александрович Серов – знаменитый русский художник Родился в Петербурге. Получил хорошее художественное образование. С детства Серову прививалась любовь к искусству. С пяти лет рисование стало его любимым занятием. Девятилетним ребенком Серов приехал в Париж, где начал заниматься с жившим тогда в Париже художником Репиным И. Е.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Среди его работ можно найти картины разных жанров. Но основу его творчества составлял портрет. Серова считают мастером детского портрета, ему художнику удается добиться естественности в облике ребенка.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7" name="Picture 2" descr="Автопортр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99613"/>
            <a:ext cx="2701534" cy="3987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428604"/>
            <a:ext cx="4439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В.А. Серова   «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Мика</a:t>
            </a:r>
            <a:r>
              <a:rPr lang="ru-RU" sz="2400" b="1" i="1" dirty="0" smtClean="0">
                <a:solidFill>
                  <a:srgbClr val="002060"/>
                </a:solidFill>
              </a:rPr>
              <a:t> Морозов»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://artsoch.ru/uploads/posts/2012-06/1339420433_serov-mika-moroz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93790"/>
            <a:ext cx="6143668" cy="5363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92919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Учащиеся  отвечают на вопросы, предложенные в упражнении. Высказывают свои взгляды.</a:t>
            </a:r>
            <a:r>
              <a:rPr lang="ru-RU" b="1" i="1" dirty="0" smtClean="0"/>
              <a:t> </a:t>
            </a:r>
            <a:r>
              <a:rPr lang="ru-RU" dirty="0" smtClean="0"/>
              <a:t>Представляют по желанию тексты в классе. Выслушивают друг друга. Обмениваются мнениями.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571744"/>
            <a:ext cx="842968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Тезис</a:t>
            </a:r>
            <a:r>
              <a:rPr lang="ru-RU" sz="3600" b="1" i="1" dirty="0" smtClean="0"/>
              <a:t> </a:t>
            </a:r>
            <a:r>
              <a:rPr lang="ru-RU" sz="2800" b="1" i="1" dirty="0" smtClean="0"/>
              <a:t>(первые два предложения из упр. 21). </a:t>
            </a:r>
          </a:p>
          <a:p>
            <a:pPr>
              <a:buFont typeface="Wingdings" pitchFamily="2" charset="2"/>
              <a:buChar char="§"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Доказательство </a:t>
            </a:r>
            <a:r>
              <a:rPr lang="ru-RU" sz="2800" b="1" i="1" dirty="0" smtClean="0"/>
              <a:t>(составляют учащиеся с помощью учителя) </a:t>
            </a:r>
          </a:p>
          <a:p>
            <a:pPr>
              <a:buFont typeface="Wingdings" pitchFamily="2" charset="2"/>
              <a:buChar char="§"/>
            </a:pPr>
            <a:r>
              <a:rPr lang="ru-RU" sz="2800" b="1" i="1" dirty="0" smtClean="0"/>
              <a:t>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Вывод</a:t>
            </a:r>
            <a:r>
              <a:rPr lang="ru-RU" sz="2800" b="1" i="1" dirty="0" smtClean="0"/>
              <a:t>. </a:t>
            </a:r>
            <a:endParaRPr lang="ru-RU" sz="28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5786454"/>
            <a:ext cx="8501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Планируют дальнейшие действия: внести дополнения и исправления в устный текст, записать в тетрадь, провести самопроверку. Работают самостоятельно.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357298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Уточнение: </a:t>
            </a:r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текст-рассуждение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включает следующие части: 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1.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тезис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(то, что доказывается) 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2.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доказательство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3.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вывод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0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Какие типы текстов вы знаете? </a:t>
            </a:r>
            <a:r>
              <a:rPr lang="ru-RU" dirty="0" smtClean="0"/>
              <a:t>(описание и повествование)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785794"/>
            <a:ext cx="5965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/>
              <a:t>Составление   текста-рассуждения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Как вы думаете, к уменьшительно-ласкательному имени   «</a:t>
            </a:r>
            <a:r>
              <a:rPr lang="ru-RU" b="1" i="1" dirty="0" err="1" smtClean="0">
                <a:solidFill>
                  <a:srgbClr val="002060"/>
                </a:solidFill>
              </a:rPr>
              <a:t>Мика</a:t>
            </a:r>
            <a:r>
              <a:rPr lang="ru-RU" b="1" i="1" dirty="0" smtClean="0">
                <a:solidFill>
                  <a:srgbClr val="002060"/>
                </a:solidFill>
              </a:rPr>
              <a:t>» - какое подберём полное имя? </a:t>
            </a:r>
            <a:r>
              <a:rPr lang="ru-RU" sz="1200" b="1" i="1" dirty="0" smtClean="0">
                <a:solidFill>
                  <a:srgbClr val="002060"/>
                </a:solidFill>
              </a:rPr>
              <a:t>(имя мальчика - Михаил)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Подходит ли  имя  </a:t>
            </a:r>
            <a:r>
              <a:rPr lang="ru-RU" b="1" i="1" dirty="0" err="1" smtClean="0">
                <a:solidFill>
                  <a:srgbClr val="002060"/>
                </a:solidFill>
              </a:rPr>
              <a:t>Мика</a:t>
            </a:r>
            <a:r>
              <a:rPr lang="ru-RU" b="1" i="1" dirty="0" smtClean="0">
                <a:solidFill>
                  <a:srgbClr val="002060"/>
                </a:solidFill>
              </a:rPr>
              <a:t> мальчику? </a:t>
            </a:r>
            <a:r>
              <a:rPr lang="ru-RU" sz="1200" b="1" i="1" dirty="0" smtClean="0">
                <a:solidFill>
                  <a:srgbClr val="002060"/>
                </a:solidFill>
              </a:rPr>
              <a:t>(Да, мальчик еще маленький)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Сколько, на ваш взгляд, ему лет? </a:t>
            </a:r>
            <a:r>
              <a:rPr lang="ru-RU" sz="1200" b="1" i="1" dirty="0" smtClean="0">
                <a:solidFill>
                  <a:srgbClr val="002060"/>
                </a:solidFill>
              </a:rPr>
              <a:t>(от 4 до 6 лет)</a:t>
            </a:r>
            <a:endParaRPr lang="ru-RU" sz="1200" b="1" i="1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artsoch.ru/uploads/posts/2012-06/1339420433_serov-mika-moroz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357562"/>
            <a:ext cx="3857652" cy="3367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1623</Words>
  <Application>Microsoft Office PowerPoint</Application>
  <PresentationFormat>Экран (4:3)</PresentationFormat>
  <Paragraphs>154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«Мика Морозов»</vt:lpstr>
      <vt:lpstr>Презентация PowerPoint</vt:lpstr>
      <vt:lpstr>Презентация PowerPoint</vt:lpstr>
      <vt:lpstr>Маленький  Мика (Мишенька)</vt:lpstr>
      <vt:lpstr>Детский  портрет</vt:lpstr>
      <vt:lpstr>Презентация PowerPoint</vt:lpstr>
      <vt:lpstr>Презентация PowerPoint</vt:lpstr>
      <vt:lpstr>Презентация PowerPoint</vt:lpstr>
      <vt:lpstr>Дополнительный материал к уроку о Валентине Александровиче Серове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Дополнительный материал  для учителя и учащихся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Boss</cp:lastModifiedBy>
  <cp:revision>41</cp:revision>
  <dcterms:modified xsi:type="dcterms:W3CDTF">2022-04-01T06:45:23Z</dcterms:modified>
</cp:coreProperties>
</file>