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82" r:id="rId8"/>
    <p:sldId id="262" r:id="rId9"/>
    <p:sldId id="263" r:id="rId10"/>
    <p:sldId id="264" r:id="rId11"/>
    <p:sldId id="265"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3" r:id="rId42"/>
    <p:sldId id="284" r:id="rId43"/>
    <p:sldId id="285" r:id="rId44"/>
    <p:sldId id="286" r:id="rId45"/>
    <p:sldId id="287"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94" autoAdjust="0"/>
  </p:normalViewPr>
  <p:slideViewPr>
    <p:cSldViewPr>
      <p:cViewPr varScale="1">
        <p:scale>
          <a:sx n="108" d="100"/>
          <a:sy n="108" d="100"/>
        </p:scale>
        <p:origin x="-170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69A8D-4E1E-4389-B14A-0D404CF098DD}" type="datetimeFigureOut">
              <a:rPr lang="ru-RU" smtClean="0"/>
              <a:t>07.04.2022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97EBF-C6AE-45D0-925A-87ACCCC3194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CDCA270-9E3B-490B-A0E9-9D6EEB2D985A}" type="slidenum">
              <a:rPr lang="ru-RU" smtClean="0"/>
              <a:pPr/>
              <a:t>13</a:t>
            </a:fld>
            <a:endParaRPr lang="ru-RU"/>
          </a:p>
        </p:txBody>
      </p:sp>
    </p:spTree>
    <p:extLst>
      <p:ext uri="{BB962C8B-B14F-4D97-AF65-F5344CB8AC3E}">
        <p14:creationId xmlns:p14="http://schemas.microsoft.com/office/powerpoint/2010/main" xmlns="" val="356262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CDCA270-9E3B-490B-A0E9-9D6EEB2D985A}" type="slidenum">
              <a:rPr lang="ru-RU" smtClean="0"/>
              <a:pPr/>
              <a:t>14</a:t>
            </a:fld>
            <a:endParaRPr lang="ru-RU"/>
          </a:p>
        </p:txBody>
      </p:sp>
    </p:spTree>
    <p:extLst>
      <p:ext uri="{BB962C8B-B14F-4D97-AF65-F5344CB8AC3E}">
        <p14:creationId xmlns:p14="http://schemas.microsoft.com/office/powerpoint/2010/main" xmlns="" val="196328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191497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57696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324163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16652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143111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264522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237910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196424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344827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3145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DA218A-6EDD-4F35-A26E-75B519917D18}" type="datetimeFigureOut">
              <a:rPr lang="ru-RU" smtClean="0"/>
              <a:pPr/>
              <a:t>07.04.2022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92437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A218A-6EDD-4F35-A26E-75B519917D18}" type="datetimeFigureOut">
              <a:rPr lang="ru-RU" smtClean="0"/>
              <a:pPr/>
              <a:t>07.04.2022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CB613-447B-48F2-95AD-06DCC69838FF}" type="slidenum">
              <a:rPr lang="ru-RU" smtClean="0"/>
              <a:pPr/>
              <a:t>‹#›</a:t>
            </a:fld>
            <a:endParaRPr lang="ru-RU"/>
          </a:p>
        </p:txBody>
      </p:sp>
    </p:spTree>
    <p:extLst>
      <p:ext uri="{BB962C8B-B14F-4D97-AF65-F5344CB8AC3E}">
        <p14:creationId xmlns:p14="http://schemas.microsoft.com/office/powerpoint/2010/main" xmlns="" val="269034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andex.ru/images/search?source=wiz&amp;img_url=http://ia102.mycdn.me/getImage?photoId=532075128848&amp;photoType=2&amp;text=%D1%81%D0%BC%D0%BE%D0%BB%D0%B5%D0%BD%D1%81%D0%BA%D0%BE%D0%B5%20%D1%81%D1%80%D0%B0%D0%B6%D0%B5%D0%BD%D0%B8%D0%B5%201941%20%D0%B3%D0%BE%D0%B4%D0%B0%20%D1%84%D0%BE%D1%82%D0%BE&amp;redircnt=1442863940.1&amp;noreask=1&amp;pos=2&amp;rpt=simage&amp;lr=12"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yandex.ru/images/search?source=wiz&amp;img_url=http://kmyvj.yourlanguageismine.com/image/55d844988d5fd.jpg&amp;text=%D1%81%D0%BC%D0%BE%D0%BB%D0%B5%D0%BD%D1%81%D0%BA%D0%BE%D0%B5%20%D1%81%D1%80%D0%B0%D0%B6%D0%B5%D0%BD%D0%B8%D0%B5%201941%20%D0%B3%D0%BE%D0%B4%D0%B0%20%D1%84%D0%BE%D1%82%D0%BE&amp;redircnt=1442863940.1&amp;noreask=1&amp;pos=17&amp;rpt=simage&amp;lr=1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andex.ru/images/search?source=wiz&amp;img_url=http://cs608321.vk.me/v608321788/620f/VPtdVA0OhdY.jpg&amp;text=%D1%81%D0%BC%D0%BE%D0%BB%D0%B5%D0%BD%D1%81%D0%BA%D0%BE%D0%B5%20%D1%81%D1%80%D0%B0%D0%B6%D0%B5%D0%BD%D0%B8%D0%B5%201941%20%D0%B3%D0%BE%D0%B4%D0%B0%20%D1%84%D0%BE%D1%82%D0%BE&amp;redircnt=1442863940.1&amp;noreask=1&amp;pos=3&amp;rpt=simage&amp;lr=1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yandex.ru/images/search?source=wiz&amp;img_url=http://rumol.org/wp-content/uploads/2013/07/10.jpg&amp;text=%D1%81%D0%BC%D0%BE%D0%BB%D0%B5%D0%BD%D1%81%D0%BA%D0%BE%D0%B5%20%D1%81%D1%80%D0%B0%D0%B6%D0%B5%D0%BD%D0%B8%D0%B5%201941%20%D0%B3%D0%BE%D0%B4%D0%B0%20%D1%84%D0%BE%D1%82%D0%BE&amp;redircnt=1442863940.1&amp;noreask=1&amp;pos=22&amp;rpt=simage&amp;lr=12"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yandex.ru/images/search?source=wiz&amp;img_url=http://krivoy-rog-city.ru/upload/video/thumbs/small/1/8/7/187da198c7fa23a17056bf195fbd06e0.jpg&amp;text=%D1%81%D0%BC%D0%BE%D0%BB%D0%B5%D0%BD%D1%81%D0%BA%D0%BE%D0%B5%20%D1%81%D1%80%D0%B0%D0%B6%D0%B5%D0%BD%D0%B8%D0%B5%201941%20%D0%B3%D0%BE%D0%B4%D0%B0%20%D1%84%D0%BE%D1%82%D0%BE&amp;redircnt=1442863940.1&amp;noreask=1&amp;pos=5&amp;rpt=simage&amp;lr=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yandex.ru/images/search?source=wiz&amp;img_url=http://divetop.ru/news.php?udrvw=/bohnxuz/saltykov_schedrin_biografiya_v_kratce_2524_3.jpg&amp;text=%D1%81%D0%BC%D0%BE%D0%BB%D0%B5%D0%BD%D1%81%D0%BA%D0%BE%D0%B5%20%D1%81%D1%80%D0%B0%D0%B6%D0%B5%D0%BD%D0%B8%D0%B5%201941%20%D0%B3%D0%BE%D0%B4%D0%B0%20%D1%84%D0%BE%D1%82%D0%BE&amp;redircnt=1442863940.1&amp;noreask=1&amp;pos=6&amp;rpt=simage&amp;lr=12"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andex.ru/images/search?source=wiz&amp;img_url=http://forum.walkure.pro/uploads/av-3399.jpg?_r=0&amp;text=%D1%81%D0%BC%D0%BE%D0%BB%D0%B5%D0%BD%D1%81%D0%BA%D0%BE%D0%B5%20%D1%81%D1%80%D0%B0%D0%B6%D0%B5%D0%BD%D0%B8%D0%B5%201941%20%D0%B3%D0%BE%D0%B4%D0%B0%20%D1%84%D0%BE%D1%82%D0%BE&amp;redircnt=1442863940.1&amp;noreask=1&amp;pos=13&amp;rpt=simage&amp;lr=12"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yandex.ru/images/search?source=wiz&amp;img_url=http://waralbum.ru/wp-content/uploads/yapb_cache/me_109_e_smolensk.4inhapr0iwow40cckws888oc4.2i7gvli5nla8s4oog4o8cs80s.th.jpeg&amp;text=%D1%81%D0%BC%D0%BE%D0%BB%D0%B5%D0%BD%D1%81%D0%BA%D0%BE%D0%B5%20%D1%81%D1%80%D0%B0%D0%B6%D0%B5%D0%BD%D0%B8%D0%B5%201941%20%D0%B3%D0%BE%D0%B4%D0%B0%20%D1%84%D0%BE%D1%82%D0%BE&amp;redircnt=1442863940.1&amp;noreask=1&amp;pos=14&amp;rpt=simage&amp;lr=1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yandex.ru/images/search?source=wiz&amp;img_url=http://www.etoretro.ru/data/thumbnails/1781/1406635208209.jpg&amp;text=%D1%81%D0%BC%D0%BE%D0%BB%D0%B5%D0%BD%D1%81%D0%BA%D0%BE%D0%B5%20%D1%81%D1%80%D0%B0%D0%B6%D0%B5%D0%BD%D0%B8%D0%B5%201941%20%D0%B3%D0%BE%D0%B4%D0%B0%20%D1%84%D0%BE%D1%82%D0%BE&amp;redircnt=1442863940.1&amp;noreask=1&amp;pos=16&amp;rpt=simage&amp;lr=12"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yandex.ru/images/search?source=wiz&amp;img_url=http://world-war.ru/gallery/albums/userpics/10003/thumb_24-3-2003.jpg&amp;text=%D1%81%D0%BC%D0%BE%D0%BB%D0%B5%D0%BD%D1%81%D0%BA%D0%BE%D0%B5%20%D1%81%D1%80%D0%B0%D0%B6%D0%B5%D0%BD%D0%B8%D0%B5%201941%20%D0%B3%D0%BE%D0%B4%D0%B0%20%D1%84%D0%BE%D1%82%D0%BE&amp;redircnt=1442863940.1&amp;noreask=1&amp;pos=18&amp;rpt=simage&amp;lr=1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yandex.ru/images/search?source=wiz&amp;img_url=http://img.ura-inform.com/newses/preview_35_b82e45880249b09d56bea3e22f97d952%5b218935%5d.jpg&amp;text=%D1%81%D0%BC%D0%BE%D0%BB%D0%B5%D0%BD%D1%81%D0%BA%D0%BE%D0%B5%20%D1%81%D1%80%D0%B0%D0%B6%D0%B5%D0%BD%D0%B8%D0%B5%201941%20%D0%B3%D0%BE%D0%B4%D0%B0%20%D1%84%D0%BE%D1%82%D0%BE&amp;redircnt=1442863940.1&amp;noreask=1&amp;pos=19&amp;rpt=simage&amp;lr=12"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yandex.ru/images/search?source=wiz&amp;img_url=http://74213sinter.edusite.ru/images/y&amp;text=%D1%81%D0%BC%D0%BE%D0%BB%D0%B5%D0%BD%D1%81%D0%BA%D0%BE%D0%B5%20%D1%81%D1%80%D0%B0%D0%B6%D0%B5%D0%BD%D0%B8%D0%B5%201941%20%D0%B3%D0%BE%D0%B4%D0%B0%20%D1%84%D0%BE%D1%82%D0%BE&amp;redircnt=1442863940.1&amp;noreask=1&amp;pos=20&amp;rpt=simage&amp;lr=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yandex.ru/images/search?source=wiz&amp;img_url=http://www.forum.modplanet.net/uploads/monthly_05_2013/post-179-1369955203.jpeg&amp;text=%D1%81%D0%BC%D0%BE%D0%BB%D0%B5%D0%BD%D1%81%D0%BA%D0%BE%D0%B5%20%D1%81%D1%80%D0%B0%D0%B6%D0%B5%D0%BD%D0%B8%D0%B5%201941%20%D0%B3%D0%BE%D0%B4%D0%B0%20%D1%84%D0%BE%D1%82%D0%BE&amp;redircnt=1442863940.1&amp;noreask=1&amp;pos=21&amp;rpt=simage&amp;lr=12"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yandex.ru/images/search?source=wiz&amp;img_url=http://get3dledtvs.com/images/559bf739a36df.jpg&amp;text=%D1%81%D0%BC%D0%BE%D0%BB%D0%B5%D0%BD%D1%81%D0%BA%D0%BE%D0%B5%20%D1%81%D1%80%D0%B0%D0%B6%D0%B5%D0%BD%D0%B8%D0%B5%201941%20%D0%B3%D0%BE%D0%B4%D0%B0%20%D1%84%D0%BE%D1%82%D0%BE&amp;redircnt=1442863940.1&amp;noreask=1&amp;pos=23&amp;rpt=simage&amp;lr=1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yandex.ru/images/search?source=wiz&amp;img_url=http://cdn.static4.rtr-vesti.ru/vh/pictures/b/755/042.jpg&amp;text=%D1%81%D0%BC%D0%BE%D0%BB%D0%B5%D0%BD%D1%81%D0%BA%D0%BE%D0%B5%20%D1%81%D1%80%D0%B0%D0%B6%D0%B5%D0%BD%D0%B8%D0%B5%201941%20%D0%B3%D0%BE%D0%B4%D0%B0%20%D1%84%D0%BE%D1%82%D0%BE&amp;redircnt=1442863940.1&amp;noreask=1&amp;pos=7&amp;rpt=simage&amp;lr=12"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yandex.ru/images/search?source=wiz&amp;img_url=http://www.tdidillia.ru/images/elka_belyy_tanec_slushat_10161_2.jpg&amp;text=%D1%81%D0%BC%D0%BE%D0%BB%D0%B5%D0%BD%D1%81%D0%BA%D0%BE%D0%B5%20%D1%81%D1%80%D0%B0%D0%B6%D0%B5%D0%BD%D0%B8%D0%B5%201941%20%D0%B3%D0%BE%D0%B4%D0%B0%20%D1%84%D0%BE%D1%82%D0%BE&amp;redircnt=1442863940.1&amp;noreask=1&amp;pos=8&amp;rpt=simage&amp;lr=1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yandex.ru/images/search?source=wiz&amp;img_url=http://forum.worldoftanks.ru/uploads/monthly_06_2011/post-1310224-0-86448900-1307550662_thumb.jpg&amp;text=%D1%81%D0%BC%D0%BE%D0%BB%D0%B5%D0%BD%D1%81%D0%BA%D0%BE%D0%B5%20%D1%81%D1%80%D0%B0%D0%B6%D0%B5%D0%BD%D0%B8%D0%B5%201941%20%D0%B3%D0%BE%D0%B4%D0%B0%20%D1%84%D0%BE%D1%82%D0%BE&amp;redircnt=1442863940.1&amp;noreask=1&amp;pos=11&amp;rpt=simage&amp;lr=12"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yandex.ru/images/search?source=wiz&amp;img_url=http://rkka.kiev.ua/wp-content/gallery/historical/thumbs/thumbs_f_ww2_sov08.jpg&amp;text=%D1%81%D0%BC%D0%BE%D0%BB%D0%B5%D0%BD%D1%81%D0%BA%D0%BE%D0%B5%20%D1%81%D1%80%D0%B0%D0%B6%D0%B5%D0%BD%D0%B8%D0%B5%201941%20%D0%B3%D0%BE%D0%B4%D0%B0%20%D1%84%D0%BE%D1%82%D0%BE&amp;redircnt=1442863940.1&amp;noreask=1&amp;pos=1&amp;rpt=simage&amp;lr=1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yandex.ru/images/search?source=wiz&amp;img_url=http://www.dobroni.pl/foto_galeria/mini/th_smolenskbt7.jpg&amp;text=%D1%81%D0%BC%D0%BE%D0%BB%D0%B5%D0%BD%D1%81%D0%BA%D0%BE%D0%B5%20%D1%81%D1%80%D0%B0%D0%B6%D0%B5%D0%BD%D0%B8%D0%B5%201941%20%D0%B3%D0%BE%D0%B4%D0%B0%20%D1%84%D0%BE%D1%82%D0%BE&amp;redircnt=1442863940.1&amp;noreask=1&amp;pos=9&amp;rpt=simage&amp;lr=12"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yandex.ru/images/search?source=wiz&amp;img_url=http://world-war.ru/gallery/albums/userpics/10001/thumb_Nemcy%20na%20marshe.jpg&amp;text=%D1%81%D0%BC%D0%BE%D0%BB%D0%B5%D0%BD%D1%81%D0%BA%D0%BE%D0%B5%20%D1%81%D1%80%D0%B0%D0%B6%D0%B5%D0%BD%D0%B8%D0%B5%201941%20%D0%B3%D0%BE%D0%B4%D0%B0%20%D1%84%D0%BE%D1%82%D0%BE&amp;redircnt=1442863940.1&amp;noreask=1&amp;pos=10&amp;rpt=simage&amp;lr=1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andex.ru/images/search?source=wiz&amp;img_url=http://www.rpk-models.ru/images/book/exp/exp047_8.jpg&amp;text=%D1%81%D0%BC%D0%BE%D0%BB%D0%B5%D0%BD%D1%81%D0%BA%D0%BE%D0%B5%20%D1%81%D1%80%D0%B0%D0%B6%D0%B5%D0%BD%D0%B8%D0%B5%201941%20%D0%B3%D0%BE%D0%B4%D0%B0%20%D1%84%D0%BE%D1%82%D0%BE&amp;redircnt=1442863940.1&amp;noreask=1&amp;pos=25&amp;rpt=simage&amp;lr=12"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yandex.ru/images/search?source=wiz&amp;img_url=http://files.simcat.ru/edu/school35/img/201104/1303383328_CAOX23CD.jpg&amp;text=%D1%81%D0%BC%D0%BE%D0%BB%D0%B5%D0%BD%D1%81%D0%BA%D0%BE%D0%B5%20%D1%81%D1%80%D0%B0%D0%B6%D0%B5%D0%BD%D0%B8%D0%B5%201941%20%D0%B3%D0%BE%D0%B4%D0%B0%20%D1%84%D0%BE%D1%82%D0%BE&amp;redircnt=1442863940.1&amp;noreask=1&amp;pos=15&amp;rpt=simage&amp;lr=1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yandex.ru/images/search?source=wiz&amp;img_url=http://gic1.mycdn.me/getImage?photoId=560047635257&amp;photoType=7&amp;text=%D1%81%D0%BC%D0%BE%D0%BB%D0%B5%D0%BD%D1%81%D0%BA%D0%BE%D0%B5%20%D1%81%D1%80%D0%B0%D0%B6%D0%B5%D0%BD%D0%B8%D0%B5%201941%20%D0%B3%D0%BE%D0%B4%D0%B0%20%D1%84%D0%BE%D1%82%D0%BE&amp;redircnt=1442863940.1&amp;noreask=1&amp;pos=0&amp;rpt=simage&amp;lr=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827584" y="1628800"/>
            <a:ext cx="7632848" cy="453650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Героическая  летопись Великой Отечественной войны</a:t>
            </a:r>
          </a:p>
          <a:p>
            <a:pPr algn="l"/>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236134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33256"/>
            <a:ext cx="9144000" cy="112474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июле-сентябре 1941 года под Смоленском шли ожесточённые бои.</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67544" y="332656"/>
            <a:ext cx="8229600" cy="5400600"/>
          </a:xfrm>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733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025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877272"/>
            <a:ext cx="9144000" cy="9807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два месяца враг был задержан.</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0" y="1"/>
            <a:ext cx="9144000" cy="5877271"/>
          </a:xfrm>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86" y="27451"/>
            <a:ext cx="9144000" cy="6112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8940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9697" y="0"/>
            <a:ext cx="3854303" cy="6858000"/>
          </a:xfrm>
        </p:spPr>
        <p:txBody>
          <a:bodyPr>
            <a:norm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Сколько раз Смоленщина вставала навстречу врагу, чтобы защитить сердце нашей Родины.</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Сколько раз ценой невероятно тяжёлых испытаний, ценой полного разорения и разрушения, ты задерживала и изматывала вражеские полчища.</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Горькую, ничем невосполнимую утрату понесла Смоленщина в результате зверств фашистских палачей. На территории области было сожжено вместе с людьми 200 деревень, расстреляно и замучено более 350 тысяч человек.</a:t>
            </a:r>
            <a:r>
              <a:rPr lang="ru-RU" sz="2000" dirty="0" smtClean="0">
                <a:solidFill>
                  <a:srgbClr val="C00000"/>
                </a:solidFill>
                <a:latin typeface="Times New Roman" panose="02020603050405020304" pitchFamily="18" charset="0"/>
                <a:cs typeface="Times New Roman" panose="02020603050405020304" pitchFamily="18" charset="0"/>
              </a:rPr>
              <a:t/>
            </a:r>
            <a:br>
              <a:rPr lang="ru-RU" sz="2000" dirty="0" smtClean="0">
                <a:solidFill>
                  <a:srgbClr val="C00000"/>
                </a:solidFill>
                <a:latin typeface="Times New Roman" panose="02020603050405020304" pitchFamily="18" charset="0"/>
                <a:cs typeface="Times New Roman" panose="02020603050405020304" pitchFamily="18" charset="0"/>
              </a:rPr>
            </a:br>
            <a:endParaRPr lang="ru-RU" sz="2000" dirty="0">
              <a:solidFill>
                <a:srgbClr val="C00000"/>
              </a:solidFill>
              <a:latin typeface="Times New Roman" panose="02020603050405020304" pitchFamily="18" charset="0"/>
              <a:cs typeface="Times New Roman" panose="02020603050405020304" pitchFamily="18" charset="0"/>
            </a:endParaRPr>
          </a:p>
        </p:txBody>
      </p:sp>
      <p:pic>
        <p:nvPicPr>
          <p:cNvPr id="5" name="Объект 3" descr="https://im0-tub-ru.yandex.net/i?id=e028695fff75ea1d5e950defefe66fd7&amp;n=33&amp;h=190&amp;w=308">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98" y="3578104"/>
            <a:ext cx="5015552" cy="3054708"/>
          </a:xfrm>
          <a:prstGeom prst="rect">
            <a:avLst/>
          </a:prstGeom>
          <a:noFill/>
          <a:ln>
            <a:noFill/>
          </a:ln>
        </p:spPr>
      </p:pic>
      <p:pic>
        <p:nvPicPr>
          <p:cNvPr id="7" name="Объект 3" descr="https://im3-tub-ru.yandex.net/i?id=a574d4c1d8c07035e27bf3e10f6a5e05&amp;n=33&amp;h=190&amp;w=128">
            <a:hlinkClick r:id="rId4"/>
          </p:cNvPr>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898" y="477672"/>
            <a:ext cx="4901768" cy="2210937"/>
          </a:xfrm>
          <a:prstGeom prst="rect">
            <a:avLst/>
          </a:prstGeom>
          <a:noFill/>
          <a:ln>
            <a:noFill/>
          </a:ln>
        </p:spPr>
      </p:pic>
    </p:spTree>
    <p:extLst>
      <p:ext uri="{BB962C8B-B14F-4D97-AF65-F5344CB8AC3E}">
        <p14:creationId xmlns:p14="http://schemas.microsoft.com/office/powerpoint/2010/main" xmlns="" val="9863252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im3-tub-ru.yandex.net/i?id=97328ceb23af72f4bd85b8c88bd11453&amp;n=33&amp;h=190&amp;w=286">
            <a:hlinkClick r:id="rId3"/>
          </p:cNvPr>
          <p:cNvPicPr>
            <a:picLocks noGrp="1"/>
          </p:cNvPicPr>
          <p:nvPr>
            <p:ph idx="1"/>
          </p:nvPr>
        </p:nvPicPr>
        <p:blipFill>
          <a:blip r:embed="rId4" cstate="print">
            <a:extLst>
              <a:ext uri="{28A0092B-C50C-407E-A947-70E740481C1C}">
                <a14:useLocalDpi xmlns:a14="http://schemas.microsoft.com/office/drawing/2010/main" xmlns="" val="0"/>
              </a:ext>
            </a:extLst>
          </a:blip>
          <a:stretch>
            <a:fillRect/>
          </a:stretch>
        </p:blipFill>
        <p:spPr bwMode="auto">
          <a:xfrm>
            <a:off x="5036024" y="3389586"/>
            <a:ext cx="3766783" cy="3090042"/>
          </a:xfrm>
          <a:prstGeom prst="rect">
            <a:avLst/>
          </a:prstGeom>
          <a:noFill/>
          <a:ln>
            <a:noFill/>
          </a:ln>
        </p:spPr>
      </p:pic>
      <p:pic>
        <p:nvPicPr>
          <p:cNvPr id="6" name="Объект 3" descr="https://im0-tub-ru.yandex.net/i?id=3b08ba2ef1e7c488bad56553eca80f95&amp;n=33&amp;h=190&amp;w=422">
            <a:hlinkClick r:id="rId5"/>
          </p:cNvPr>
          <p:cNvPicPr>
            <a:picLocks/>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36024" y="181959"/>
            <a:ext cx="3766783" cy="2943379"/>
          </a:xfrm>
          <a:prstGeom prst="rect">
            <a:avLst/>
          </a:prstGeom>
          <a:noFill/>
          <a:ln>
            <a:noFill/>
          </a:ln>
        </p:spPr>
      </p:pic>
      <p:sp>
        <p:nvSpPr>
          <p:cNvPr id="11269" name="Rectangle 5"/>
          <p:cNvSpPr>
            <a:spLocks noChangeArrowheads="1"/>
          </p:cNvSpPr>
          <p:nvPr/>
        </p:nvSpPr>
        <p:spPr bwMode="auto">
          <a:xfrm>
            <a:off x="0" y="766733"/>
            <a:ext cx="4572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anose="02020603050405020304" pitchFamily="18" charset="0"/>
                <a:ea typeface="Calibri" pitchFamily="34" charset="0"/>
                <a:cs typeface="Times New Roman" panose="02020603050405020304" pitchFamily="18" charset="0"/>
              </a:rPr>
              <a:t>Бои на Смоленщине запомнились как одно сплошное сражение. Народ и армия совершили великий подвиг.</a:t>
            </a:r>
            <a:endParaRPr kumimoji="0" lang="ru-RU" sz="20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anose="02020603050405020304" pitchFamily="18" charset="0"/>
                <a:ea typeface="Calibri" pitchFamily="34" charset="0"/>
                <a:cs typeface="Times New Roman" panose="02020603050405020304" pitchFamily="18" charset="0"/>
              </a:rPr>
              <a:t>Не было на Смоленщине ни одного клочка земли, где бы не стоял до последнего патрона, до последнего дыхания русский солдат.</a:t>
            </a: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smtClean="0">
                <a:solidFill>
                  <a:srgbClr val="C00000"/>
                </a:solidFill>
                <a:latin typeface="Times New Roman" panose="02020603050405020304" pitchFamily="18" charset="0"/>
                <a:cs typeface="Times New Roman" panose="02020603050405020304" pitchFamily="18" charset="0"/>
              </a:rPr>
              <a:t>Смоленск защищали 5 советских дивизий, которые сдерживали натиск 11 отборных гитлеровских дивизий. В боях за Смоленск советским соединениям удалось навязать противнику тяжёлые кровопролитные бои. В которых перемалывалась его живая сила.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Город</a:t>
            </a:r>
            <a:r>
              <a:rPr kumimoji="0" lang="ru-RU" sz="2000" b="1" i="0" u="none" strike="noStrike" cap="none" normalizeH="0" dirty="0" smtClean="0">
                <a:ln>
                  <a:noFill/>
                </a:ln>
                <a:solidFill>
                  <a:srgbClr val="C00000"/>
                </a:solidFill>
                <a:effectLst/>
                <a:latin typeface="Times New Roman" panose="02020603050405020304" pitchFamily="18" charset="0"/>
                <a:cs typeface="Times New Roman" panose="02020603050405020304" pitchFamily="18" charset="0"/>
              </a:rPr>
              <a:t> был завален трупами фашистов.</a:t>
            </a:r>
            <a:endParaRPr kumimoji="0" lang="ru-RU" sz="20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286870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1945" y="0"/>
            <a:ext cx="5012055" cy="6858000"/>
          </a:xfrm>
        </p:spPr>
        <p:txBody>
          <a:bodyPr>
            <a:noAutofit/>
          </a:bodyPr>
          <a:lstStyle/>
          <a:p>
            <a:pPr algn="ctr">
              <a:lnSpc>
                <a:spcPct val="100000"/>
              </a:lnSpc>
            </a:pPr>
            <a:r>
              <a:rPr lang="ru-RU" sz="2800" b="1" dirty="0" smtClean="0">
                <a:solidFill>
                  <a:srgbClr val="C00000"/>
                </a:solidFill>
                <a:latin typeface="Times New Roman" panose="02020603050405020304" pitchFamily="18" charset="0"/>
                <a:cs typeface="Times New Roman" panose="02020603050405020304" pitchFamily="18" charset="0"/>
              </a:rPr>
              <a:t>В гитлеровском тылу, на территории Смоленской области бушевало пламя народной войны. Здесь действовало более 120-ти партизанских отрядов, насчитывавших в своих рядах более 60-ти тысяч народных мстителей. На Смоленщине немецко-фашистские  полчища сполна испытали силу народного гнева.</a:t>
            </a:r>
            <a:br>
              <a:rPr lang="ru-RU" sz="2800" b="1" dirty="0" smtClean="0">
                <a:solidFill>
                  <a:srgbClr val="C00000"/>
                </a:solidFill>
                <a:latin typeface="Times New Roman" panose="02020603050405020304" pitchFamily="18" charset="0"/>
                <a:cs typeface="Times New Roman" panose="02020603050405020304" pitchFamily="18" charset="0"/>
              </a:rPr>
            </a:b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https://im2-tub-ru.yandex.net/i?id=a7797c57dae06424b865f22b7f5877c5&amp;n=33&amp;h=190&amp;w=285">
            <a:hlinkClick r:id="rId3"/>
          </p:cNvPr>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131" y="286603"/>
            <a:ext cx="3695132" cy="2784144"/>
          </a:xfrm>
          <a:prstGeom prst="rect">
            <a:avLst/>
          </a:prstGeom>
          <a:noFill/>
          <a:ln>
            <a:noFill/>
          </a:ln>
        </p:spPr>
      </p:pic>
      <p:pic>
        <p:nvPicPr>
          <p:cNvPr id="5" name="Объект 3" descr="https://im0-tub-ru.yandex.net/i?id=a6448a2e1933b461642f4334affbb9f1&amp;n=33&amp;h=190&amp;w=149">
            <a:hlinkClick r:id="rId5"/>
          </p:cNvPr>
          <p:cNvPicPr>
            <a:picLocks/>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6131" y="3630305"/>
            <a:ext cx="3695132" cy="2961565"/>
          </a:xfrm>
          <a:prstGeom prst="rect">
            <a:avLst/>
          </a:prstGeom>
          <a:noFill/>
          <a:ln>
            <a:noFill/>
          </a:ln>
        </p:spPr>
      </p:pic>
    </p:spTree>
    <p:extLst>
      <p:ext uri="{BB962C8B-B14F-4D97-AF65-F5344CB8AC3E}">
        <p14:creationId xmlns:p14="http://schemas.microsoft.com/office/powerpoint/2010/main" xmlns="" val="24498099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2674961"/>
          </a:xfrm>
        </p:spPr>
        <p:txBody>
          <a:bodyPr>
            <a:no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Многократные попытки захватчиков пробиться на правый берег Днепра терпели крах. Только получив солидное подкрепление фашистам удалось в ночь на 22 июля прорвать оборону советских войск и ворваться в Заднепровье. Бои закипели с новой силой. Трижды переходили из рук в руки рынок и вокзал, кладбище и часть аэродрома.</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https://im2-tub-ru.yandex.net/i?id=915c5a1ea535f5daa6b6dd750b1d3ceb&amp;n=33&amp;h=190&amp;w=285">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214" y="2674960"/>
            <a:ext cx="4383491" cy="3589361"/>
          </a:xfrm>
          <a:prstGeom prst="rect">
            <a:avLst/>
          </a:prstGeom>
          <a:noFill/>
          <a:ln>
            <a:noFill/>
          </a:ln>
        </p:spPr>
      </p:pic>
      <p:pic>
        <p:nvPicPr>
          <p:cNvPr id="5" name="Объект 3" descr="https://im3-tub-ru.yandex.net/i?id=e0d5de2afc53be557415b90663f8d182&amp;n=33&amp;h=190&amp;w=285">
            <a:hlinkClick r:id="rId4"/>
          </p:cNvPr>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2251" y="2674960"/>
            <a:ext cx="4186451" cy="3589361"/>
          </a:xfrm>
          <a:prstGeom prst="rect">
            <a:avLst/>
          </a:prstGeom>
          <a:noFill/>
          <a:ln>
            <a:noFill/>
          </a:ln>
        </p:spPr>
      </p:pic>
    </p:spTree>
    <p:extLst>
      <p:ext uri="{BB962C8B-B14F-4D97-AF65-F5344CB8AC3E}">
        <p14:creationId xmlns:p14="http://schemas.microsoft.com/office/powerpoint/2010/main" xmlns="" val="42923932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754" y="109182"/>
            <a:ext cx="8771246" cy="2573058"/>
          </a:xfrm>
        </p:spPr>
        <p:txBody>
          <a:bodyPr>
            <a:no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«Мы держались долго. Я, Курочкин Иван, Гуще…, </a:t>
            </a:r>
            <a:r>
              <a:rPr lang="ru-RU" sz="2400" b="1" dirty="0" err="1" smtClean="0">
                <a:solidFill>
                  <a:srgbClr val="C00000"/>
                </a:solidFill>
                <a:latin typeface="Times New Roman" panose="02020603050405020304" pitchFamily="18" charset="0"/>
                <a:cs typeface="Times New Roman" panose="02020603050405020304" pitchFamily="18" charset="0"/>
              </a:rPr>
              <a:t>Ветр</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Ивани</a:t>
            </a:r>
            <a:r>
              <a:rPr lang="ru-RU" sz="2400" b="1" dirty="0" smtClean="0">
                <a:solidFill>
                  <a:srgbClr val="C00000"/>
                </a:solidFill>
                <a:latin typeface="Times New Roman" panose="02020603050405020304" pitchFamily="18" charset="0"/>
                <a:cs typeface="Times New Roman" panose="02020603050405020304" pitchFamily="18" charset="0"/>
              </a:rPr>
              <a:t>…, капитан Грищенко» – такую записку, относящуюся к июлю 1941 года, с полустёртым текстом в винтовочной гильзе, обнаружили в Смоленске спустя 30 лет при строительстве жилого дома в Заднепровском районе. Сейчас она хранится в историческом музее города.</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https://im0-tub-ru.yandex.net/i?id=ef814fbc877d4d7b55e24d56a1aefc86&amp;n=33&amp;h=190&amp;w=253">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170" y="2674961"/>
            <a:ext cx="4122818" cy="3848669"/>
          </a:xfrm>
          <a:prstGeom prst="rect">
            <a:avLst/>
          </a:prstGeom>
          <a:noFill/>
          <a:ln>
            <a:noFill/>
          </a:ln>
        </p:spPr>
      </p:pic>
      <p:pic>
        <p:nvPicPr>
          <p:cNvPr id="5" name="Объект 3" descr="https://im2-tub-ru.yandex.net/i?id=0b4ef84ca370ce56b5630c4099f963fb&amp;n=33&amp;h=190&amp;w=297">
            <a:hlinkClick r:id="rId4"/>
          </p:cNvPr>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99385" y="2674961"/>
            <a:ext cx="4098846" cy="3848669"/>
          </a:xfrm>
          <a:prstGeom prst="rect">
            <a:avLst/>
          </a:prstGeom>
          <a:noFill/>
          <a:ln>
            <a:noFill/>
          </a:ln>
        </p:spPr>
      </p:pic>
    </p:spTree>
    <p:extLst>
      <p:ext uri="{BB962C8B-B14F-4D97-AF65-F5344CB8AC3E}">
        <p14:creationId xmlns:p14="http://schemas.microsoft.com/office/powerpoint/2010/main" xmlns="" val="4177645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3082"/>
            <a:ext cx="9144000" cy="3616657"/>
          </a:xfrm>
        </p:spPr>
        <p:txBody>
          <a:bodyPr>
            <a:noAutofit/>
          </a:bodyPr>
          <a:lstStyle/>
          <a:p>
            <a:pPr algn="just">
              <a:lnSpc>
                <a:spcPct val="115000"/>
              </a:lnSpc>
              <a:spcAft>
                <a:spcPts val="1000"/>
              </a:spcAft>
            </a:pPr>
            <a:r>
              <a:rPr lang="ru-RU" sz="20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А вот другая записка того грозного времени, найденная при строительстве жилого дома в городе, которую тоже нельзя читать без душевного трепета: «Дорогие русские люди, соотечественники. Не забывайте нас. Мы , как могли боролись с фашистским псом. Но вот пришёл конец. Мы истекаем кровью. Кто после нас будет живой, пусть помнят, что люди боролись за свою Родину, любили её, как мать. Мы непобедимы. Красноармеец Крутов С.И.»</a:t>
            </a:r>
            <a:endParaRPr lang="ru-RU"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Объект 3" descr="https://im1-tub-ru.yandex.net/i?id=d79da554bb940cc8458a89c6056dc05a&amp;n=33&amp;h=190&amp;w=271">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422" y="3193575"/>
            <a:ext cx="4125208" cy="3316408"/>
          </a:xfrm>
          <a:prstGeom prst="rect">
            <a:avLst/>
          </a:prstGeom>
          <a:noFill/>
          <a:ln>
            <a:noFill/>
          </a:ln>
        </p:spPr>
      </p:pic>
      <p:pic>
        <p:nvPicPr>
          <p:cNvPr id="5" name="Объект 3" descr="https://im2-tub-ru.yandex.net/i?id=5e5c15bdb1f1a9f287120c35e5e8526b&amp;n=33&amp;h=190&amp;w=263">
            <a:hlinkClick r:id="rId4"/>
          </p:cNvPr>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7299" y="3193577"/>
            <a:ext cx="4176215" cy="3316407"/>
          </a:xfrm>
          <a:prstGeom prst="rect">
            <a:avLst/>
          </a:prstGeom>
          <a:noFill/>
          <a:ln>
            <a:noFill/>
          </a:ln>
        </p:spPr>
      </p:pic>
    </p:spTree>
    <p:extLst>
      <p:ext uri="{BB962C8B-B14F-4D97-AF65-F5344CB8AC3E}">
        <p14:creationId xmlns:p14="http://schemas.microsoft.com/office/powerpoint/2010/main" xmlns="" val="6615832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85" y="259308"/>
            <a:ext cx="9144000" cy="2620370"/>
          </a:xfrm>
        </p:spPr>
        <p:txBody>
          <a:bodyPr>
            <a:noAutofit/>
          </a:bodyPr>
          <a:lstStyle/>
          <a:p>
            <a:r>
              <a:rPr lang="ru-RU" sz="2000" b="1" dirty="0" smtClean="0">
                <a:solidFill>
                  <a:srgbClr val="C00000"/>
                </a:solidFill>
                <a:latin typeface="Times New Roman" panose="02020603050405020304" pitchFamily="18" charset="0"/>
                <a:cs typeface="Times New Roman" panose="02020603050405020304" pitchFamily="18" charset="0"/>
              </a:rPr>
              <a:t>     «Бои в Смоленске, - писал генерал </a:t>
            </a:r>
            <a:r>
              <a:rPr lang="ru-RU" sz="2000" b="1" dirty="0" err="1" smtClean="0">
                <a:solidFill>
                  <a:srgbClr val="C00000"/>
                </a:solidFill>
                <a:latin typeface="Times New Roman" panose="02020603050405020304" pitchFamily="18" charset="0"/>
                <a:cs typeface="Times New Roman" panose="02020603050405020304" pitchFamily="18" charset="0"/>
              </a:rPr>
              <a:t>М.Ф.Лукин</a:t>
            </a:r>
            <a:r>
              <a:rPr lang="ru-RU" sz="2000" b="1" dirty="0" smtClean="0">
                <a:solidFill>
                  <a:srgbClr val="C00000"/>
                </a:solidFill>
                <a:latin typeface="Times New Roman" panose="02020603050405020304" pitchFamily="18" charset="0"/>
                <a:cs typeface="Times New Roman" panose="02020603050405020304" pitchFamily="18" charset="0"/>
              </a:rPr>
              <a:t>, - хотя и в небольшом масштабе, , стали прообразом борьбы за Сталинград».</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     Плечом к плечу с советскими воинами на защите Смоленска стояло население. Смоляне рыли окопы, противотанковые рвы. Устраивали заграждения на дорогах и улицах. Ухаживали за ранеными, ходили в атаки. «Город Смоленск и его жители были героями были героями в трудный период боёв 1941 года»,-отмечал </a:t>
            </a:r>
            <a:r>
              <a:rPr lang="ru-RU" sz="2000" b="1" dirty="0" err="1" smtClean="0">
                <a:solidFill>
                  <a:srgbClr val="C00000"/>
                </a:solidFill>
                <a:latin typeface="Times New Roman" panose="02020603050405020304" pitchFamily="18" charset="0"/>
                <a:cs typeface="Times New Roman" panose="02020603050405020304" pitchFamily="18" charset="0"/>
              </a:rPr>
              <a:t>М.Ф.Лукин</a:t>
            </a:r>
            <a:r>
              <a:rPr lang="ru-RU" sz="2000" b="1" dirty="0" smtClean="0">
                <a:solidFill>
                  <a:srgbClr val="C00000"/>
                </a:solidFill>
                <a:latin typeface="Times New Roman" panose="02020603050405020304" pitchFamily="18" charset="0"/>
                <a:cs typeface="Times New Roman" panose="02020603050405020304" pitchFamily="18" charset="0"/>
              </a:rPr>
              <a:t>.</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https://im2-tub-ru.yandex.net/i?id=69530b092ca2efec703f3e4408e9ba3b&amp;n=33&amp;h=190&amp;w=309">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 y="3152634"/>
            <a:ext cx="4565858" cy="3705367"/>
          </a:xfrm>
          <a:prstGeom prst="rect">
            <a:avLst/>
          </a:prstGeom>
          <a:noFill/>
          <a:ln>
            <a:noFill/>
          </a:ln>
        </p:spPr>
      </p:pic>
      <p:pic>
        <p:nvPicPr>
          <p:cNvPr id="5" name="Объект 3" descr="https://im2-tub-ru.yandex.net/i?id=dccb91b119167d3767c565654543b8be&amp;n=33&amp;h=190&amp;w=296">
            <a:hlinkClick r:id="rId4"/>
          </p:cNvPr>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21072" y="3152634"/>
            <a:ext cx="4071468" cy="3705367"/>
          </a:xfrm>
          <a:prstGeom prst="rect">
            <a:avLst/>
          </a:prstGeom>
          <a:noFill/>
          <a:ln>
            <a:noFill/>
          </a:ln>
        </p:spPr>
      </p:pic>
    </p:spTree>
    <p:extLst>
      <p:ext uri="{BB962C8B-B14F-4D97-AF65-F5344CB8AC3E}">
        <p14:creationId xmlns:p14="http://schemas.microsoft.com/office/powerpoint/2010/main" xmlns="" val="3609191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3138985"/>
          </a:xfrm>
        </p:spPr>
        <p:txBody>
          <a:bodyPr>
            <a:no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И вот долгожданный день пришел!!!! День освобождения Смоленщины от немецко-фашистских оккупантов. 19 сентября 1943 года в 21 час столица нашей Родины – Москва салютовала доблестным войскам, освободившим города Ярцево и Духовщину</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Рославльских</a:t>
            </a:r>
            <a:r>
              <a:rPr lang="ru-RU" sz="2000" b="1" dirty="0" smtClean="0">
                <a:solidFill>
                  <a:srgbClr val="C00000"/>
                </a:solidFill>
                <a:latin typeface="Times New Roman" panose="02020603050405020304" pitchFamily="18" charset="0"/>
                <a:cs typeface="Times New Roman" panose="02020603050405020304" pitchFamily="18" charset="0"/>
              </a:rPr>
              <a:t>. 23 </a:t>
            </a:r>
            <a:r>
              <a:rPr lang="ru-RU" sz="2000" b="1" dirty="0">
                <a:solidFill>
                  <a:srgbClr val="C00000"/>
                </a:solidFill>
                <a:latin typeface="Times New Roman" panose="02020603050405020304" pitchFamily="18" charset="0"/>
                <a:cs typeface="Times New Roman" panose="02020603050405020304" pitchFamily="18" charset="0"/>
              </a:rPr>
              <a:t>сентября войска Западного фронта освободили от гитлеровцев город Починок, село Кардымово, а также станции </a:t>
            </a:r>
            <a:r>
              <a:rPr lang="ru-RU" sz="2000" b="1" dirty="0" err="1">
                <a:solidFill>
                  <a:srgbClr val="C00000"/>
                </a:solidFill>
                <a:latin typeface="Times New Roman" panose="02020603050405020304" pitchFamily="18" charset="0"/>
                <a:cs typeface="Times New Roman" panose="02020603050405020304" pitchFamily="18" charset="0"/>
              </a:rPr>
              <a:t>Пересветово</a:t>
            </a:r>
            <a:r>
              <a:rPr lang="ru-RU" sz="2000" b="1" dirty="0">
                <a:solidFill>
                  <a:srgbClr val="C00000"/>
                </a:solidFill>
                <a:latin typeface="Times New Roman" panose="02020603050405020304" pitchFamily="18" charset="0"/>
                <a:cs typeface="Times New Roman" panose="02020603050405020304" pitchFamily="18" charset="0"/>
              </a:rPr>
              <a:t>, Приднепровскую, </a:t>
            </a:r>
            <a:r>
              <a:rPr lang="ru-RU" sz="2000" b="1" dirty="0" err="1">
                <a:solidFill>
                  <a:srgbClr val="C00000"/>
                </a:solidFill>
                <a:latin typeface="Times New Roman" panose="02020603050405020304" pitchFamily="18" charset="0"/>
                <a:cs typeface="Times New Roman" panose="02020603050405020304" pitchFamily="18" charset="0"/>
              </a:rPr>
              <a:t>Пересну</a:t>
            </a:r>
            <a:r>
              <a:rPr lang="ru-RU" sz="2000" b="1" dirty="0">
                <a:solidFill>
                  <a:srgbClr val="C00000"/>
                </a:solidFill>
                <a:latin typeface="Times New Roman" panose="02020603050405020304" pitchFamily="18" charset="0"/>
                <a:cs typeface="Times New Roman" panose="02020603050405020304" pitchFamily="18" charset="0"/>
              </a:rPr>
              <a:t>, Рябцево.</a:t>
            </a:r>
          </a:p>
        </p:txBody>
      </p:sp>
      <p:pic>
        <p:nvPicPr>
          <p:cNvPr id="4" name="Объект 3" descr="https://im2-tub-ru.yandex.net/i?id=5d022195f54edb8688890f160be45a44&amp;n=33&amp;h=190&amp;w=345">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63" y="3357350"/>
            <a:ext cx="4625163" cy="3207224"/>
          </a:xfrm>
          <a:prstGeom prst="rect">
            <a:avLst/>
          </a:prstGeom>
          <a:noFill/>
          <a:ln>
            <a:noFill/>
          </a:ln>
        </p:spPr>
      </p:pic>
      <p:pic>
        <p:nvPicPr>
          <p:cNvPr id="5" name="Объект 3" descr="https://im1-tub-ru.yandex.net/i?id=be3b667f9f0d6f73ce4815a7c2e02c48&amp;n=33&amp;h=190&amp;w=286">
            <a:hlinkClick r:id="rId4"/>
          </p:cNvPr>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1112" y="3357350"/>
            <a:ext cx="4502888" cy="3207224"/>
          </a:xfrm>
          <a:prstGeom prst="rect">
            <a:avLst/>
          </a:prstGeom>
          <a:noFill/>
          <a:ln>
            <a:noFill/>
          </a:ln>
        </p:spPr>
      </p:pic>
    </p:spTree>
    <p:extLst>
      <p:ext uri="{BB962C8B-B14F-4D97-AF65-F5344CB8AC3E}">
        <p14:creationId xmlns:p14="http://schemas.microsoft.com/office/powerpoint/2010/main" xmlns="" val="42237379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rmAutofit/>
          </a:bodyPr>
          <a:lstStyle/>
          <a:p>
            <a:pPr algn="l"/>
            <a:endParaRPr lang="ru-RU" sz="2000" dirty="0"/>
          </a:p>
        </p:txBody>
      </p:sp>
      <p:sp>
        <p:nvSpPr>
          <p:cNvPr id="3" name="Объект 2"/>
          <p:cNvSpPr>
            <a:spLocks noGrp="1"/>
          </p:cNvSpPr>
          <p:nvPr>
            <p:ph idx="1"/>
          </p:nvPr>
        </p:nvSpPr>
        <p:spPr>
          <a:xfrm>
            <a:off x="457200" y="1412776"/>
            <a:ext cx="8229600" cy="4713387"/>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6592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6241" y="0"/>
            <a:ext cx="7886700" cy="3678865"/>
          </a:xfrm>
        </p:spPr>
        <p:txBody>
          <a:bodyPr>
            <a:no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В ночь на 25 сентября передовые части 31-ой армии ворвались с севера в Смоленск. Утром над лежавшим в руинах Смоленском уже реяло красное знамя. Вечером Москва салютовала доблестным войскам Западного фронта из 224 орудий.</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 25 сентября Смоленск отмечает 71 годовщину освобождения от немецко-фашистских захватчиков. . Все мы любим и гордимся своим городом и хотим, чтобы он стал еще краше.</a:t>
            </a:r>
            <a:br>
              <a:rPr lang="ru-RU" sz="2000" b="1" dirty="0" smtClean="0">
                <a:solidFill>
                  <a:srgbClr val="C00000"/>
                </a:solidFill>
                <a:latin typeface="Times New Roman" panose="02020603050405020304" pitchFamily="18" charset="0"/>
                <a:cs typeface="Times New Roman" panose="02020603050405020304" pitchFamily="18" charset="0"/>
              </a:rPr>
            </a:b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https://im2-tub-ru.yandex.net/i?id=d3602273a87eec152ac492330bfa6b57&amp;n=33&amp;h=190&amp;w=388">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51276"/>
            <a:ext cx="4210493" cy="2890469"/>
          </a:xfrm>
          <a:prstGeom prst="rect">
            <a:avLst/>
          </a:prstGeom>
          <a:noFill/>
          <a:ln>
            <a:noFill/>
          </a:ln>
        </p:spPr>
      </p:pic>
      <p:pic>
        <p:nvPicPr>
          <p:cNvPr id="6" name="Рисунок 5" descr="https://im0-tub-ru.yandex.net/i?id=f4af4ec11429ee28078758094eb2ded9&amp;n=33&amp;h=190&amp;w=324">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99385" y="3551276"/>
            <a:ext cx="4486940" cy="2890468"/>
          </a:xfrm>
          <a:prstGeom prst="rect">
            <a:avLst/>
          </a:prstGeom>
          <a:noFill/>
          <a:ln>
            <a:noFill/>
          </a:ln>
        </p:spPr>
      </p:pic>
    </p:spTree>
    <p:extLst>
      <p:ext uri="{BB962C8B-B14F-4D97-AF65-F5344CB8AC3E}">
        <p14:creationId xmlns:p14="http://schemas.microsoft.com/office/powerpoint/2010/main" xmlns="" val="30996941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002280"/>
          </a:xfrm>
        </p:spPr>
        <p:txBody>
          <a:bodyPr>
            <a:no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Особо </a:t>
            </a:r>
            <a:r>
              <a:rPr lang="ru-RU" sz="2000" b="1" dirty="0">
                <a:solidFill>
                  <a:srgbClr val="C00000"/>
                </a:solidFill>
                <a:latin typeface="Times New Roman" panose="02020603050405020304" pitchFamily="18" charset="0"/>
                <a:cs typeface="Times New Roman" panose="02020603050405020304" pitchFamily="18" charset="0"/>
              </a:rPr>
              <a:t>отличившиеся при освобождении этих городов воинские соединения и части были удостоены наименования </a:t>
            </a:r>
            <a:r>
              <a:rPr lang="ru-RU" sz="2000" b="1" dirty="0" err="1">
                <a:solidFill>
                  <a:srgbClr val="C00000"/>
                </a:solidFill>
                <a:latin typeface="Times New Roman" panose="02020603050405020304" pitchFamily="18" charset="0"/>
                <a:cs typeface="Times New Roman" panose="02020603050405020304" pitchFamily="18" charset="0"/>
              </a:rPr>
              <a:t>Ярцевских</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Духовщинских</a:t>
            </a:r>
            <a:r>
              <a:rPr lang="ru-RU" sz="2000" b="1" dirty="0">
                <a:solidFill>
                  <a:srgbClr val="C00000"/>
                </a:solidFill>
                <a:latin typeface="Times New Roman" panose="02020603050405020304" pitchFamily="18" charset="0"/>
                <a:cs typeface="Times New Roman" panose="02020603050405020304" pitchFamily="18" charset="0"/>
              </a:rPr>
              <a:t>, Смоленских </a:t>
            </a:r>
            <a:r>
              <a:rPr lang="ru-RU" sz="2000" b="1" dirty="0" smtClean="0">
                <a:solidFill>
                  <a:srgbClr val="C00000"/>
                </a:solidFill>
                <a:latin typeface="Times New Roman" panose="02020603050405020304" pitchFamily="18" charset="0"/>
                <a:cs typeface="Times New Roman" panose="02020603050405020304" pitchFamily="18" charset="0"/>
              </a:rPr>
              <a:t>и </a:t>
            </a:r>
            <a:r>
              <a:rPr lang="ru-RU" sz="2000" b="1" dirty="0" err="1" smtClean="0">
                <a:solidFill>
                  <a:srgbClr val="C00000"/>
                </a:solidFill>
                <a:latin typeface="Times New Roman" panose="02020603050405020304" pitchFamily="18" charset="0"/>
                <a:cs typeface="Times New Roman" panose="02020603050405020304" pitchFamily="18" charset="0"/>
              </a:rPr>
              <a:t>Рославльских</a:t>
            </a:r>
            <a:r>
              <a:rPr lang="ru-RU" sz="2000" b="1" dirty="0" smtClean="0">
                <a:solidFill>
                  <a:srgbClr val="C00000"/>
                </a:solidFill>
                <a:latin typeface="Times New Roman" panose="02020603050405020304" pitchFamily="18" charset="0"/>
                <a:cs typeface="Times New Roman" panose="02020603050405020304" pitchFamily="18" charset="0"/>
              </a:rPr>
              <a:t>. Всего в ходе Смоленской наступательной операции отличились 92 части и соединения Советской армии, из них 39 присвоено почётное наименование Смоленских, 20 – </a:t>
            </a:r>
            <a:r>
              <a:rPr lang="ru-RU" sz="2000" b="1" dirty="0" err="1" smtClean="0">
                <a:solidFill>
                  <a:srgbClr val="C00000"/>
                </a:solidFill>
                <a:latin typeface="Times New Roman" panose="02020603050405020304" pitchFamily="18" charset="0"/>
                <a:cs typeface="Times New Roman" panose="02020603050405020304" pitchFamily="18" charset="0"/>
              </a:rPr>
              <a:t>Рославльских</a:t>
            </a:r>
            <a:r>
              <a:rPr lang="ru-RU" sz="2000" b="1" dirty="0" smtClean="0">
                <a:solidFill>
                  <a:srgbClr val="C00000"/>
                </a:solidFill>
                <a:latin typeface="Times New Roman" panose="02020603050405020304" pitchFamily="18" charset="0"/>
                <a:cs typeface="Times New Roman" panose="02020603050405020304" pitchFamily="18" charset="0"/>
              </a:rPr>
              <a:t>, 9 – </a:t>
            </a:r>
            <a:r>
              <a:rPr lang="ru-RU" sz="2000" b="1" dirty="0" err="1" smtClean="0">
                <a:solidFill>
                  <a:srgbClr val="C00000"/>
                </a:solidFill>
                <a:latin typeface="Times New Roman" panose="02020603050405020304" pitchFamily="18" charset="0"/>
                <a:cs typeface="Times New Roman" panose="02020603050405020304" pitchFamily="18" charset="0"/>
              </a:rPr>
              <a:t>Ярцевских</a:t>
            </a:r>
            <a:r>
              <a:rPr lang="ru-RU" sz="2000" b="1" dirty="0" smtClean="0">
                <a:solidFill>
                  <a:srgbClr val="C00000"/>
                </a:solidFill>
                <a:latin typeface="Times New Roman" panose="02020603050405020304" pitchFamily="18" charset="0"/>
                <a:cs typeface="Times New Roman" panose="02020603050405020304" pitchFamily="18" charset="0"/>
              </a:rPr>
              <a:t>, 8 – </a:t>
            </a:r>
            <a:r>
              <a:rPr lang="ru-RU" sz="2000" b="1" dirty="0" err="1" smtClean="0">
                <a:solidFill>
                  <a:srgbClr val="C00000"/>
                </a:solidFill>
                <a:latin typeface="Times New Roman" panose="02020603050405020304" pitchFamily="18" charset="0"/>
                <a:cs typeface="Times New Roman" panose="02020603050405020304" pitchFamily="18" charset="0"/>
              </a:rPr>
              <a:t>Духовщинских</a:t>
            </a:r>
            <a:r>
              <a:rPr lang="ru-RU" sz="2000" b="1" dirty="0" smtClean="0">
                <a:solidFill>
                  <a:srgbClr val="C00000"/>
                </a:solidFill>
                <a:latin typeface="Times New Roman" panose="02020603050405020304" pitchFamily="18" charset="0"/>
                <a:cs typeface="Times New Roman" panose="02020603050405020304" pitchFamily="18" charset="0"/>
              </a:rPr>
              <a:t>, 6 – </a:t>
            </a:r>
            <a:r>
              <a:rPr lang="ru-RU" sz="2000" b="1" dirty="0" err="1" smtClean="0">
                <a:solidFill>
                  <a:srgbClr val="C00000"/>
                </a:solidFill>
                <a:latin typeface="Times New Roman" panose="02020603050405020304" pitchFamily="18" charset="0"/>
                <a:cs typeface="Times New Roman" panose="02020603050405020304" pitchFamily="18" charset="0"/>
              </a:rPr>
              <a:t>Ельнинских</a:t>
            </a:r>
            <a:r>
              <a:rPr lang="ru-RU" sz="2000" b="1" dirty="0" smtClean="0">
                <a:solidFill>
                  <a:srgbClr val="C00000"/>
                </a:solidFill>
                <a:latin typeface="Times New Roman" panose="02020603050405020304" pitchFamily="18" charset="0"/>
                <a:cs typeface="Times New Roman" panose="02020603050405020304" pitchFamily="18" charset="0"/>
              </a:rPr>
              <a:t>.</a:t>
            </a:r>
            <a:endParaRPr lang="ru-RU" sz="2000" b="1" dirty="0">
              <a:solidFill>
                <a:srgbClr val="C00000"/>
              </a:solidFill>
              <a:latin typeface="+mn-lt"/>
            </a:endParaRPr>
          </a:p>
        </p:txBody>
      </p:sp>
      <p:pic>
        <p:nvPicPr>
          <p:cNvPr id="4" name="Объект 3" descr="https://im2-tub-ru.yandex.net/i?id=7f7843ba2b22bc8b3075749af52f24e6&amp;n=33&amp;h=190&amp;w=284">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66282"/>
            <a:ext cx="4481624" cy="3138985"/>
          </a:xfrm>
          <a:prstGeom prst="rect">
            <a:avLst/>
          </a:prstGeom>
          <a:noFill/>
          <a:ln>
            <a:noFill/>
          </a:ln>
        </p:spPr>
      </p:pic>
      <p:pic>
        <p:nvPicPr>
          <p:cNvPr id="5" name="Объект 3" descr="https://im3-tub-ru.yandex.net/i?id=2b1741c70bfff3d8f2d26879fede0798&amp;n=33&amp;h=190&amp;w=260">
            <a:hlinkClick r:id="rId4"/>
          </p:cNvPr>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93265" y="3166282"/>
            <a:ext cx="4550735" cy="3138985"/>
          </a:xfrm>
          <a:prstGeom prst="rect">
            <a:avLst/>
          </a:prstGeom>
          <a:noFill/>
          <a:ln>
            <a:noFill/>
          </a:ln>
        </p:spPr>
      </p:pic>
    </p:spTree>
    <p:extLst>
      <p:ext uri="{BB962C8B-B14F-4D97-AF65-F5344CB8AC3E}">
        <p14:creationId xmlns:p14="http://schemas.microsoft.com/office/powerpoint/2010/main" xmlns="" val="39036829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296"/>
            <a:ext cx="9144000" cy="3291840"/>
          </a:xfrm>
        </p:spPr>
        <p:txBody>
          <a:bodyPr>
            <a:noAutofit/>
          </a:bodyPr>
          <a:lstStyle/>
          <a:p>
            <a:pPr algn="ctr"/>
            <a:r>
              <a:rPr lang="ru-RU" sz="1800" b="1" dirty="0">
                <a:solidFill>
                  <a:srgbClr val="C00000"/>
                </a:solidFill>
                <a:latin typeface="+mn-lt"/>
              </a:rPr>
              <a:t>В советской истории Смоленское сражение определяется как "оборонительное". Подводя его итоги, </a:t>
            </a:r>
            <a:r>
              <a:rPr lang="ru-RU" sz="1800" b="1" dirty="0" err="1" smtClean="0">
                <a:solidFill>
                  <a:srgbClr val="C00000"/>
                </a:solidFill>
                <a:latin typeface="+mn-lt"/>
              </a:rPr>
              <a:t>Г.К.Жуков</a:t>
            </a:r>
            <a:r>
              <a:rPr lang="ru-RU" sz="1800" b="1" dirty="0" smtClean="0">
                <a:solidFill>
                  <a:srgbClr val="C00000"/>
                </a:solidFill>
                <a:latin typeface="+mn-lt"/>
              </a:rPr>
              <a:t> </a:t>
            </a:r>
            <a:r>
              <a:rPr lang="ru-RU" sz="1800" b="1" dirty="0">
                <a:solidFill>
                  <a:srgbClr val="C00000"/>
                </a:solidFill>
                <a:latin typeface="+mn-lt"/>
              </a:rPr>
              <a:t>отмечал: "Смоленское сражение сыграло важную роль в начальном периоде Великой Отечественной войны. Хотя разгромить противника, как это планировала Ставка, не удалось, но его ударные группировки были сильно измотаны... Советские войска закрепились на рубеже Великие Луки – Ярцево – Кричев – Жлобин. Задержка вражеского наступления на главном направлении явилась крупным стратегическим успехом. В результате мы выиграли время для подготовки стратегических резервов и проведения оборонительных мероприятий на московском направлении".</a:t>
            </a:r>
          </a:p>
        </p:txBody>
      </p:sp>
      <p:pic>
        <p:nvPicPr>
          <p:cNvPr id="4" name="Объект 3" descr="https://im3-tub-ru.yandex.net/i?id=f32ba924defde8f346ce44a0830823ea&amp;n=33&amp;h=190&amp;w=355">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 y="3002508"/>
            <a:ext cx="4457700" cy="3672612"/>
          </a:xfrm>
          <a:prstGeom prst="rect">
            <a:avLst/>
          </a:prstGeom>
          <a:noFill/>
          <a:ln>
            <a:noFill/>
          </a:ln>
        </p:spPr>
      </p:pic>
      <p:pic>
        <p:nvPicPr>
          <p:cNvPr id="5" name="Объект 3" descr="https://im0-tub-ru.yandex.net/i?id=34a83686d29d8d898d1d05d74d22c875&amp;n=33&amp;h=190&amp;w=143">
            <a:hlinkClick r:id="rId4"/>
          </p:cNvPr>
          <p:cNvPicPr>
            <a:picLocks/>
          </p:cNvPicPr>
          <p:nvPr/>
        </p:nvPicPr>
        <p:blipFill>
          <a:blip r:embed="rId5" cstate="print">
            <a:extLst>
              <a:ext uri="{28A0092B-C50C-407E-A947-70E740481C1C}">
                <a14:useLocalDpi xmlns:a14="http://schemas.microsoft.com/office/drawing/2010/main" xmlns="" val="0"/>
              </a:ext>
            </a:extLst>
          </a:blip>
          <a:srcRect l="8987" t="3203" r="7449" b="13058"/>
          <a:stretch>
            <a:fillRect/>
          </a:stretch>
        </p:blipFill>
        <p:spPr bwMode="auto">
          <a:xfrm>
            <a:off x="4800600" y="3002508"/>
            <a:ext cx="3989070" cy="3672613"/>
          </a:xfrm>
          <a:prstGeom prst="rect">
            <a:avLst/>
          </a:prstGeom>
          <a:noFill/>
          <a:ln>
            <a:noFill/>
          </a:ln>
        </p:spPr>
      </p:pic>
    </p:spTree>
    <p:extLst>
      <p:ext uri="{BB962C8B-B14F-4D97-AF65-F5344CB8AC3E}">
        <p14:creationId xmlns:p14="http://schemas.microsoft.com/office/powerpoint/2010/main" xmlns="" val="31445214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9181"/>
            <a:ext cx="9144000" cy="2974301"/>
          </a:xfrm>
        </p:spPr>
        <p:txBody>
          <a:bodyPr>
            <a:no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Смоленщина дала стране 254 Героя Советского Союза и 40 полных кавалеров ордена Славы. В битве за Москву проявил мужество и отвагу смолянин командир эскадрильи истребителей капитан </a:t>
            </a:r>
            <a:r>
              <a:rPr lang="ru-RU" sz="2400" b="1" dirty="0" err="1" smtClean="0">
                <a:solidFill>
                  <a:srgbClr val="C00000"/>
                </a:solidFill>
                <a:latin typeface="Times New Roman" panose="02020603050405020304" pitchFamily="18" charset="0"/>
                <a:cs typeface="Times New Roman" panose="02020603050405020304" pitchFamily="18" charset="0"/>
              </a:rPr>
              <a:t>К.Н.Титенков</a:t>
            </a:r>
            <a:r>
              <a:rPr lang="ru-RU" sz="2400" b="1" dirty="0" smtClean="0">
                <a:solidFill>
                  <a:srgbClr val="C00000"/>
                </a:solidFill>
                <a:latin typeface="Times New Roman" panose="02020603050405020304" pitchFamily="18" charset="0"/>
                <a:cs typeface="Times New Roman" panose="02020603050405020304" pitchFamily="18" charset="0"/>
              </a:rPr>
              <a:t>. И этот список героев-смолян можно продолжать и продолжать…</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4" name="Объект 3" descr="https://im2-tub-ru.yandex.net/i?id=93884affd9517f4b07f1edc4120d3367&amp;n=33&amp;h=190&amp;w=257">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1547664" y="2564904"/>
            <a:ext cx="6080078" cy="3931466"/>
          </a:xfrm>
          <a:prstGeom prst="rect">
            <a:avLst/>
          </a:prstGeom>
          <a:noFill/>
          <a:ln>
            <a:noFill/>
          </a:ln>
        </p:spPr>
      </p:pic>
    </p:spTree>
    <p:extLst>
      <p:ext uri="{BB962C8B-B14F-4D97-AF65-F5344CB8AC3E}">
        <p14:creationId xmlns:p14="http://schemas.microsoft.com/office/powerpoint/2010/main" xmlns="" val="7840920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
            <a:ext cx="7886700" cy="3425587"/>
          </a:xfrm>
        </p:spPr>
        <p:txBody>
          <a:bodyPr>
            <a:noAutofit/>
          </a:bodyPr>
          <a:lstStyle/>
          <a:p>
            <a:pPr algn="ctr">
              <a:lnSpc>
                <a:spcPct val="100000"/>
              </a:lnSpc>
            </a:pPr>
            <a:r>
              <a:rPr lang="ru-RU" sz="2400" b="1" dirty="0" smtClean="0">
                <a:solidFill>
                  <a:srgbClr val="C00000"/>
                </a:solidFill>
                <a:latin typeface="Times New Roman" panose="02020603050405020304" pitchFamily="18" charset="0"/>
                <a:cs typeface="Times New Roman" panose="02020603050405020304" pitchFamily="18" charset="0"/>
              </a:rPr>
              <a:t>Указом Президиума Верховного Совета СССР от 6 мая 1985 года за мужество и стойкость, проявленные защитниками Смоленска, массовый героизм трудящихся в борьбе против немецко-фашистских захватчиков в годы Великой Отечественной войны городу Смоленску было присвоено почётное звание «Город-герой» с вручением медали «Золотая Звезда». </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212976"/>
            <a:ext cx="4787227" cy="328498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6276689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Объект 4"/>
          <p:cNvSpPr>
            <a:spLocks noGrp="1"/>
          </p:cNvSpPr>
          <p:nvPr>
            <p:ph idx="1"/>
          </p:nvPr>
        </p:nvSpPr>
        <p:spPr>
          <a:xfrm>
            <a:off x="6156176" y="0"/>
            <a:ext cx="2890664" cy="6858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endPar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это время для защиты родной столицы прибыли воины с Урала, из Сибири, с Дальнего Востока.</a:t>
            </a:r>
          </a:p>
          <a:p>
            <a:pPr marL="0" indent="0">
              <a:buNone/>
            </a:pP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 Москве шли поезда с боеприпасами, с вооружением.</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Текст 5"/>
          <p:cNvSpPr>
            <a:spLocks noGrp="1"/>
          </p:cNvSpPr>
          <p:nvPr>
            <p:ph type="body" sz="half" idx="2"/>
          </p:nvPr>
        </p:nvSpPr>
        <p:spPr/>
        <p:txBody>
          <a:bodyPr/>
          <a:lstStyle/>
          <a:p>
            <a:endParaRPr lang="ru-RU"/>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54" y="0"/>
            <a:ext cx="617373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7635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33256"/>
            <a:ext cx="9144000" cy="112474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Оборонительный период битвы под Москвой.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539552" y="476672"/>
            <a:ext cx="8229600" cy="4525963"/>
          </a:xfrm>
        </p:spPr>
        <p:txBody>
          <a:bodyPr/>
          <a:lstStyle/>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4997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661248"/>
            <a:ext cx="9144000" cy="119675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Кровопролитные бои под Москвой.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539552" y="692696"/>
            <a:ext cx="8229600" cy="4525963"/>
          </a:xfrm>
        </p:spPr>
        <p:txBody>
          <a:bodyPr/>
          <a:lstStyle/>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661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6387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5661248"/>
            <a:ext cx="9143999" cy="10081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декабре враг был остановлен.</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67544" y="908720"/>
            <a:ext cx="8229600" cy="4525963"/>
          </a:xfrm>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5445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6733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877272"/>
            <a:ext cx="9144000" cy="98072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Контрнаступление советских войск</a:t>
            </a:r>
            <a:b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под Москвой 1942 года.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539552" y="548680"/>
            <a:ext cx="8229600" cy="4525963"/>
          </a:xfrm>
        </p:spPr>
        <p:txBody>
          <a:bodyPr/>
          <a:lstStyle/>
          <a:p>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87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875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84" y="5517232"/>
            <a:ext cx="9144000" cy="134076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рассвете 22 июня 1941 года без объявления войны Германия напала на Советский Союз.</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Так началась Великая Отечественная война.</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Объект 7"/>
          <p:cNvSpPr>
            <a:spLocks noGrp="1"/>
          </p:cNvSpPr>
          <p:nvPr>
            <p:ph idx="1"/>
          </p:nvPr>
        </p:nvSpPr>
        <p:spPr>
          <a:xfrm>
            <a:off x="467544" y="116632"/>
            <a:ext cx="8229600" cy="4896544"/>
          </a:xfrm>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566"/>
            <a:ext cx="9144000" cy="5677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9024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6093296"/>
            <a:ext cx="9143999" cy="76470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Враг был отброшен от Москвы на 200 – 300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км. Победа под </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Москвой воодушевила русских людей.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539552" y="476672"/>
            <a:ext cx="8229600" cy="4525963"/>
          </a:xfrm>
        </p:spPr>
        <p:txBody>
          <a:bodyPr/>
          <a:lstStyle/>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587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200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877272"/>
            <a:ext cx="9144000" cy="9807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Летом 1942 года начались ожесточённые бои за Сталинград.</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539552" y="620688"/>
            <a:ext cx="8229600" cy="4525963"/>
          </a:xfrm>
        </p:spPr>
        <p:txBody>
          <a:bodyPr/>
          <a:lstStyle/>
          <a:p>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587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9467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589240"/>
            <a:ext cx="9144000" cy="126876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Вражеские самолёты непрерывно бомбили город.</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67544" y="548680"/>
            <a:ext cx="8229600" cy="4525963"/>
          </a:xfrm>
        </p:spPr>
        <p:txBody>
          <a:bodyPr/>
          <a:lstStyle/>
          <a:p>
            <a:endParaRPr lang="ru-RU"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568"/>
            <a:ext cx="9144000" cy="5555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0329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517232"/>
            <a:ext cx="9144000" cy="134076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Вскоре город превратился в руины.</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67544" y="476672"/>
            <a:ext cx="8229600" cy="4525963"/>
          </a:xfrm>
        </p:spPr>
        <p:txBody>
          <a:bodyPr/>
          <a:lstStyle/>
          <a:p>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517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7907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45224"/>
            <a:ext cx="9144000" cy="141277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феврале 1943 года немецкие войска были окружены и сдались в плен.</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395536" y="548680"/>
            <a:ext cx="8229600" cy="4525963"/>
          </a:xfrm>
        </p:spPr>
        <p:txBody>
          <a:bodyPr/>
          <a:lstStyle/>
          <a:p>
            <a:endParaRPr lang="ru-RU"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445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3787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45224"/>
            <a:ext cx="9144000" cy="141277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июля 1943 года началось </a:t>
            </a:r>
            <a:b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грандиозное сражение под Курском.</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395536" y="476672"/>
            <a:ext cx="8229600" cy="4525963"/>
          </a:xfrm>
        </p:spPr>
        <p:txBody>
          <a:bodyPr/>
          <a:lstStyle/>
          <a:p>
            <a:endParaRPr lang="ru-RU"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445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0207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661248"/>
            <a:ext cx="9144000" cy="119675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Курская битва занимает в Великой Отечественной войне особое место. Она продолжалась 50 дней и ночей, с 5 июля по 23 августа 1943 г. По своему ожесточению и упорству борьбы эта битва не имеет себе равных.</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661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1747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229200"/>
            <a:ext cx="9144000" cy="162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Курская битва вошла в историю как великое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сражение</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2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4900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229199"/>
            <a:ext cx="9144000" cy="164408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Крупнейшее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 всю вторую мировую </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войну встречное танковое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сражение под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Прохоровкой.Оно</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произошло 12 июля. В нем с обеих сторон одновременно участвовали 1200 танков и самоходных орудий. Это сражение выиграли советские воины. </a:t>
            </a:r>
          </a:p>
        </p:txBody>
      </p:sp>
      <p:sp>
        <p:nvSpPr>
          <p:cNvPr id="3" name="Объект 2"/>
          <p:cNvSpPr>
            <a:spLocks noGrp="1"/>
          </p:cNvSpPr>
          <p:nvPr>
            <p:ph idx="1"/>
          </p:nvPr>
        </p:nvSpPr>
        <p:spPr>
          <a:xfrm>
            <a:off x="323528" y="116632"/>
            <a:ext cx="8229600" cy="4525963"/>
          </a:xfrm>
        </p:spPr>
        <p:txBody>
          <a:bodyPr/>
          <a:lstStyle/>
          <a:p>
            <a:pPr lvl="1"/>
            <a:endParaRPr lang="ru-RU" dirty="0" smtClean="0"/>
          </a:p>
          <a:p>
            <a:pPr lvl="1"/>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301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3996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5517232"/>
            <a:ext cx="9143999" cy="134076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Курская битва стала коренным переломом в Великой Отечественной войне. Началось крупное наступление советской армии.</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611560" y="548680"/>
            <a:ext cx="8229600" cy="4525963"/>
          </a:xfrm>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5517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9965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517232"/>
            <a:ext cx="9144000" cy="1340768"/>
          </a:xfrm>
        </p:spPr>
        <p:txBody>
          <a:bodyPr>
            <a:normAutofit/>
          </a:bodyPr>
          <a:lstStyle/>
          <a:p>
            <a:r>
              <a:rPr lang="ru-RU" sz="2400" b="1" dirty="0" smtClean="0"/>
              <a:t>Немецкие военачальники рассчитывали на быструю и лёгкую победу.</a:t>
            </a:r>
            <a:endParaRPr lang="ru-RU" sz="2400" b="1" dirty="0"/>
          </a:p>
        </p:txBody>
      </p:sp>
      <p:sp>
        <p:nvSpPr>
          <p:cNvPr id="3" name="Объект 2"/>
          <p:cNvSpPr>
            <a:spLocks noGrp="1"/>
          </p:cNvSpPr>
          <p:nvPr>
            <p:ph idx="1"/>
          </p:nvPr>
        </p:nvSpPr>
        <p:spPr>
          <a:xfrm>
            <a:off x="467544" y="260648"/>
            <a:ext cx="8229600" cy="5256584"/>
          </a:xfrm>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489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6838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877272"/>
            <a:ext cx="9144000" cy="9807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1944 году территория Советского Союза была полностью освобождена от захватчиков.</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611560" y="260648"/>
            <a:ext cx="8229600" cy="5112568"/>
          </a:xfrm>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87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0444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5589240"/>
            <a:ext cx="9143999" cy="126876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Советские бомбардировщики идут курсом на Берлин.  1945 год.</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67544" y="620688"/>
            <a:ext cx="8229600" cy="4525963"/>
          </a:xfrm>
        </p:spPr>
        <p:txBody>
          <a:bodyPr/>
          <a:lstStyle/>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558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6181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685327"/>
            <a:ext cx="91440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Советские воины водрузили Знамя Победы над Рейхстагом.</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539552" y="548680"/>
            <a:ext cx="8229600" cy="4525963"/>
          </a:xfrm>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661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9946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021288"/>
            <a:ext cx="9099860" cy="8367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 Мая 1945 года – День Победы!</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539552" y="620688"/>
            <a:ext cx="8229600" cy="4525963"/>
          </a:xfrm>
        </p:spPr>
        <p:txBody>
          <a:bodyPr/>
          <a:lstStyle/>
          <a:p>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56"/>
            <a:ext cx="9144000" cy="6025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1163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0"/>
            <a:ext cx="8964488" cy="6669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8070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5589240"/>
            <a:ext cx="9144000" cy="1268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Вечная память погибшим</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Объект 5"/>
          <p:cNvSpPr>
            <a:spLocks noGrp="1"/>
          </p:cNvSpPr>
          <p:nvPr>
            <p:ph idx="1"/>
          </p:nvPr>
        </p:nvSpPr>
        <p:spPr>
          <a:xfrm>
            <a:off x="395536" y="476672"/>
            <a:ext cx="8229600" cy="4525963"/>
          </a:xfrm>
        </p:spPr>
        <p:txBody>
          <a:bodyPr/>
          <a:lstStyle/>
          <a:p>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58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0521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0" y="5589240"/>
            <a:ext cx="9144000" cy="126876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Застигнутые врасплох, советские войска сначала терпели неудачу.</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Объект 10"/>
          <p:cNvSpPr>
            <a:spLocks noGrp="1"/>
          </p:cNvSpPr>
          <p:nvPr>
            <p:ph idx="1"/>
          </p:nvPr>
        </p:nvSpPr>
        <p:spPr>
          <a:xfrm>
            <a:off x="457200" y="260649"/>
            <a:ext cx="8229600" cy="5616624"/>
          </a:xfrm>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634" y="-22381"/>
            <a:ext cx="9361040"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547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589240"/>
            <a:ext cx="9144000" cy="126876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Враг стремительно продвигался в глубь советской территории.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57200" y="116633"/>
            <a:ext cx="8229600" cy="5184576"/>
          </a:xfrm>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52520" cy="5345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573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517232"/>
            <a:ext cx="9144000" cy="134076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сентябре фашисты окружили Ленинград. Началась блокада города, которая длилась 900 дней. </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67544" y="476672"/>
            <a:ext cx="8229600" cy="4525963"/>
          </a:xfrm>
        </p:spPr>
        <p:txBody>
          <a:bodyPr/>
          <a:lstStyle/>
          <a:p>
            <a:endParaRPr lang="ru-RU"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517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1850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5733256"/>
            <a:ext cx="9144000" cy="86409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Немцы рвались к Москве.</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одзаголовок 4"/>
          <p:cNvSpPr>
            <a:spLocks noGrp="1"/>
          </p:cNvSpPr>
          <p:nvPr>
            <p:ph type="subTitle" idx="1"/>
          </p:nvPr>
        </p:nvSpPr>
        <p:spPr>
          <a:xfrm>
            <a:off x="683568" y="260648"/>
            <a:ext cx="8064896" cy="5328592"/>
          </a:xfrm>
        </p:spPr>
        <p:txBody>
          <a:bodyPr>
            <a:normAutofit/>
          </a:bodyPr>
          <a:lstStyle/>
          <a:p>
            <a:pPr algn="l"/>
            <a:endParaRPr lang="ru-RU" sz="180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58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4581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805264"/>
            <a:ext cx="9144000" cy="100811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пути к Москве стоит город Смоленск.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Город-щит, город-ключ. </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57200" y="332657"/>
            <a:ext cx="8229600" cy="5544616"/>
          </a:xfrm>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877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8176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14014312</TotalTime>
  <Words>1025</Words>
  <Application>Microsoft Office PowerPoint</Application>
  <PresentationFormat>Экран (4:3)</PresentationFormat>
  <Paragraphs>50</Paragraphs>
  <Slides>45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Слайд 1</vt:lpstr>
      <vt:lpstr>Слайд 2</vt:lpstr>
      <vt:lpstr>На рассвете 22 июня 1941 года без объявления войны Германия напала на Советский Союз.    Так началась Великая Отечественная война.</vt:lpstr>
      <vt:lpstr>Немецкие военачальники рассчитывали на быструю и лёгкую победу.</vt:lpstr>
      <vt:lpstr>Застигнутые врасплох, советские войска сначала терпели неудачу.</vt:lpstr>
      <vt:lpstr>Враг стремительно продвигался в глубь советской территории.</vt:lpstr>
      <vt:lpstr>В сентябре фашисты окружили Ленинград. Началась блокада города, которая длилась 900 дней. </vt:lpstr>
      <vt:lpstr>Немцы рвались к Москве.</vt:lpstr>
      <vt:lpstr>На пути к Москве стоит город Смоленск.  Город-щит, город-ключ. </vt:lpstr>
      <vt:lpstr>В июле-сентябре 1941 года под Смоленском шли ожесточённые бои.</vt:lpstr>
      <vt:lpstr>На два месяца враг был задержан.</vt:lpstr>
      <vt:lpstr>Сколько раз Смоленщина вставала навстречу врагу, чтобы защитить сердце нашей Родины. Сколько раз ценой невероятно тяжёлых испытаний, ценой полного разорения и разрушения, ты задерживала и изматывала вражеские полчища. Горькую, ничем невосполнимую утрату понесла Смоленщина в результате зверств фашистских палачей. На территории области было сожжено вместе с людьми 200 деревень, расстреляно и замучено более 350 тысяч человек. </vt:lpstr>
      <vt:lpstr>Слайд 13</vt:lpstr>
      <vt:lpstr>В гитлеровском тылу, на территории Смоленской области бушевало пламя народной войны. Здесь действовало более 120-ти партизанских отрядов, насчитывавших в своих рядах более 60-ти тысяч народных мстителей. На Смоленщине немецко-фашистские  полчища сполна испытали силу народного гнева. </vt:lpstr>
      <vt:lpstr>Многократные попытки захватчиков пробиться на правый берег Днепра терпели крах. Только получив солидное подкрепление фашистам удалось в ночь на 22 июля прорвать оборону советских войск и ворваться в Заднепровье. Бои закипели с новой силой. Трижды переходили из рук в руки рынок и вокзал, кладбище и часть аэродрома.</vt:lpstr>
      <vt:lpstr>«Мы держались долго. Я, Курочкин Иван, Гуще…, Ветр…, Ивани…, капитан Грищенко» – такую записку, относящуюся к июлю 1941 года, с полустёртым текстом в винтовочной гильзе, обнаружили в Смоленске спустя 30 лет при строительстве жилого дома в Заднепровском районе. Сейчас она хранится в историческом музее города.</vt:lpstr>
      <vt:lpstr>А вот другая записка того грозного времени, найденная при строительстве жилого дома в городе, которую тоже нельзя читать без душевного трепета: «Дорогие русские люди, соотечественники. Не забывайте нас. Мы , как могли боролись с фашистским псом. Но вот пришёл конец. Мы истекаем кровью. Кто после нас будет живой, пусть помнят, что люди боролись за свою Родину, любили её, как мать. Мы непобедимы. Красноармеец Крутов С.И.»</vt:lpstr>
      <vt:lpstr>     «Бои в Смоленске, - писал генерал М.Ф.Лукин, - хотя и в небольшом масштабе, , стали прообразом борьбы за Сталинград».      Плечом к плечу с советскими воинами на защите Смоленска стояло население. Смоляне рыли окопы, противотанковые рвы. Устраивали заграждения на дорогах и улицах. Ухаживали за ранеными, ходили в атаки. «Город Смоленск и его жители были героями были героями в трудный период боёв 1941 года»,-отмечал М.Ф.Лукин.</vt:lpstr>
      <vt:lpstr>И вот долгожданный день пришел!!!! День освобождения Смоленщины от немецко-фашистских оккупантов. 19 сентября 1943 года в 21 час столица нашей Родины – Москва салютовала доблестным войскам, освободившим города Ярцево и Духовщину. Рославльских. 23 сентября войска Западного фронта освободили от гитлеровцев город Починок, село Кардымово, а также станции Пересветово, Приднепровскую, Пересну, Рябцево.</vt:lpstr>
      <vt:lpstr>В ночь на 25 сентября передовые части 31-ой армии ворвались с севера в Смоленск. Утром над лежавшим в руинах Смоленском уже реяло красное знамя. Вечером Москва салютовала доблестным войскам Западного фронта из 224 орудий.  25 сентября Смоленск отмечает 71 годовщину освобождения от немецко-фашистских захватчиков. . Все мы любим и гордимся своим городом и хотим, чтобы он стал еще краше. </vt:lpstr>
      <vt:lpstr>Особо отличившиеся при освобождении этих городов воинские соединения и части были удостоены наименования Ярцевских, Духовщинских, Смоленских и Рославльских. Всего в ходе Смоленской наступательной операции отличились 92 части и соединения Советской армии, из них 39 присвоено почётное наименование Смоленских, 20 – Рославльских, 9 – Ярцевских, 8 – Духовщинских, 6 – Ельнинских.</vt:lpstr>
      <vt:lpstr>В советской истории Смоленское сражение определяется как "оборонительное". Подводя его итоги, Г.К.Жуков отмечал: "Смоленское сражение сыграло важную роль в начальном периоде Великой Отечественной войны. Хотя разгромить противника, как это планировала Ставка, не удалось, но его ударные группировки были сильно измотаны... Советские войска закрепились на рубеже Великие Луки – Ярцево – Кричев – Жлобин. Задержка вражеского наступления на главном направлении явилась крупным стратегическим успехом. В результате мы выиграли время для подготовки стратегических резервов и проведения оборонительных мероприятий на московском направлении".</vt:lpstr>
      <vt:lpstr>Смоленщина дала стране 254 Героя Советского Союза и 40 полных кавалеров ордена Славы. В битве за Москву проявил мужество и отвагу смолянин командир эскадрильи истребителей капитан К.Н.Титенков. И этот список героев-смолян можно продолжать и продолжать…</vt:lpstr>
      <vt:lpstr>Указом Президиума Верховного Совета СССР от 6 мая 1985 года за мужество и стойкость, проявленные защитниками Смоленска, массовый героизм трудящихся в борьбе против немецко-фашистских захватчиков в годы Великой Отечественной войны городу Смоленску было присвоено почётное звание «Город-герой» с вручением медали «Золотая Звезда». </vt:lpstr>
      <vt:lpstr>Слайд 25</vt:lpstr>
      <vt:lpstr>Оборонительный период битвы под Москвой.</vt:lpstr>
      <vt:lpstr>Кровопролитные бои под Москвой.</vt:lpstr>
      <vt:lpstr>В декабре враг был остановлен.</vt:lpstr>
      <vt:lpstr> Контрнаступление советских войск  под Москвой 1942 года.</vt:lpstr>
      <vt:lpstr>Враг был отброшен от Москвы на 200 – 300 км. Победа под Москвой воодушевила русских людей.  </vt:lpstr>
      <vt:lpstr>Летом 1942 года начались ожесточённые бои за Сталинград.</vt:lpstr>
      <vt:lpstr>Вражеские самолёты непрерывно бомбили город.</vt:lpstr>
      <vt:lpstr>Вскоре город превратился в руины.</vt:lpstr>
      <vt:lpstr>В феврале 1943 года немецкие войска были окружены и сдались в плен.</vt:lpstr>
      <vt:lpstr>5 июля 1943 года началось  грандиозное сражение под Курском.</vt:lpstr>
      <vt:lpstr>Курская битва занимает в Великой Отечественной войне особое место. Она продолжалась 50 дней и ночей, с 5 июля по 23 августа 1943 г. По своему ожесточению и упорству борьбы эта битва не имеет себе равных.</vt:lpstr>
      <vt:lpstr>Курская битва вошла в историю как великое  сражение.</vt:lpstr>
      <vt:lpstr>Крупнейшее за всю вторую мировую войну встречное танковое сражение под Прохоровкой.Оно произошло 12 июля. В нем с обеих сторон одновременно участвовали 1200 танков и самоходных орудий. Это сражение выиграли советские воины. </vt:lpstr>
      <vt:lpstr> Курская битва стала коренным переломом в Великой Отечественной войне. Началось крупное наступление советской армии.</vt:lpstr>
      <vt:lpstr>В 1944 году территория Советского Союза была полностью освобождена от захватчиков.</vt:lpstr>
      <vt:lpstr>Советские бомбардировщики идут курсом на Берлин.  1945 год.</vt:lpstr>
      <vt:lpstr>Советские воины водрузили Знамя Победы над Рейхстагом.</vt:lpstr>
      <vt:lpstr>9 Мая 1945 года – День Победы!</vt:lpstr>
      <vt:lpstr>Слайд 44</vt:lpstr>
      <vt:lpstr>Вечная память погибшим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BEST</dc:creator>
  <cp:lastModifiedBy>user</cp:lastModifiedBy>
  <cp:revision>43</cp:revision>
  <dcterms:created xsi:type="dcterms:W3CDTF">2015-04-22T17:41:33Z</dcterms:created>
  <dcterms:modified xsi:type="dcterms:W3CDTF">2022-04-07T19:01:06Z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2012355</vt:lpwstr>
  </property>
  <property fmtid="{D5CDD505-2E9C-101B-9397-08002B2CF9AE}" pid="3" name="NXPowerLiteSettings">
    <vt:lpwstr>C7000400038000</vt:lpwstr>
  </property>
  <property fmtid="{D5CDD505-2E9C-101B-9397-08002B2CF9AE}" pid="4" name="NXPowerLiteVersion">
    <vt:lpwstr>S9.0.3</vt:lpwstr>
  </property>
</Properties>
</file>