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3" r:id="rId9"/>
    <p:sldId id="263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6CAA-AD80-49A2-82F3-9F479BBFB0F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7C03-A5C1-43EE-BF88-DC93E6BC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52736"/>
            <a:ext cx="3786214" cy="3233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Не считаясь с потерями, гитлеровцы продолжали наступление в глубь страны.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Они захватили Белоруссию, Литву, Латвию, Эстонию, Молдавию, многие области Украины, приблизились к Ленинграду.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3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3786190"/>
            <a:ext cx="4023851" cy="2586303"/>
          </a:xfrm>
          <a:effectLst>
            <a:softEdge rad="127000"/>
          </a:effectLst>
        </p:spPr>
      </p:pic>
      <p:pic>
        <p:nvPicPr>
          <p:cNvPr id="8" name="Рисунок 7" descr="war_36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85728"/>
            <a:ext cx="3925781" cy="33176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285728"/>
            <a:ext cx="6700851" cy="494746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214950"/>
            <a:ext cx="8072494" cy="11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В сентябре фашисты окружили Ленинград Началась </a:t>
            </a:r>
            <a:r>
              <a:rPr lang="ru-RU" sz="2000" dirty="0" smtClean="0">
                <a:solidFill>
                  <a:srgbClr val="C00000"/>
                </a:solidFill>
              </a:rPr>
              <a:t>блокада города</a:t>
            </a:r>
            <a:r>
              <a:rPr lang="ru-RU" sz="2000" dirty="0" smtClean="0">
                <a:solidFill>
                  <a:srgbClr val="002060"/>
                </a:solidFill>
              </a:rPr>
              <a:t>, которая продолжалась </a:t>
            </a:r>
            <a:r>
              <a:rPr lang="ru-RU" sz="2000" b="1" dirty="0" smtClean="0">
                <a:solidFill>
                  <a:srgbClr val="C00000"/>
                </a:solidFill>
              </a:rPr>
              <a:t>900 дней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l="2383" t="632" r="1945" b="2317"/>
          <a:stretch>
            <a:fillRect/>
          </a:stretch>
        </p:blipFill>
        <p:spPr>
          <a:xfrm>
            <a:off x="251520" y="188640"/>
            <a:ext cx="4362977" cy="6048672"/>
          </a:xfrm>
          <a:effectLst>
            <a:softEdge rad="127000"/>
          </a:effectLst>
        </p:spPr>
      </p:pic>
      <p:pic>
        <p:nvPicPr>
          <p:cNvPr id="6" name="Содержимое 5" descr="3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188640"/>
            <a:ext cx="3812167" cy="3600400"/>
          </a:xfrm>
          <a:effectLst>
            <a:softEdge rad="127000"/>
          </a:effectLst>
        </p:spPr>
      </p:pic>
      <p:pic>
        <p:nvPicPr>
          <p:cNvPr id="7" name="Рисунок 6" descr="34.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3789040"/>
            <a:ext cx="3810000" cy="2705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620688"/>
            <a:ext cx="4544641" cy="53285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32.3.jpg"/>
          <p:cNvPicPr>
            <a:picLocks noChangeAspect="1"/>
          </p:cNvPicPr>
          <p:nvPr/>
        </p:nvPicPr>
        <p:blipFill>
          <a:blip r:embed="rId6" cstate="email"/>
          <a:srcRect l="7658" t="1701" r="4602" b="2751"/>
          <a:stretch>
            <a:fillRect/>
          </a:stretch>
        </p:blipFill>
        <p:spPr>
          <a:xfrm>
            <a:off x="221168" y="620688"/>
            <a:ext cx="4134808" cy="532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33.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7504" y="260648"/>
            <a:ext cx="4464496" cy="33705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33.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232696" y="260648"/>
            <a:ext cx="4803800" cy="3245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3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7544" y="620688"/>
            <a:ext cx="8319239" cy="5712544"/>
          </a:xfrm>
          <a:prstGeom prst="rect">
            <a:avLst/>
          </a:prstGeom>
        </p:spPr>
      </p:pic>
      <p:pic>
        <p:nvPicPr>
          <p:cNvPr id="15" name="Рисунок 14" descr="110113_16082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123728" y="3284984"/>
            <a:ext cx="4968552" cy="331828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3884704" cy="543315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548681"/>
            <a:ext cx="3929660" cy="32375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Стояла осень, когда фашисты подошли к Москве. Они были уверены, что вот-вот войдут в неё и закончат войну.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На помощь защитникам Москвы шли войска из Сибири, с Урала, из Казахстана, Средней Азии, с Дальнего Востока.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48680"/>
            <a:ext cx="4101404" cy="4880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Враг получил сокрушительный удар и бежал от столицы. До этого он никогда ещё не терпел такого поражения, никогда не терял столько солдат, танков, самолётов и оружия.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начале 1942 года советская армия перешла в наступление. </a:t>
            </a:r>
            <a:r>
              <a:rPr lang="ru-RU" sz="2000" dirty="0" smtClean="0">
                <a:solidFill>
                  <a:srgbClr val="C00000"/>
                </a:solidFill>
              </a:rPr>
              <a:t>Победа под Москвой воодушевила советских людей.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3999043" cy="523606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476672"/>
            <a:ext cx="3857652" cy="50954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Летом 1942 года начались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ожесточённые бои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за Сталинград.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Вражеские самолёты непрерывно бомбили город. Вскоре он превратился в руины. Около двух месяцев продолжались бои на улицах города.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4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4398735" cy="562680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4286256"/>
            <a:ext cx="7963818" cy="12076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Советское командование разработало план наступления в районе Сталинграда.  Оно началось в ноябре 1942 года. Были окружены и взяты в плен свыше 330 тысяч гитлеровцев.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Сталинградская битва переломила ход всей войны.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91e32942a4522f00ffa9f08b344e671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357166"/>
            <a:ext cx="7926300" cy="34499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437113"/>
            <a:ext cx="8358246" cy="17779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002060"/>
                </a:solidFill>
              </a:rPr>
              <a:t>Стремясь изменить ход войны в свою пользу и взять реванш за поражение под Сталинградом, </a:t>
            </a:r>
            <a:r>
              <a:rPr lang="ru-RU" sz="1800" dirty="0" smtClean="0">
                <a:solidFill>
                  <a:srgbClr val="C00000"/>
                </a:solidFill>
              </a:rPr>
              <a:t>гитлеровцы начали новое наступление в районе города Курска</a:t>
            </a:r>
            <a:r>
              <a:rPr lang="ru-RU" sz="1800" dirty="0" smtClean="0">
                <a:solidFill>
                  <a:srgbClr val="002060"/>
                </a:solidFill>
              </a:rPr>
              <a:t>. Здесь они хотели окружить и уничтожить наши войска. Но советское командование раскрыло планы врага и подготовилось к боям.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4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285728"/>
            <a:ext cx="6416526" cy="38073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7" descr="b4a3dcb4cc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57166"/>
            <a:ext cx="3979082" cy="559724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357166"/>
            <a:ext cx="3931370" cy="40964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Фашисты двинули в бой новые тяжёлые танки.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12 июля под деревней Прохоровкой развернулось небывалое в истории танковое сражение.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нём участвовало 1200 машин. Сражение под Курском закончилось победой Красной Армии. После Курской битвы началось массовое изгнание оккупантов.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5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428604"/>
            <a:ext cx="3722629" cy="55252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714356"/>
            <a:ext cx="4285678" cy="43827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В 1944 году территория Советского Союза была полностью освобождена от захватчиков.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Советские войска вышли к германской границе. Освободив Родину, советские войска пришли на помощь народам Румынии, Болгарии, Венгрии, Югославии, Польши, Чехословакии и другим захваченным оккупантами странам.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4786322"/>
            <a:ext cx="8535892" cy="1015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 smtClean="0">
                <a:solidFill>
                  <a:srgbClr val="C00000"/>
                </a:solidFill>
              </a:rPr>
              <a:t>сентября 1939 года </a:t>
            </a:r>
            <a:r>
              <a:rPr lang="ru-RU" sz="2000" dirty="0" smtClean="0">
                <a:solidFill>
                  <a:srgbClr val="002060"/>
                </a:solidFill>
              </a:rPr>
              <a:t>Фашистская Германия напала на Польшу.  </a:t>
            </a:r>
            <a:r>
              <a:rPr lang="ru-RU" sz="2000" dirty="0" smtClean="0">
                <a:solidFill>
                  <a:srgbClr val="C00000"/>
                </a:solidFill>
              </a:rPr>
              <a:t>Началась Вторая Мировая война. </a:t>
            </a:r>
            <a:r>
              <a:rPr lang="ru-RU" sz="2000" dirty="0" smtClean="0">
                <a:solidFill>
                  <a:srgbClr val="002060"/>
                </a:solidFill>
              </a:rPr>
              <a:t>Вслед за Польшей 12 европейских стран были захвачены фашистами.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9.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3900740" cy="4127892"/>
          </a:xfrm>
          <a:effectLst>
            <a:softEdge rad="127000"/>
          </a:effectLst>
        </p:spPr>
      </p:pic>
      <p:pic>
        <p:nvPicPr>
          <p:cNvPr id="11" name="Рисунок 10" descr="9.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428604"/>
            <a:ext cx="3401627" cy="408450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86182" y="500042"/>
            <a:ext cx="4791489" cy="393821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4500571"/>
            <a:ext cx="8107834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rgbClr val="C00000"/>
                </a:solidFill>
              </a:rPr>
              <a:t>В апреле 1945 года начался штурм Берлина – столицы Германии.</a:t>
            </a:r>
            <a:r>
              <a:rPr lang="ru-RU" sz="1800" dirty="0" smtClean="0">
                <a:solidFill>
                  <a:srgbClr val="002060"/>
                </a:solidFill>
              </a:rPr>
              <a:t> Через две недели Красное знамя Победы развевалось над зданием рейхстага (парламента). Представители германского командования подписали документ, в котором признали своё поражение.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Рисунок 5" descr="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428604"/>
            <a:ext cx="3007236" cy="40096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357826"/>
            <a:ext cx="8363272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День 9 мая стал Днём Победы в войне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с фашистской Германией.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4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428604"/>
            <a:ext cx="7001916" cy="480287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571480"/>
            <a:ext cx="6754032" cy="444283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5200600"/>
            <a:ext cx="8321008" cy="12287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Победа нашему народу досталась дорогой ценой. Война унесла почти 27 миллионов жизней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советских людей.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157192"/>
            <a:ext cx="8001056" cy="1129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22 июня 1945 года на Красной площади в Москве был проведён парад Победы. Торжественным маршем по Красной площади прошли солдаты-победители.</a:t>
            </a:r>
            <a:endParaRPr lang="ru-RU" sz="2000" dirty="0" smtClean="0"/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66"/>
            <a:ext cx="6786456" cy="453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373216"/>
            <a:ext cx="8507288" cy="12527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К подножию Мавзолея были брошены знамёна разгромленных фашистских войск.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340" y="332656"/>
            <a:ext cx="85811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86182" y="1484784"/>
            <a:ext cx="5034290" cy="365872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Когда началась и когда закончилась Великая Отечественная война?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Какие героические страницы этой войны вам известны?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Когда мы празднуем День Победы?</a:t>
            </a:r>
          </a:p>
          <a:p>
            <a:pPr marL="609600" indent="-609600">
              <a:spcBef>
                <a:spcPct val="20000"/>
              </a:spcBef>
            </a:pPr>
            <a:endParaRPr lang="ru-RU" sz="20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0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0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0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0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000" dirty="0">
              <a:solidFill>
                <a:srgbClr val="FF0066"/>
              </a:solidFill>
            </a:endParaRPr>
          </a:p>
        </p:txBody>
      </p:sp>
      <p:pic>
        <p:nvPicPr>
          <p:cNvPr id="10" name="Рисунок 9" descr="0_80302_a3fba2c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556792"/>
            <a:ext cx="3024336" cy="2218754"/>
          </a:xfrm>
          <a:prstGeom prst="rect">
            <a:avLst/>
          </a:prstGeom>
        </p:spPr>
      </p:pic>
      <p:pic>
        <p:nvPicPr>
          <p:cNvPr id="7" name="Рисунок 6" descr="Окружающий мир» 4 класс. Часть 2. Плешаков А. А., Крючкова Е. 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425394" cy="576337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142984"/>
            <a:ext cx="3642166" cy="38559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22 июня 1941 года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190 сухопутных дивизий, 5000 самолётов и 200 военных кораблей Германии обрушили свой удар на нашу страну. </a:t>
            </a: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Нападение было внезапным и враг рассчитывал, что через пол года от Советского Союза останется только воспоминание. Но планам фашистов не суждено было сбыться.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501008"/>
            <a:ext cx="4581246" cy="29523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Содержимое 7" descr="14.1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1520" y="404664"/>
            <a:ext cx="4500154" cy="280831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840560"/>
            <a:ext cx="8535322" cy="13030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Красная Армия мужественно встретила врага. </a:t>
            </a:r>
            <a:r>
              <a:rPr lang="ru-RU" sz="2000" dirty="0" smtClean="0">
                <a:solidFill>
                  <a:srgbClr val="002060"/>
                </a:solidFill>
              </a:rPr>
              <a:t>Тысячи бойцов и командиров ценой собственных жизней старались сдерживать натиск фашистов, но силы были неравны.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2833800" cy="41084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Содержимое 7" descr="1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357686" y="357166"/>
            <a:ext cx="4480231" cy="393997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57166"/>
            <a:ext cx="4195216" cy="580112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14356"/>
            <a:ext cx="4143372" cy="4311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Застигнутые врасплох, советские войска сначала терпели неудачи.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Враг стремительно продвигался в глубь советской территории.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В Красной Армии на вооружении не хватало новых видов техники: танков, самолётов, артиллерийских орудий, автоматов.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453136"/>
            <a:ext cx="8358246" cy="17619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Одно из первых сражений войны произошло у пограничной Брестской крепости. </a:t>
            </a:r>
            <a:r>
              <a:rPr lang="ru-RU" sz="2000" dirty="0" smtClean="0">
                <a:solidFill>
                  <a:srgbClr val="002060"/>
                </a:solidFill>
              </a:rPr>
              <a:t>Её защитники около месяца вели непрерывные бои. Нелегко было сдерживать гитлеровцев и на других участках фронта. Многие воины Красной Армии попали в плен и были убиты.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7110062" cy="390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072074"/>
            <a:ext cx="8187906" cy="10144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Весь советский народ встал на защиту Родины. </a:t>
            </a:r>
            <a:r>
              <a:rPr lang="ru-RU" sz="2000" dirty="0" smtClean="0">
                <a:solidFill>
                  <a:srgbClr val="002060"/>
                </a:solidFill>
              </a:rPr>
              <a:t>Тысячи добровольцев ушли в Красную Армию, партизанские отряды, народное ополчение.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1.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85728"/>
            <a:ext cx="4148015" cy="45148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Содержимое 7" descr="2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0" contrast="10000"/>
          </a:blip>
          <a:stretch>
            <a:fillRect/>
          </a:stretch>
        </p:blipFill>
        <p:spPr>
          <a:xfrm>
            <a:off x="500034" y="357166"/>
            <a:ext cx="3220244" cy="437197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4365105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	«Всё для фронта! Всё для победы!»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	Этот призыв звучал в те годы. Судьба страны решалась не только на полях сражений. Люди трудились без устали, чтобы фронт получил новейшее оружие: автоматы, самолёты, танки.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9" name="Содержимое 18" descr="26.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14744" y="357166"/>
            <a:ext cx="5106789" cy="3864598"/>
          </a:xfrm>
          <a:effectLst>
            <a:softEdge rad="127000"/>
          </a:effectLst>
        </p:spPr>
      </p:pic>
      <p:pic>
        <p:nvPicPr>
          <p:cNvPr id="18" name="Содержимое 17" descr="26.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357166"/>
            <a:ext cx="3181157" cy="39365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42918"/>
            <a:ext cx="3962720" cy="3308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Только к осени 1941 года под Смоленском</a:t>
            </a:r>
            <a:r>
              <a:rPr lang="ru-RU" sz="2000" dirty="0" smtClean="0">
                <a:solidFill>
                  <a:srgbClr val="002060"/>
                </a:solidFill>
              </a:rPr>
              <a:t>, у города Ельни </a:t>
            </a:r>
            <a:r>
              <a:rPr lang="ru-RU" sz="2000" dirty="0" smtClean="0">
                <a:solidFill>
                  <a:srgbClr val="C00000"/>
                </a:solidFill>
              </a:rPr>
              <a:t>советским войскам впервые удалось на два месяца остановить немцев</a:t>
            </a:r>
            <a:r>
              <a:rPr lang="ru-RU" sz="2000" dirty="0" smtClean="0">
                <a:solidFill>
                  <a:srgbClr val="002060"/>
                </a:solidFill>
              </a:rPr>
              <a:t>, заставить их перейти в оборону. Не пропуская врага к столице, героически сражались советские бойцы и командиры у стен Смоленска.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Содержимое 15" descr="e8f2cf0636576a6ddb361bb803ddedb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28604"/>
            <a:ext cx="3883671" cy="56686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26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Подведём итоги: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102</cp:revision>
  <dcterms:created xsi:type="dcterms:W3CDTF">2013-02-03T13:42:47Z</dcterms:created>
  <dcterms:modified xsi:type="dcterms:W3CDTF">2022-01-23T17:23:47Z</dcterms:modified>
</cp:coreProperties>
</file>