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98" r:id="rId2"/>
    <p:sldId id="257" r:id="rId3"/>
    <p:sldId id="299" r:id="rId4"/>
    <p:sldId id="300" r:id="rId5"/>
    <p:sldId id="259" r:id="rId6"/>
    <p:sldId id="301" r:id="rId7"/>
    <p:sldId id="260" r:id="rId8"/>
    <p:sldId id="261" r:id="rId9"/>
    <p:sldId id="302" r:id="rId10"/>
    <p:sldId id="262" r:id="rId11"/>
    <p:sldId id="303" r:id="rId12"/>
    <p:sldId id="263" r:id="rId13"/>
    <p:sldId id="264" r:id="rId14"/>
    <p:sldId id="265" r:id="rId15"/>
    <p:sldId id="304" r:id="rId16"/>
    <p:sldId id="266" r:id="rId17"/>
    <p:sldId id="267" r:id="rId18"/>
    <p:sldId id="268" r:id="rId19"/>
    <p:sldId id="269" r:id="rId20"/>
    <p:sldId id="270" r:id="rId21"/>
    <p:sldId id="305" r:id="rId22"/>
    <p:sldId id="271" r:id="rId23"/>
    <p:sldId id="272" r:id="rId24"/>
    <p:sldId id="306" r:id="rId25"/>
    <p:sldId id="273" r:id="rId26"/>
    <p:sldId id="307" r:id="rId27"/>
    <p:sldId id="308" r:id="rId28"/>
    <p:sldId id="274" r:id="rId29"/>
    <p:sldId id="275" r:id="rId30"/>
    <p:sldId id="310" r:id="rId31"/>
    <p:sldId id="276" r:id="rId32"/>
    <p:sldId id="277" r:id="rId33"/>
    <p:sldId id="278" r:id="rId34"/>
    <p:sldId id="279" r:id="rId35"/>
    <p:sldId id="283" r:id="rId36"/>
    <p:sldId id="284" r:id="rId37"/>
    <p:sldId id="285" r:id="rId38"/>
    <p:sldId id="286" r:id="rId39"/>
    <p:sldId id="287" r:id="rId40"/>
    <p:sldId id="288" r:id="rId41"/>
    <p:sldId id="280" r:id="rId42"/>
    <p:sldId id="281" r:id="rId43"/>
    <p:sldId id="282" r:id="rId44"/>
    <p:sldId id="289" r:id="rId45"/>
    <p:sldId id="292" r:id="rId46"/>
    <p:sldId id="293" r:id="rId47"/>
    <p:sldId id="294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37" autoAdjust="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6f9f47503ab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87" y="404664"/>
            <a:ext cx="8172428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5BF1E8-0F20-49A1-A988-80E8A48B4849}" type="datetimeFigureOut">
              <a:rPr lang="ru-RU" smtClean="0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B9685-BC44-49D3-8C7D-A15172F7CC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Рисунок 7" descr="Clio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2200808" cy="4437112"/>
          </a:xfrm>
          <a:prstGeom prst="rect">
            <a:avLst/>
          </a:prstGeom>
        </p:spPr>
      </p:pic>
      <p:pic>
        <p:nvPicPr>
          <p:cNvPr id="9" name="Рисунок 8" descr="Hourglas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4221088"/>
            <a:ext cx="1322723" cy="2438199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FF3086-4435-4EFB-95A7-FDE0C08091E3}" type="datetimeFigureOut">
              <a:rPr lang="ru-RU" smtClean="0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E0D6A-28C6-4434-B39A-C2F4B4CFA3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4DF967-0A39-46FB-9A6B-4512BB9E3885}" type="datetimeFigureOut">
              <a:rPr lang="ru-RU" smtClean="0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B6A1A-B000-4C28-A2E7-EA5258592A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6AEAB85-92CB-426C-B1E7-C4DC1B5512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6439690-5A72-4B58-907A-54A0CD6C39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CC56BF6-BA1F-4B07-91B8-7C0965331D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6E345-3CAC-477B-B600-21D4AF770ADC}" type="datetimeFigureOut">
              <a:rPr lang="ru-RU" smtClean="0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0A28F-37EB-4496-94A2-207B26C514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6" descr="66f9f47503ab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7866"/>
            <a:ext cx="8424936" cy="6235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lio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2095500"/>
            <a:ext cx="2362200" cy="4762500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1C0596-1119-445B-8046-190C7317A930}" type="datetimeFigureOut">
              <a:rPr lang="ru-RU" smtClean="0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162C3-BABF-4933-8E85-46225E1B37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B39AED-DF52-4961-B98B-F1B14C64C866}" type="datetimeFigureOut">
              <a:rPr lang="ru-RU" smtClean="0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3FC2B-0B67-4001-BD2C-08D754140F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C1F878-6DBF-4993-BCE8-D4575329B6AC}" type="datetimeFigureOut">
              <a:rPr lang="ru-RU" smtClean="0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E4742-BB2C-48FA-B133-DAF2848668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810039-EF85-4380-9246-B0B6279C7331}" type="datetimeFigureOut">
              <a:rPr lang="ru-RU" smtClean="0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D3459-7BF1-44AD-BAC0-2872CB77F2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6FF2D7-6423-4828-BB4C-AB5945B65FC1}" type="datetimeFigureOut">
              <a:rPr lang="ru-RU" smtClean="0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98A3F-E1CB-41AF-AFE6-942F86B813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1CCD0B-1EEF-47A9-8BE7-21A953B5A290}" type="datetimeFigureOut">
              <a:rPr lang="ru-RU" smtClean="0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EE04-7910-45C1-B663-C5B9E74F52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A29C7B-8E40-47D6-9515-C5D77B9A9CF2}" type="datetimeFigureOut">
              <a:rPr lang="ru-RU" smtClean="0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3FF66-655D-4562-956F-9ADC018C9A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846515-F580-44F1-8173-D3647A693E04}" type="datetimeFigureOut">
              <a:rPr lang="ru-RU" smtClean="0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3F757D-1DCF-49AE-96CC-61C9734395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ransition spd="med">
    <p:strips dir="l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.foto.radikal.ru/0705/ac/fc183a125695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229600" cy="92869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1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142984"/>
            <a:ext cx="8143875" cy="42862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Великая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Отечественная война</a:t>
            </a:r>
            <a:r>
              <a:rPr lang="ru-RU" sz="4000" dirty="0" smtClean="0"/>
              <a:t>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dirty="0" smtClean="0"/>
          </a:p>
          <a:p>
            <a:pPr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dirty="0" smtClean="0"/>
          </a:p>
          <a:p>
            <a:pPr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dirty="0"/>
          </a:p>
        </p:txBody>
      </p:sp>
      <p:pic>
        <p:nvPicPr>
          <p:cNvPr id="2052" name="Picture 1" descr="D:\Новая папка\6c809cde588d-we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500306"/>
            <a:ext cx="34290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Первыми встретили врага пограничники</a:t>
            </a:r>
            <a:endParaRPr lang="ru-RU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8196" name="Picture 2" descr="D:\Новая папка\294618504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600200"/>
            <a:ext cx="3286125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5" y="1600200"/>
            <a:ext cx="4829175" cy="4525963"/>
          </a:xfrm>
        </p:spPr>
        <p:txBody>
          <a:bodyPr>
            <a:normAutofit fontScale="77500" lnSpcReduction="2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Красная Армия мужественно встретила врага. Тысячи бойцов и командиров ценой своей жизни старались сдерживать натиск врагов. Но силы были неравны. Кавалерию продолжали считать главной военной силой, но первые же бои показали, что лошадь не может противостоять танку, а шашка – автомату. Нашей армии не хватало новых видов техники: танков, самолётов, артиллерийских орудий, автоматов.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Segoe Script" pitchFamily="66" charset="0"/>
              </a:rPr>
              <a:t>Всё для фронта! </a:t>
            </a:r>
            <a:r>
              <a:rPr lang="ru-RU" sz="4000" b="1" dirty="0" smtClean="0">
                <a:solidFill>
                  <a:srgbClr val="C00000"/>
                </a:solidFill>
                <a:latin typeface="Segoe Script" pitchFamily="66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Segoe Script" pitchFamily="66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Segoe Script" pitchFamily="66" charset="0"/>
              </a:rPr>
              <a:t>Всё </a:t>
            </a:r>
            <a:r>
              <a:rPr lang="ru-RU" sz="4000" b="1" dirty="0">
                <a:solidFill>
                  <a:srgbClr val="C00000"/>
                </a:solidFill>
                <a:latin typeface="Segoe Script" pitchFamily="66" charset="0"/>
              </a:rPr>
              <a:t>для победы!</a:t>
            </a:r>
          </a:p>
        </p:txBody>
      </p:sp>
      <p:pic>
        <p:nvPicPr>
          <p:cNvPr id="30727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2565400"/>
            <a:ext cx="4038600" cy="2951163"/>
          </a:xfrm>
        </p:spPr>
      </p:pic>
      <p:pic>
        <p:nvPicPr>
          <p:cNvPr id="30725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2565400"/>
            <a:ext cx="4038600" cy="3024188"/>
          </a:xfrm>
        </p:spPr>
      </p:pic>
      <p:sp>
        <p:nvSpPr>
          <p:cNvPr id="30726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1628775"/>
            <a:ext cx="8229600" cy="16557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dirty="0"/>
              <a:t>- </a:t>
            </a:r>
            <a:r>
              <a:rPr lang="ru-RU" sz="2800" b="1" dirty="0">
                <a:latin typeface="Comic Sans MS" pitchFamily="66" charset="0"/>
              </a:rPr>
              <a:t>этот призыв звучал в те годы.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68313" y="5661025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/>
              <a:t>На артиллерийском заводе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716463" y="5748338"/>
            <a:ext cx="3887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/>
              <a:t>Разведчики получают боевое задание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7" grpId="0"/>
      <p:bldP spid="30725" grpId="0"/>
      <p:bldP spid="30726" grpId="0" build="p"/>
      <p:bldP spid="30728" grpId="0"/>
      <p:bldP spid="307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357188"/>
            <a:ext cx="8229600" cy="1857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Одно из первых сражений произошло у пограничной </a:t>
            </a:r>
            <a:r>
              <a:rPr lang="ru-RU" sz="2400" b="1" u="sng" dirty="0" smtClean="0">
                <a:solidFill>
                  <a:srgbClr val="C00000"/>
                </a:solidFill>
                <a:latin typeface="Comic Sans MS" pitchFamily="66" charset="0"/>
              </a:rPr>
              <a:t>Брестской крепости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. Её защитники около месяца вели непрерывные бои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dirty="0" smtClean="0"/>
              <a:t>.</a:t>
            </a:r>
          </a:p>
        </p:txBody>
      </p:sp>
      <p:pic>
        <p:nvPicPr>
          <p:cNvPr id="9220" name="Picture 2" descr="http://im6-tub.yandex.net/i?id=56321776&amp;tov=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500313"/>
            <a:ext cx="39290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 descr="Картинка 7 из 323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2143125"/>
            <a:ext cx="41433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85825" y="285750"/>
            <a:ext cx="8258175" cy="30718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u="sng" dirty="0" smtClean="0">
                <a:solidFill>
                  <a:srgbClr val="002060"/>
                </a:solidFill>
                <a:latin typeface="Comic Sans MS" pitchFamily="66" charset="0"/>
              </a:rPr>
              <a:t>К осени 1941 года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 под Смоленском, у города Ельни советским войскам впервые удалось на два месяца остановить немцев. Не пропуская врага к столице, героически сражались советские бойцы и командиры у стен Смоленска.</a:t>
            </a:r>
            <a:endParaRPr lang="ru-RU" sz="2800" b="1" u="sng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43" name="Picture 2" descr="D:\Новая папка\i[20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42844" y="3357562"/>
            <a:ext cx="4127278" cy="3071834"/>
          </a:xfrm>
        </p:spPr>
      </p:pic>
      <p:pic>
        <p:nvPicPr>
          <p:cNvPr id="10244" name="Picture 3" descr="D:\Новая папка\4t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000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285728"/>
            <a:ext cx="850109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Беспримерной в истории  по героизму и стойкости стала 900-дневная оборона Ленинграда (Санкт-Петербург).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1267" name="Picture 1" descr="D:\Новая папка\Decembrists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5918" y="1857364"/>
            <a:ext cx="5857875" cy="4572000"/>
          </a:xfr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277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1214422"/>
            <a:ext cx="4356375" cy="4786346"/>
          </a:xfrm>
        </p:spPr>
      </p:pic>
      <p:sp>
        <p:nvSpPr>
          <p:cNvPr id="327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2" y="1357298"/>
            <a:ext cx="4395790" cy="4530725"/>
          </a:xfrm>
        </p:spPr>
        <p:txBody>
          <a:bodyPr/>
          <a:lstStyle/>
          <a:p>
            <a:endParaRPr lang="ru-RU" sz="2800" dirty="0"/>
          </a:p>
          <a:p>
            <a:endParaRPr lang="ru-RU" sz="2800" dirty="0"/>
          </a:p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Дорога </a:t>
            </a:r>
            <a:r>
              <a:rPr lang="ru-RU" sz="5400" b="1" dirty="0">
                <a:solidFill>
                  <a:srgbClr val="002060"/>
                </a:solidFill>
                <a:latin typeface="Monotype Corsiva" pitchFamily="66" charset="0"/>
              </a:rPr>
              <a:t>жизни через Ладожское озеро.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2" grpId="0"/>
      <p:bldP spid="3277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Москва в 1941 году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0" y="1214438"/>
            <a:ext cx="8229600" cy="1643062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Comic Sans MS" pitchFamily="66" charset="0"/>
              </a:rPr>
              <a:t>    </a:t>
            </a:r>
            <a:r>
              <a:rPr lang="ru-RU" alt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Осенью 1941 года враг подошёл совсем близко к городу, но Москва не собиралась сдаваться. Вокруг столицы москвичи вместе с воинами спешно рыли окопы, возводили проволочные заграждения и противотанковые в виде скрещенных железных брусьев  «ежи». </a:t>
            </a:r>
          </a:p>
        </p:txBody>
      </p:sp>
      <p:pic>
        <p:nvPicPr>
          <p:cNvPr id="12292" name="Picture 4" descr="D:\Новая папка\62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928934"/>
            <a:ext cx="528637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571750"/>
            <a:ext cx="8229600" cy="3929063"/>
          </a:xfrm>
        </p:spPr>
        <p:txBody>
          <a:bodyPr>
            <a:normAutofit fontScale="70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  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   На улицах города выросли баррикады. За решётками и перилами балконов укрепляли бронированные листы железа, ставили пулемёты. На плоских крышах домов, в парках разместили сотни зенитных орудий.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       Чтобы погасить золотой блеск куполов соборов Кремля, их покрасили зелёной краской. Стены соборов замазали чёрными и зелёными полосами.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3316" name="Picture 3" descr="D:\Новая папка\128_0001258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214313"/>
            <a:ext cx="6604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8229600" cy="595153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dirty="0" smtClean="0"/>
              <a:t>    </a:t>
            </a:r>
            <a:r>
              <a:rPr lang="ru-RU" alt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Фашисты были уверены, что вот-вот войдут в Москву и закончат войну. Но на помощь защитникам Москвы шли войска из Сибири, с Урала, из Казахстана, Средней Азии, с Дальнего Востока.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   В битве за Москву войсками командовал полководец Г.К. Жуков.</a:t>
            </a:r>
          </a:p>
        </p:txBody>
      </p:sp>
      <p:pic>
        <p:nvPicPr>
          <p:cNvPr id="14340" name="Picture 2" descr="D:\Новая папка\preview810_150x15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00438"/>
            <a:ext cx="3643312" cy="281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" descr="D:\Новая папка\4de5b9a87f8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3143250"/>
            <a:ext cx="2738437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августе 1942 года – Сталинградская битва.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400" dirty="0" smtClean="0"/>
              <a:t>     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Битва продолжалась более шести месяцев. Были окружены и взяты в плен свыше 330 тысяч гитлеровцев. Сталинградская битва переломила весь ход всей войны. Советские войска прогнали врага с родной земли.</a:t>
            </a:r>
          </a:p>
        </p:txBody>
      </p:sp>
      <p:pic>
        <p:nvPicPr>
          <p:cNvPr id="15364" name="Picture 1" descr="D:\Новая папка\Decembrist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4376738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143248"/>
            <a:ext cx="350046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u="sng" dirty="0" smtClean="0">
                <a:solidFill>
                  <a:srgbClr val="C00000"/>
                </a:solidFill>
              </a:rPr>
              <a:t>Великая Отечественная война</a:t>
            </a:r>
            <a:br>
              <a:rPr lang="ru-RU" sz="4000" u="sng" dirty="0" smtClean="0">
                <a:solidFill>
                  <a:srgbClr val="C00000"/>
                </a:solidFill>
              </a:rPr>
            </a:br>
            <a:r>
              <a:rPr lang="ru-RU" sz="4000" u="sng" dirty="0" smtClean="0">
                <a:solidFill>
                  <a:srgbClr val="C00000"/>
                </a:solidFill>
              </a:rPr>
              <a:t>(1941 – 1945 г </a:t>
            </a:r>
            <a:r>
              <a:rPr lang="ru-RU" sz="4000" u="sng" dirty="0" err="1" smtClean="0">
                <a:solidFill>
                  <a:srgbClr val="C00000"/>
                </a:solidFill>
              </a:rPr>
              <a:t>г</a:t>
            </a:r>
            <a:r>
              <a:rPr lang="ru-RU" sz="4000" u="sng" dirty="0" smtClean="0">
                <a:solidFill>
                  <a:srgbClr val="C00000"/>
                </a:solidFill>
              </a:rPr>
              <a:t>.)</a:t>
            </a:r>
            <a:br>
              <a:rPr lang="ru-RU" sz="4000" u="sng" dirty="0" smtClean="0">
                <a:solidFill>
                  <a:srgbClr val="C00000"/>
                </a:solidFill>
              </a:rPr>
            </a:br>
            <a:endParaRPr lang="ru-RU" sz="4000" u="sng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785786" y="1785926"/>
            <a:ext cx="5429256" cy="400051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dirty="0" smtClean="0">
                <a:latin typeface="Comic Sans MS" pitchFamily="66" charset="0"/>
              </a:rPr>
              <a:t>      Злейшим врагом народов была фашистская Германия.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dirty="0" smtClean="0">
                <a:latin typeface="Comic Sans MS" pitchFamily="66" charset="0"/>
              </a:rPr>
              <a:t>        Вожак немецких фашистов </a:t>
            </a:r>
            <a:r>
              <a:rPr lang="ru-RU" sz="3200" u="sng" dirty="0" smtClean="0">
                <a:latin typeface="Comic Sans MS" pitchFamily="66" charset="0"/>
              </a:rPr>
              <a:t>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u="sng" dirty="0" smtClean="0">
                <a:latin typeface="Comic Sans MS" pitchFamily="66" charset="0"/>
              </a:rPr>
              <a:t>Адольф Гитлер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dirty="0" smtClean="0">
                <a:latin typeface="Comic Sans MS" pitchFamily="66" charset="0"/>
              </a:rPr>
              <a:t> заявил, что немцы должны господствовать в мире, покорив другие народы и превратив их в рабов. 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2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6" name="Picture 2" descr="D:\Новая папка\_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000108"/>
            <a:ext cx="26193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786190"/>
            <a:ext cx="2510366" cy="267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Битва под Курском.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4294967295"/>
          </p:nvPr>
        </p:nvSpPr>
        <p:spPr>
          <a:xfrm>
            <a:off x="0" y="1357298"/>
            <a:ext cx="8229600" cy="45259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dirty="0" smtClean="0"/>
              <a:t>    </a:t>
            </a:r>
            <a:r>
              <a:rPr lang="ru-RU" altLang="ru-RU" sz="2400" b="1" dirty="0" smtClean="0">
                <a:latin typeface="Comic Sans MS" pitchFamily="66" charset="0"/>
              </a:rPr>
              <a:t>Советское командование раскрыло планы врага и подготовилось к боям. Фашисты двинули в бой новые тяжёлые танки. 12 июля под деревней Прохоровкой развернулось небывалое в истории танковое сражение. В нём участвовало 1200 машин. Сражение по Курском закончилось победой Красной Армии.</a:t>
            </a:r>
          </a:p>
        </p:txBody>
      </p:sp>
      <p:pic>
        <p:nvPicPr>
          <p:cNvPr id="16388" name="Picture 2" descr="D:\Новая папка\290px-%D0%9E%D1%81%D0%B2%D0%BE%D0%B1%D0%BE%D0%B6%D0%B4%D1%91%D0%BD%D0%BD%D1%8B%D0%B9_%D0%98%D0%B7%D1%8E%D0%BC_%D1%8F%D0%BD%D0%B2%D0%B0%D1%80%D1%8C_194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4357688"/>
            <a:ext cx="3500437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D:\Новая папка\486b36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29132"/>
            <a:ext cx="504543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428604"/>
            <a:ext cx="6000792" cy="5397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357950" y="3000372"/>
            <a:ext cx="27860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Курская битва. Пехота идёт в атаку под прикрытием танков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8229600" cy="3286125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dirty="0" smtClean="0"/>
              <a:t>    </a:t>
            </a:r>
            <a:r>
              <a:rPr lang="ru-RU" altLang="ru-RU" b="1" dirty="0" smtClean="0">
                <a:solidFill>
                  <a:srgbClr val="002060"/>
                </a:solidFill>
                <a:latin typeface="Comic Sans MS" pitchFamily="66" charset="0"/>
              </a:rPr>
              <a:t>Советские войска, ведя кровопролитные бои, в 1944 году полностью освободили от гитлеровцев Украину, Молдавию, Прибалтику.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Comic Sans MS" pitchFamily="66" charset="0"/>
              </a:rPr>
              <a:t>    Освободив родину, они пришли на помощь народам Румынии, Югославии, Польши, Чехословакии и другим захваченным оккупантами странам.</a:t>
            </a:r>
          </a:p>
        </p:txBody>
      </p:sp>
      <p:pic>
        <p:nvPicPr>
          <p:cNvPr id="17412" name="Picture 2" descr="D:\Новая папка\CAIFS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500438"/>
            <a:ext cx="3714748" cy="307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 descr="D:\Новая папка\europe1945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28999"/>
            <a:ext cx="3571900" cy="328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274638"/>
            <a:ext cx="8015318" cy="25828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 В начале </a:t>
            </a:r>
            <a:r>
              <a:rPr lang="ru-RU" sz="2800" b="1" u="sng" dirty="0" smtClean="0">
                <a:solidFill>
                  <a:schemeClr val="tx1"/>
                </a:solidFill>
                <a:latin typeface="Comic Sans MS" pitchFamily="66" charset="0"/>
              </a:rPr>
              <a:t>1945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 года советские войска с востока вступили на территорию Германии. В ночь            </a:t>
            </a:r>
            <a:r>
              <a:rPr lang="ru-RU" sz="2800" b="1" u="sng" dirty="0" smtClean="0">
                <a:solidFill>
                  <a:schemeClr val="tx1"/>
                </a:solidFill>
                <a:latin typeface="Comic Sans MS" pitchFamily="66" charset="0"/>
              </a:rPr>
              <a:t>с 8 на 9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 мая состоялось подписание                   </a:t>
            </a:r>
            <a:r>
              <a:rPr lang="ru-RU" sz="2800" b="1" u="sng" dirty="0" smtClean="0">
                <a:solidFill>
                  <a:schemeClr val="tx1"/>
                </a:solidFill>
                <a:latin typeface="Comic Sans MS" pitchFamily="66" charset="0"/>
              </a:rPr>
              <a:t>Акта о безоговорочной капитуляции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 вооружённых сил фашистской Германии</a:t>
            </a:r>
            <a:r>
              <a:rPr lang="ru-RU" sz="2800" b="1" dirty="0" smtClean="0">
                <a:latin typeface="Comic Sans MS" pitchFamily="66" charset="0"/>
              </a:rPr>
              <a:t>.</a:t>
            </a:r>
            <a:br>
              <a:rPr lang="ru-RU" sz="2800" b="1" dirty="0" smtClean="0">
                <a:latin typeface="Comic Sans MS" pitchFamily="66" charset="0"/>
              </a:rPr>
            </a:br>
            <a:r>
              <a:rPr lang="ru-RU" sz="2800" b="1" u="sng" dirty="0" smtClean="0">
                <a:solidFill>
                  <a:srgbClr val="FF0000"/>
                </a:solidFill>
                <a:latin typeface="Comic Sans MS" pitchFamily="66" charset="0"/>
              </a:rPr>
              <a:t>9 мая мы отмечаем День Победы.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18435" name="Picture 2" descr="D:\Новая папка\6c809cde588d-web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66" y="2928934"/>
            <a:ext cx="4997450" cy="3714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196975"/>
            <a:ext cx="3744913" cy="2951163"/>
          </a:xfrm>
        </p:spPr>
      </p:pic>
      <p:pic>
        <p:nvPicPr>
          <p:cNvPr id="41990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620713"/>
            <a:ext cx="3457575" cy="4321175"/>
          </a:xfrm>
        </p:spPr>
      </p:pic>
      <p:sp>
        <p:nvSpPr>
          <p:cNvPr id="41991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endParaRPr lang="ru-RU" sz="2800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11188" y="4581525"/>
            <a:ext cx="37655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Знамя Победы, водружённое над рейхстагом в ночь на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1 мая 1945 года М.А.Егоровым и </a:t>
            </a: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М.В.Кантария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5003800" y="5243513"/>
            <a:ext cx="33131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Трижды герой Советского Союза Георгий Константинович Жуков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41990" grpId="0"/>
      <p:bldP spid="41992" grpId="0"/>
      <p:bldP spid="4199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9459" name="Picture 2" descr="D:\Новая папка\16268272_ukaz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013" y="647700"/>
            <a:ext cx="66579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Представители германского командования подписали документ, в котором признали своё поражение</a:t>
            </a:r>
          </a:p>
        </p:txBody>
      </p:sp>
      <p:pic>
        <p:nvPicPr>
          <p:cNvPr id="4403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773238"/>
            <a:ext cx="4038600" cy="3133725"/>
          </a:xfrm>
        </p:spPr>
      </p:pic>
      <p:pic>
        <p:nvPicPr>
          <p:cNvPr id="4403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1773238"/>
            <a:ext cx="3754437" cy="3916362"/>
          </a:xfrm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68313" y="5172075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/>
              <a:t>Г.К.Жуков подписывает Акт о безоговорочной капитуляции фашистской Германии. </a:t>
            </a:r>
          </a:p>
          <a:p>
            <a:pPr algn="ctr"/>
            <a:r>
              <a:rPr lang="ru-RU"/>
              <a:t>9 мая 1945 года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5003800" y="5876925"/>
            <a:ext cx="3573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/>
              <a:t>Радость победы.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6" grpId="0"/>
      <p:bldP spid="44037" grpId="0"/>
      <p:bldP spid="44038" grpId="0"/>
      <p:bldP spid="440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Парад Победы</a:t>
            </a:r>
          </a:p>
        </p:txBody>
      </p:sp>
      <p:pic>
        <p:nvPicPr>
          <p:cNvPr id="46087" name="Picture 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1285860"/>
            <a:ext cx="7848600" cy="4608512"/>
          </a:xfrm>
        </p:spPr>
      </p:pic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684213" y="5892800"/>
            <a:ext cx="7700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/>
              <a:t>Парад Победы. Маршалы Советского Союза Г.К.Жуков и Г.К.Рокоссовский. 24 июня 1945 года. Красная площадь.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7" grpId="0"/>
      <p:bldP spid="4608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8662" y="142852"/>
            <a:ext cx="6800872" cy="3143267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С падением Германии война не завершилась, она продолжалась на Дальнем Востоке и Тихом океане. Выполняя свой союзнический долг,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    9 августа 1945 года Красная Армия выступила против Японии, которая воевала на стороне германии, и за 23 дня разгромила сильную японскую армию.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u="sng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2 сентября 1945 года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Япония капитулировала.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dirty="0" smtClean="0"/>
              <a:t>     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dirty="0" smtClean="0"/>
          </a:p>
        </p:txBody>
      </p:sp>
      <p:pic>
        <p:nvPicPr>
          <p:cNvPr id="20484" name="Picture 1" descr="D:\Новая папка\ac02719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989781"/>
            <a:ext cx="4786330" cy="336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2"/>
          <p:cNvSpPr>
            <a:spLocks noGrp="1"/>
          </p:cNvSpPr>
          <p:nvPr>
            <p:ph idx="4294967295"/>
          </p:nvPr>
        </p:nvSpPr>
        <p:spPr>
          <a:xfrm>
            <a:off x="714348" y="3429000"/>
            <a:ext cx="8229600" cy="295116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sz="2600" b="1" u="sng" dirty="0" smtClean="0">
                <a:latin typeface="Monotype Corsiva" pitchFamily="66" charset="0"/>
              </a:rPr>
              <a:t>Победа нашему народу досталась дорогой ценой.</a:t>
            </a:r>
          </a:p>
          <a:p>
            <a:pPr algn="ctr">
              <a:buNone/>
            </a:pPr>
            <a:r>
              <a:rPr lang="ru-RU" altLang="ru-RU" sz="2600" b="1" u="sng" dirty="0" smtClean="0">
                <a:solidFill>
                  <a:srgbClr val="C00000"/>
                </a:solidFill>
                <a:latin typeface="Monotype Corsiva" pitchFamily="66" charset="0"/>
              </a:rPr>
              <a:t>Война унесла почти 27 миллионов жизней советских людей.</a:t>
            </a:r>
            <a:r>
              <a:rPr lang="ru-RU" sz="2600" b="1" u="sng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</a:p>
          <a:p>
            <a:pPr algn="ctr">
              <a:buNone/>
            </a:pPr>
            <a:r>
              <a:rPr lang="ru-RU" sz="2600" b="1" u="sng" dirty="0" smtClean="0">
                <a:latin typeface="Monotype Corsiva" pitchFamily="66" charset="0"/>
              </a:rPr>
              <a:t>В руинах лежали города и сёла.</a:t>
            </a:r>
          </a:p>
          <a:p>
            <a:pPr algn="ctr">
              <a:buNone/>
            </a:pPr>
            <a:r>
              <a:rPr lang="ru-RU" sz="2600" b="1" u="sng" dirty="0" smtClean="0">
                <a:latin typeface="Monotype Corsiva" pitchFamily="66" charset="0"/>
              </a:rPr>
              <a:t>Враги взорвали древние храмы и разрушили великолепные дворцы.</a:t>
            </a:r>
          </a:p>
          <a:p>
            <a:pPr algn="ctr">
              <a:buNone/>
            </a:pPr>
            <a:r>
              <a:rPr lang="ru-RU" sz="2600" b="1" u="sng" dirty="0" smtClean="0">
                <a:latin typeface="Monotype Corsiva" pitchFamily="66" charset="0"/>
              </a:rPr>
              <a:t>В Германию были вывезены ценнейшие произведения искусства.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altLang="ru-RU" sz="2600" b="1" u="sng" dirty="0" smtClean="0">
              <a:latin typeface="Monotype Corsiva" pitchFamily="66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z="2600" b="1" u="sng" dirty="0" smtClean="0">
                <a:latin typeface="Monotype Corsiva" pitchFamily="66" charset="0"/>
              </a:rPr>
              <a:t>Свыше 11 тысяч воинов были удостоены звания  Героев Советского Союза.</a:t>
            </a:r>
            <a:endParaRPr lang="ru-RU" altLang="ru-RU" sz="2400" b="1" u="sng" dirty="0" smtClean="0">
              <a:latin typeface="Monotype Corsiva" pitchFamily="66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z="2400" b="1" dirty="0" smtClean="0">
                <a:latin typeface="Monotype Corsiva" pitchFamily="66" charset="0"/>
              </a:rPr>
              <a:t>                       </a:t>
            </a:r>
          </a:p>
        </p:txBody>
      </p:sp>
      <p:pic>
        <p:nvPicPr>
          <p:cNvPr id="21508" name="Picture 4" descr="D:\Новая папка\Order_Victory-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3286154" cy="280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D:\Новая папка\st.htm1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57166"/>
            <a:ext cx="39338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1 сентября 1939 года</a:t>
            </a:r>
          </a:p>
        </p:txBody>
      </p:sp>
      <p:pic>
        <p:nvPicPr>
          <p:cNvPr id="1843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285860"/>
            <a:ext cx="4492159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sz="2800" dirty="0" smtClean="0">
                <a:latin typeface="Comic Sans MS" pitchFamily="66" charset="0"/>
              </a:rPr>
              <a:t>Германия </a:t>
            </a:r>
            <a:r>
              <a:rPr lang="ru-RU" sz="2800" dirty="0">
                <a:latin typeface="Comic Sans MS" pitchFamily="66" charset="0"/>
              </a:rPr>
              <a:t>вторглась на территорию Польши, затем были: Дания, Норвегия, Бельгия, Нидерланды, Франция, Греция, Югославия</a:t>
            </a:r>
            <a:r>
              <a:rPr lang="ru-RU" sz="2800" dirty="0" smtClean="0">
                <a:latin typeface="Comic Sans MS" pitchFamily="66" charset="0"/>
              </a:rPr>
              <a:t>.</a:t>
            </a:r>
            <a:r>
              <a:rPr lang="ru-RU" dirty="0" smtClean="0">
                <a:latin typeface="Comic Sans MS" pitchFamily="66" charset="0"/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12 европейских стран были захвачены фашистами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В память о войне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29114" cy="4530725"/>
          </a:xfrm>
        </p:spPr>
        <p:txBody>
          <a:bodyPr/>
          <a:lstStyle/>
          <a:p>
            <a:endParaRPr lang="ru-RU" sz="2800" dirty="0"/>
          </a:p>
          <a:p>
            <a:pPr algn="ctr">
              <a:buNone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 Москве у Кремлёвской стены горит вечный огонь – памятник погибшим воинам.</a:t>
            </a:r>
          </a:p>
        </p:txBody>
      </p:sp>
      <p:pic>
        <p:nvPicPr>
          <p:cNvPr id="5018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86380" y="1285860"/>
            <a:ext cx="3238362" cy="485882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0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  <p:bldP spid="50183" grpId="0" build="p"/>
      <p:bldP spid="5018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800" dirty="0" smtClean="0">
                <a:solidFill>
                  <a:srgbClr val="FF0000"/>
                </a:solidFill>
              </a:rPr>
              <a:t>Города-герои</a:t>
            </a: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22531" name="Picture 2" descr="D:\Новая папка\images[70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785938"/>
            <a:ext cx="59293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Москва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3555" name="Picture 2" descr="D:\Новая папка\zdch-goroda-geroi-03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1785938"/>
            <a:ext cx="1314450" cy="3609975"/>
          </a:xfrm>
        </p:spPr>
      </p:pic>
      <p:pic>
        <p:nvPicPr>
          <p:cNvPr id="23556" name="Picture 3" descr="D:\Новая папка\45_102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0" y="2720181"/>
            <a:ext cx="3429000" cy="2286000"/>
          </a:xfrm>
        </p:spPr>
      </p:pic>
      <p:pic>
        <p:nvPicPr>
          <p:cNvPr id="23557" name="Picture 4" descr="D:\Новая папка\%20%D0%B3%D0%BE%D1%80%D0%BE%D0%B4%D0%BE%D0%B2-%D0%B3%D0%B5%D1%80%D0%BE%D0%B5%D0%B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500063"/>
            <a:ext cx="3124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Ленинград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4579" name="Picture 1" descr="D:\Новая папка\i[36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57356" y="1714488"/>
            <a:ext cx="5000625" cy="4519612"/>
          </a:xfr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Севастополь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5603" name="Picture 2" descr="D:\Новая папка\2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3649860" cy="4866480"/>
          </a:xfrm>
        </p:spPr>
      </p:pic>
      <p:pic>
        <p:nvPicPr>
          <p:cNvPr id="25604" name="Picture 3" descr="D:\Новая папка\i[3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9124" y="1785926"/>
            <a:ext cx="4119039" cy="4214831"/>
          </a:xfr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Одесса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6627" name="Picture 2" descr="D:\Новая папка\128429338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26628" name="Picture 1" descr="D:\Новая папка\apicturepicture10611_16777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85846" y="1600200"/>
            <a:ext cx="3163307" cy="4525963"/>
          </a:xfr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Керчь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7651" name="Picture 2" descr="D:\Новая папка\images[64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000240"/>
            <a:ext cx="4329164" cy="4071966"/>
          </a:xfrm>
        </p:spPr>
      </p:pic>
      <p:pic>
        <p:nvPicPr>
          <p:cNvPr id="27652" name="Picture 3" descr="D:\Новая папка\s320x32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5600" y="2071678"/>
            <a:ext cx="43484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Смоленск</a:t>
            </a:r>
            <a:endParaRPr lang="ru-RU" sz="8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8675" name="Picture 2" descr="D:\Новая папка\i[15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24" y="1928801"/>
            <a:ext cx="3429024" cy="4555371"/>
          </a:xfrm>
        </p:spPr>
      </p:pic>
      <p:pic>
        <p:nvPicPr>
          <p:cNvPr id="28676" name="Содержимое 5" descr="i[82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45154" y="2440185"/>
            <a:ext cx="4241646" cy="2989079"/>
          </a:xfr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Новороссийск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9699" name="Picture 2" descr="D:\Новая папка\images[3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1571612"/>
            <a:ext cx="3462462" cy="4786346"/>
          </a:xfrm>
        </p:spPr>
      </p:pic>
      <p:pic>
        <p:nvPicPr>
          <p:cNvPr id="29700" name="Picture 3" descr="D:\Новая папка\0000035024-preview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571625"/>
            <a:ext cx="3214687" cy="4572000"/>
          </a:xfr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Киев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23" name="Picture 2" descr="D:\Новая папка\Kiev_tour_muzei_Vojny_01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643050"/>
            <a:ext cx="6772275" cy="4525963"/>
          </a:xfr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60350"/>
            <a:ext cx="8229600" cy="6337300"/>
          </a:xfrm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083050" y="2770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 rot="-1992729">
            <a:off x="4211638" y="2492375"/>
            <a:ext cx="1296987" cy="485775"/>
          </a:xfrm>
          <a:prstGeom prst="rightArrow">
            <a:avLst>
              <a:gd name="adj1" fmla="val 50000"/>
              <a:gd name="adj2" fmla="val 667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083050" y="2482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3924300" y="1844675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795713" y="26257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3563938" y="620713"/>
            <a:ext cx="485775" cy="2200275"/>
          </a:xfrm>
          <a:prstGeom prst="upArrow">
            <a:avLst>
              <a:gd name="adj1" fmla="val 50000"/>
              <a:gd name="adj2" fmla="val 1132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3903663" y="2940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 rot="814978">
            <a:off x="3203575" y="2708275"/>
            <a:ext cx="863600" cy="485775"/>
          </a:xfrm>
          <a:prstGeom prst="leftArrow">
            <a:avLst>
              <a:gd name="adj1" fmla="val 50000"/>
              <a:gd name="adj2" fmla="val 44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4067175" y="3213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499" name="AutoShape 19"/>
          <p:cNvSpPr>
            <a:spLocks noChangeArrowheads="1"/>
          </p:cNvSpPr>
          <p:nvPr/>
        </p:nvSpPr>
        <p:spPr bwMode="auto">
          <a:xfrm rot="-1401683">
            <a:off x="3132138" y="3068638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501" name="AutoShape 21"/>
          <p:cNvSpPr>
            <a:spLocks noChangeArrowheads="1"/>
          </p:cNvSpPr>
          <p:nvPr/>
        </p:nvSpPr>
        <p:spPr bwMode="auto">
          <a:xfrm rot="3394826">
            <a:off x="3467101" y="4029075"/>
            <a:ext cx="3270250" cy="485775"/>
          </a:xfrm>
          <a:prstGeom prst="rightArrow">
            <a:avLst>
              <a:gd name="adj1" fmla="val 50000"/>
              <a:gd name="adj2" fmla="val 1683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4048125" y="3300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03" name="AutoShape 23"/>
          <p:cNvSpPr>
            <a:spLocks noChangeArrowheads="1"/>
          </p:cNvSpPr>
          <p:nvPr/>
        </p:nvSpPr>
        <p:spPr bwMode="auto">
          <a:xfrm rot="2817937">
            <a:off x="3966370" y="3386931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7" grpId="0" animBg="1"/>
      <p:bldP spid="20489" grpId="0" animBg="1"/>
      <p:bldP spid="20491" grpId="0" animBg="1"/>
      <p:bldP spid="20493" grpId="0" animBg="1"/>
      <p:bldP spid="20499" grpId="0" animBg="1"/>
      <p:bldP spid="20501" grpId="0" animBg="1"/>
      <p:bldP spid="2050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Волгоград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1747" name="Picture 2" descr="D:\Новая папка\1246350287_rrrrrri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785926"/>
            <a:ext cx="6274760" cy="4286280"/>
          </a:xfr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357188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Тула</a:t>
            </a:r>
            <a:endParaRPr lang="ru-RU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2771" name="Содержимое 6" descr="monument118[1]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10" y="1643050"/>
            <a:ext cx="3421063" cy="4708525"/>
          </a:xfrm>
        </p:spPr>
      </p:pic>
      <p:pic>
        <p:nvPicPr>
          <p:cNvPr id="32772" name="Picture 2" descr="D:\Новая папка\i[33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143116"/>
            <a:ext cx="421481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Минск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3795" name="Picture 2" descr="D:\Новая папка\plpobedy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62" y="1643050"/>
            <a:ext cx="3530600" cy="4708525"/>
          </a:xfrm>
        </p:spPr>
      </p:pic>
      <p:pic>
        <p:nvPicPr>
          <p:cNvPr id="33796" name="Picture 3" descr="D:\Новая папка\images[89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1714500"/>
            <a:ext cx="328612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Брест</a:t>
            </a:r>
            <a:endParaRPr lang="ru-RU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4819" name="Picture 2" descr="D:\Новая папка\images[5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5984" y="1785926"/>
            <a:ext cx="4071938" cy="4429125"/>
          </a:xfr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Мурманск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5843" name="Picture 2" descr="D:\Новая папка\220px-Murmansk-Coin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2071678"/>
            <a:ext cx="3548855" cy="3500462"/>
          </a:xfrm>
        </p:spPr>
      </p:pic>
      <p:pic>
        <p:nvPicPr>
          <p:cNvPr id="35844" name="Picture 5" descr="D:\Новая папка\i[16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571625"/>
            <a:ext cx="30003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D:\Новая папка\i[57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71938"/>
            <a:ext cx="33575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Творческое задание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2043113"/>
          </a:xfrm>
        </p:spPr>
        <p:txBody>
          <a:bodyPr>
            <a:normAutofit fontScale="92500" lnSpcReduction="2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Подготовьте, пожалуйста, сообщение о ветеране войны или о тружениках тыла, о детях, которые воевали в войну или как-то помогали солдатам.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8916" name="Picture 3" descr="D:\Мама\Анимаци\1766_malchik_i_imia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000504"/>
            <a:ext cx="21431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Что вы запомнили о Великой Отечественной войне?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9939" name="Содержимое 2"/>
          <p:cNvSpPr>
            <a:spLocks noGrp="1"/>
          </p:cNvSpPr>
          <p:nvPr>
            <p:ph idx="4294967295"/>
          </p:nvPr>
        </p:nvSpPr>
        <p:spPr>
          <a:xfrm>
            <a:off x="928662" y="1600200"/>
            <a:ext cx="7300938" cy="5043488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 что рассчитывали немецкие военачальники, нападая на СССР?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(На лёгкую и быструю победу.)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Сколько дней длилась блокада Ленинграда?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(900 дней)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Какие города-герои вы запомнили?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Сколько жизней людей унесла ВОВ?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(Почти 27 миллионов)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Чем прославились </a:t>
            </a:r>
            <a:r>
              <a:rPr lang="ru-RU" alt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Кунавин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Г.П. и Кадочников И.П.?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Когда началась и закончилась ВОВ?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(22 июня 1941 года – 9 мая 1945 года)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201135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800" dirty="0" smtClean="0">
                <a:solidFill>
                  <a:srgbClr val="FF0000"/>
                </a:solidFill>
              </a:rPr>
              <a:t>Молодцы!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285750"/>
            <a:ext cx="8786842" cy="22971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 </a:t>
            </a:r>
            <a:r>
              <a:rPr lang="ru-RU" sz="3100" b="1" u="sng" dirty="0" smtClean="0">
                <a:solidFill>
                  <a:srgbClr val="FF0000"/>
                </a:solidFill>
                <a:latin typeface="Comic Sans MS" pitchFamily="66" charset="0"/>
              </a:rPr>
              <a:t>22 июня 1941 года Германия без объявления войны напала на  </a:t>
            </a:r>
            <a:br>
              <a:rPr lang="ru-RU" sz="3100" b="1" u="sng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100" b="1" u="sng" dirty="0" smtClean="0">
                <a:solidFill>
                  <a:srgbClr val="FF0000"/>
                </a:solidFill>
                <a:latin typeface="Comic Sans MS" pitchFamily="66" charset="0"/>
              </a:rPr>
              <a:t> Советский Союз ( Россию).</a:t>
            </a:r>
            <a:br>
              <a:rPr lang="ru-RU" sz="3100" b="1" u="sng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Comic Sans MS" pitchFamily="66" charset="0"/>
              </a:rPr>
              <a:t>     Началась Великая Отечественная война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43063"/>
            <a:ext cx="8572500" cy="4857750"/>
          </a:xfrm>
        </p:spPr>
        <p:txBody>
          <a:bodyPr>
            <a:normAutofit fontScale="77500" lnSpcReduction="20000"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  В фашистской Германии был принят план войны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   против СССР (России). Гитлер вместе со своими генералами решил захватить Советский Союз за полтора месяца, к осени 1941 года.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  Столько должна была продлиться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  эта «молниеносная война»;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  чтобы добиться поставленных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  целей, Гитлер призывал своих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 солдат и офицеров безжалостно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 уничтожать славянские народы.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5124" name="Picture 2" descr="D:\Новая папка\i_05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786190"/>
            <a:ext cx="347536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D:\Новая папка\VOV_19410622_19421118[2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214290"/>
            <a:ext cx="8858280" cy="6643710"/>
          </a:xfr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147" name="Picture 3" descr="D:\Новая папка\stalingrad-kampf26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28604"/>
            <a:ext cx="48815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285751" y="3857625"/>
            <a:ext cx="43576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Segoe Script" pitchFamily="66" charset="0"/>
              </a:rPr>
              <a:t>    Большую часть населения </a:t>
            </a:r>
            <a:r>
              <a:rPr lang="ru-RU" altLang="ru-RU" sz="2400" b="1" dirty="0" smtClean="0">
                <a:solidFill>
                  <a:srgbClr val="002060"/>
                </a:solidFill>
                <a:latin typeface="Segoe Script" pitchFamily="66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Segoe Script" pitchFamily="66" charset="0"/>
              </a:rPr>
              <a:t>фашисты хотели  </a:t>
            </a:r>
            <a:r>
              <a:rPr lang="ru-RU" altLang="ru-RU" sz="2400" b="1" dirty="0" smtClean="0">
                <a:solidFill>
                  <a:srgbClr val="002060"/>
                </a:solidFill>
                <a:latin typeface="Segoe Script" pitchFamily="66" charset="0"/>
              </a:rPr>
              <a:t>истребить</a:t>
            </a:r>
            <a:r>
              <a:rPr lang="ru-RU" altLang="ru-RU" sz="2400" b="1" dirty="0">
                <a:solidFill>
                  <a:srgbClr val="002060"/>
                </a:solidFill>
                <a:latin typeface="Segoe Script" pitchFamily="66" charset="0"/>
              </a:rPr>
              <a:t>, а оставшихся  </a:t>
            </a:r>
            <a:r>
              <a:rPr lang="ru-RU" altLang="ru-RU" sz="2400" b="1" dirty="0" smtClean="0">
                <a:solidFill>
                  <a:srgbClr val="002060"/>
                </a:solidFill>
                <a:latin typeface="Segoe Script" pitchFamily="66" charset="0"/>
              </a:rPr>
              <a:t>-загнать </a:t>
            </a:r>
            <a:r>
              <a:rPr lang="ru-RU" altLang="ru-RU" sz="2400" b="1" dirty="0">
                <a:solidFill>
                  <a:srgbClr val="002060"/>
                </a:solidFill>
                <a:latin typeface="Segoe Script" pitchFamily="66" charset="0"/>
              </a:rPr>
              <a:t>в военные </a:t>
            </a:r>
            <a:r>
              <a:rPr lang="ru-RU" altLang="ru-RU" sz="2400" b="1" dirty="0" smtClean="0">
                <a:solidFill>
                  <a:srgbClr val="002060"/>
                </a:solidFill>
                <a:latin typeface="Segoe Script" pitchFamily="66" charset="0"/>
              </a:rPr>
              <a:t>поселения </a:t>
            </a:r>
            <a:r>
              <a:rPr lang="ru-RU" altLang="ru-RU" sz="2400" b="1" dirty="0">
                <a:solidFill>
                  <a:srgbClr val="002060"/>
                </a:solidFill>
                <a:latin typeface="Segoe Script" pitchFamily="66" charset="0"/>
              </a:rPr>
              <a:t>и превратить в </a:t>
            </a:r>
            <a:r>
              <a:rPr lang="ru-RU" altLang="ru-RU" sz="2400" b="1" dirty="0" smtClean="0">
                <a:solidFill>
                  <a:srgbClr val="002060"/>
                </a:solidFill>
                <a:latin typeface="Segoe Script" pitchFamily="66" charset="0"/>
              </a:rPr>
              <a:t>своих </a:t>
            </a:r>
            <a:r>
              <a:rPr lang="ru-RU" altLang="ru-RU" sz="2400" b="1" dirty="0">
                <a:solidFill>
                  <a:srgbClr val="002060"/>
                </a:solidFill>
                <a:latin typeface="Segoe Script" pitchFamily="66" charset="0"/>
              </a:rPr>
              <a:t>рабов.</a:t>
            </a:r>
          </a:p>
        </p:txBody>
      </p:sp>
      <p:pic>
        <p:nvPicPr>
          <p:cNvPr id="6149" name="Picture 5" descr="D:\Новая папка\partisan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3643314"/>
            <a:ext cx="42862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85728"/>
            <a:ext cx="6072230" cy="607223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Comic Sans MS" pitchFamily="66" charset="0"/>
              </a:rPr>
              <a:t>Советские разведчики предупреждали Сталина И.В.  о планах гитлеровской Германии и надвигавшейся военной опасности. Но Сталин и его окружение считали, что Гитлер в 1941 году на нашу страну не нападёт. Лишь в ночь на 22 июня советское командование отдало приказ о приведении войск в боевую готовность. Однако этот приказ пришёл слишком поздно. 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Немецкие войска уже начали военные действия. 190 сухопутных дивизий, 5000 самолётов и 200 военных кораблей Германии обрушили свой удар на нашу стран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Comic Sans MS" pitchFamily="66" charset="0"/>
              </a:rPr>
              <a:t>у. </a:t>
            </a:r>
            <a:endParaRPr lang="ru-RU" sz="2400" b="1" dirty="0">
              <a:solidFill>
                <a:srgbClr val="002060"/>
              </a:solidFill>
              <a:effectLst/>
              <a:latin typeface="Comic Sans MS" pitchFamily="66" charset="0"/>
            </a:endParaRPr>
          </a:p>
        </p:txBody>
      </p:sp>
      <p:pic>
        <p:nvPicPr>
          <p:cNvPr id="7171" name="Picture 2" descr="D:\Новая папка\0A200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00063"/>
            <a:ext cx="21431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Нашей стране пришлось сражаться с сильным и жестоким противником.</a:t>
            </a:r>
          </a:p>
          <a:p>
            <a:pPr algn="ctr">
              <a:lnSpc>
                <a:spcPct val="90000"/>
              </a:lnSpc>
              <a:buNone/>
            </a:pP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Тяжело было всем: и воинам на фронте, и тем, кто сражался с врагом на захваченных территориях – партизанам и подпольщикам, и тем, кто трудился в тылу.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theme/theme1.xml><?xml version="1.0" encoding="utf-8"?>
<a:theme xmlns:a="http://schemas.openxmlformats.org/drawingml/2006/main" name="для истор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для истории</Template>
  <TotalTime>960</TotalTime>
  <Words>1042</Words>
  <Application>Microsoft Office PowerPoint</Application>
  <PresentationFormat>Экран (4:3)</PresentationFormat>
  <Paragraphs>114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для истории</vt:lpstr>
      <vt:lpstr>Слайд 1</vt:lpstr>
      <vt:lpstr>Великая Отечественная война (1941 – 1945 г г.) </vt:lpstr>
      <vt:lpstr>1 сентября 1939 года</vt:lpstr>
      <vt:lpstr>Слайд 4</vt:lpstr>
      <vt:lpstr> 22 июня 1941 года Германия без объявления войны напала на    Советский Союз ( Россию).      Началась Великая Отечественная война.</vt:lpstr>
      <vt:lpstr>Слайд 6</vt:lpstr>
      <vt:lpstr>  </vt:lpstr>
      <vt:lpstr> Советские разведчики предупреждали Сталина И.В.  о планах гитлеровской Германии и надвигавшейся военной опасности. Но Сталин и его окружение считали, что Гитлер в 1941 году на нашу страну не нападёт. Лишь в ночь на 22 июня советское командование отдало приказ о приведении войск в боевую готовность. Однако этот приказ пришёл слишком поздно.  Немецкие войска уже начали военные действия. 190 сухопутных дивизий, 5000 самолётов и 200 военных кораблей Германии обрушили свой удар на нашу страну. </vt:lpstr>
      <vt:lpstr>Слайд 9</vt:lpstr>
      <vt:lpstr>Первыми встретили врага пограничники</vt:lpstr>
      <vt:lpstr>Всё для фронта!  Всё для победы!</vt:lpstr>
      <vt:lpstr>Одно из первых сражений произошло у пограничной Брестской крепости. Её защитники около месяца вели непрерывные бои</vt:lpstr>
      <vt:lpstr>К осени 1941 года  под Смоленском, у города Ельни советским войскам впервые удалось на два месяца остановить немцев. Не пропуская врага к столице, героически сражались советские бойцы и командиры у стен Смоленска.</vt:lpstr>
      <vt:lpstr>Беспримерной в истории  по героизму и стойкости стала 900-дневная оборона Ленинграда (Санкт-Петербург).</vt:lpstr>
      <vt:lpstr>Слайд 15</vt:lpstr>
      <vt:lpstr>Москва в 1941 году</vt:lpstr>
      <vt:lpstr>Слайд 17</vt:lpstr>
      <vt:lpstr>Слайд 18</vt:lpstr>
      <vt:lpstr>В августе 1942 года – Сталинградская битва.</vt:lpstr>
      <vt:lpstr>Битва под Курском.</vt:lpstr>
      <vt:lpstr>Слайд 21</vt:lpstr>
      <vt:lpstr>Слайд 22</vt:lpstr>
      <vt:lpstr> В начале 1945 года советские войска с востока вступили на территорию Германии. В ночь            с 8 на 9 мая состоялось подписание                   Акта о безоговорочной капитуляции вооружённых сил фашистской Германии. 9 мая мы отмечаем День Победы.</vt:lpstr>
      <vt:lpstr>Слайд 24</vt:lpstr>
      <vt:lpstr>Слайд 25</vt:lpstr>
      <vt:lpstr>Представители германского командования подписали документ, в котором признали своё поражение</vt:lpstr>
      <vt:lpstr>Парад Победы</vt:lpstr>
      <vt:lpstr>С падением Германии война не завершилась, она продолжалась на Дальнем Востоке и Тихом океане. Выполняя свой союзнический долг,      9 августа 1945 года Красная Армия выступила против Японии, которая воевала на стороне германии, и за 23 дня разгромила сильную японскую армию.  2 сентября 1945 года Япония капитулировала. </vt:lpstr>
      <vt:lpstr>Слайд 29</vt:lpstr>
      <vt:lpstr>В память о войне</vt:lpstr>
      <vt:lpstr>Города-герои</vt:lpstr>
      <vt:lpstr>Москва</vt:lpstr>
      <vt:lpstr>Ленинград</vt:lpstr>
      <vt:lpstr>Севастополь</vt:lpstr>
      <vt:lpstr>Одесса</vt:lpstr>
      <vt:lpstr>Керчь</vt:lpstr>
      <vt:lpstr>Смоленск</vt:lpstr>
      <vt:lpstr>Новороссийск</vt:lpstr>
      <vt:lpstr>Киев</vt:lpstr>
      <vt:lpstr>Волгоград</vt:lpstr>
      <vt:lpstr>Тула</vt:lpstr>
      <vt:lpstr>Минск</vt:lpstr>
      <vt:lpstr>Брест</vt:lpstr>
      <vt:lpstr>Мурманск</vt:lpstr>
      <vt:lpstr>Творческое задание</vt:lpstr>
      <vt:lpstr>Что вы запомнили о Великой Отечественной войне?</vt:lpstr>
      <vt:lpstr>Молодцы!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105</cp:revision>
  <dcterms:created xsi:type="dcterms:W3CDTF">2010-02-21T10:31:08Z</dcterms:created>
  <dcterms:modified xsi:type="dcterms:W3CDTF">2022-03-31T17:35:31Z</dcterms:modified>
</cp:coreProperties>
</file>