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56" r:id="rId2"/>
    <p:sldId id="269" r:id="rId3"/>
    <p:sldId id="270" r:id="rId4"/>
    <p:sldId id="258" r:id="rId5"/>
    <p:sldId id="261" r:id="rId6"/>
    <p:sldId id="260" r:id="rId7"/>
    <p:sldId id="262" r:id="rId8"/>
    <p:sldId id="271" r:id="rId9"/>
    <p:sldId id="263" r:id="rId10"/>
    <p:sldId id="272" r:id="rId11"/>
    <p:sldId id="273" r:id="rId12"/>
    <p:sldId id="274" r:id="rId13"/>
    <p:sldId id="275" r:id="rId14"/>
    <p:sldId id="276" r:id="rId15"/>
    <p:sldId id="264" r:id="rId16"/>
    <p:sldId id="277" r:id="rId17"/>
    <p:sldId id="266" r:id="rId18"/>
    <p:sldId id="278" r:id="rId19"/>
    <p:sldId id="279" r:id="rId20"/>
    <p:sldId id="280" r:id="rId21"/>
    <p:sldId id="267" r:id="rId22"/>
    <p:sldId id="268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0C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F89AB-4AF9-4C02-9836-405820BD8706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F94C6-71BD-4CB3-95D6-A21885491A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76EEE-865C-4D7C-8D7E-F3B6C4BA65FC}" type="slidenum">
              <a:rPr lang="ru-RU"/>
              <a:pPr/>
              <a:t>16</a:t>
            </a:fld>
            <a:endParaRPr lang="ru-RU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рассказ приложение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A2E55-D111-44B3-9F97-D109672E0B35}" type="slidenum">
              <a:rPr lang="ru-RU"/>
              <a:pPr/>
              <a:t>25</a:t>
            </a:fld>
            <a:endParaRPr lang="ru-RU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Рассказ. Приложение.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FF5E-B554-47DC-93D5-A14FC9A958B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9A4F-CAAB-47D5-87C6-E1CFD897F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FF5E-B554-47DC-93D5-A14FC9A958B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9A4F-CAAB-47D5-87C6-E1CFD897F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FF5E-B554-47DC-93D5-A14FC9A958B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9A4F-CAAB-47D5-87C6-E1CFD897F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FF5E-B554-47DC-93D5-A14FC9A958B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9A4F-CAAB-47D5-87C6-E1CFD897F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FF5E-B554-47DC-93D5-A14FC9A958B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9A4F-CAAB-47D5-87C6-E1CFD897F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FF5E-B554-47DC-93D5-A14FC9A958B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9A4F-CAAB-47D5-87C6-E1CFD897F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FF5E-B554-47DC-93D5-A14FC9A958B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9A4F-CAAB-47D5-87C6-E1CFD897F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FF5E-B554-47DC-93D5-A14FC9A958B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9A4F-CAAB-47D5-87C6-E1CFD897F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FF5E-B554-47DC-93D5-A14FC9A958B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9A4F-CAAB-47D5-87C6-E1CFD897F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FF5E-B554-47DC-93D5-A14FC9A958B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9A4F-CAAB-47D5-87C6-E1CFD897F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FF5E-B554-47DC-93D5-A14FC9A958B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829A4F-CAAB-47D5-87C6-E1CFD897FD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44FF5E-B554-47DC-93D5-A14FC9A958B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829A4F-CAAB-47D5-87C6-E1CFD897FDB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0%D0%BA%D0%B5%D1%82%D0%B0" TargetMode="External"/><Relationship Id="rId13" Type="http://schemas.openxmlformats.org/officeDocument/2006/relationships/hyperlink" Target="http://ru.wikipedia.org/wiki/XX_%D0%B2%D0%B5%D0%BA" TargetMode="External"/><Relationship Id="rId3" Type="http://schemas.openxmlformats.org/officeDocument/2006/relationships/hyperlink" Target="http://ru.wikipedia.org/wiki/1907" TargetMode="External"/><Relationship Id="rId7" Type="http://schemas.openxmlformats.org/officeDocument/2006/relationships/hyperlink" Target="http://ru.wikipedia.org/wiki/%D0%9C%D0%BE%D1%81%D0%BA%D0%B2%D0%B0" TargetMode="External"/><Relationship Id="rId12" Type="http://schemas.openxmlformats.org/officeDocument/2006/relationships/hyperlink" Target="http://ru.wikipedia.org/wiki/%D0%9A%D0%BE%D1%81%D0%BC%D0%BE%D0%BD%D0%B0%D0%B2%D1%82%D0%B8%D0%BA%D0%B0" TargetMode="External"/><Relationship Id="rId2" Type="http://schemas.openxmlformats.org/officeDocument/2006/relationships/hyperlink" Target="http://ru.wikipedia.org/wiki/12_%D1%8F%D0%BD%D0%B2%D0%B0%D1%80%D1%8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ru.wikipedia.org/wiki/1966" TargetMode="External"/><Relationship Id="rId11" Type="http://schemas.openxmlformats.org/officeDocument/2006/relationships/hyperlink" Target="http://ru.wikipedia.org/wiki/%D0%A1%D0%A1%D0%A1%D0%A0" TargetMode="External"/><Relationship Id="rId5" Type="http://schemas.openxmlformats.org/officeDocument/2006/relationships/hyperlink" Target="http://ru.wikipedia.org/wiki/14_%D1%8F%D0%BD%D0%B2%D0%B0%D1%80%D1%8F" TargetMode="External"/><Relationship Id="rId15" Type="http://schemas.openxmlformats.org/officeDocument/2006/relationships/image" Target="../media/image20.jpeg"/><Relationship Id="rId10" Type="http://schemas.openxmlformats.org/officeDocument/2006/relationships/hyperlink" Target="http://ru.wikipedia.org/wiki/%D0%A0%D0%B0%D0%BA%D0%B5%D1%82%D0%BD%D0%BE%D0%B5_%D0%BE%D1%80%D1%83%D0%B6%D0%B8%D0%B5" TargetMode="External"/><Relationship Id="rId4" Type="http://schemas.openxmlformats.org/officeDocument/2006/relationships/hyperlink" Target="http://ru.wikipedia.org/wiki/%D0%96%D0%B8%D1%82%D0%BE%D0%BC%D0%B8%D1%80" TargetMode="External"/><Relationship Id="rId9" Type="http://schemas.openxmlformats.org/officeDocument/2006/relationships/hyperlink" Target="http://ru.wikipedia.org/wiki/%D0%9A%D0%BE%D1%81%D0%BC%D0%B8%D1%87%D0%B5%D1%81%D0%BA%D0%B8%D0%B9_%D0%BA%D0%BE%D1%80%D0%B0%D0%B1%D0%BB%D1%8C" TargetMode="External"/><Relationship Id="rId14" Type="http://schemas.openxmlformats.org/officeDocument/2006/relationships/hyperlink" Target="http://ru.wikipedia.org/wiki/%D0%AE%D1%80%D0%B8%D0%B9_%D0%93%D0%B0%D0%B3%D0%B0%D1%80%D0%B8%D0%B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A1%D0%A1%D0%A0" TargetMode="External"/><Relationship Id="rId13" Type="http://schemas.openxmlformats.org/officeDocument/2006/relationships/hyperlink" Target="http://ru.wikipedia.org/wiki/%D0%9B%D1%91%D1%82%D1%87%D0%B8%D0%BA-%D0%BA%D0%BE%D1%81%D0%BC%D0%BE%D0%BD%D0%B0%D0%B2%D1%82_%D0%A1%D0%A1%D0%A1%D0%A0" TargetMode="External"/><Relationship Id="rId18" Type="http://schemas.openxmlformats.org/officeDocument/2006/relationships/hyperlink" Target="http://ru.wikipedia.org/wiki/%D0%91%D0%B0%D0%B9%D0%BA%D0%BE%D0%BD%D1%83%D1%80" TargetMode="External"/><Relationship Id="rId3" Type="http://schemas.openxmlformats.org/officeDocument/2006/relationships/hyperlink" Target="http://ru.wikipedia.org/wiki/1934_%D0%B3%D0%BE%D0%B4" TargetMode="External"/><Relationship Id="rId21" Type="http://schemas.openxmlformats.org/officeDocument/2006/relationships/hyperlink" Target="http://ru.wikipedia.org/wiki/1962_%D0%B3%D0%BE%D0%B4" TargetMode="External"/><Relationship Id="rId7" Type="http://schemas.openxmlformats.org/officeDocument/2006/relationships/hyperlink" Target="http://ru.wikipedia.org/wiki/%D0%A0%D0%A1%D0%A4%D0%A1%D0%A0" TargetMode="External"/><Relationship Id="rId12" Type="http://schemas.openxmlformats.org/officeDocument/2006/relationships/hyperlink" Target="http://ru.wikipedia.org/wiki/%D0%92%D0%BB%D0%B0%D0%B4%D0%B8%D0%BC%D0%B8%D1%80%D1%81%D0%BA%D0%B0%D1%8F_%D0%BE%D0%B1%D0%BB%D0%B0%D1%81%D1%82%D1%8C" TargetMode="External"/><Relationship Id="rId17" Type="http://schemas.openxmlformats.org/officeDocument/2006/relationships/hyperlink" Target="http://ru.wikipedia.org/wiki/1961_%D0%B3%D0%BE%D0%B4" TargetMode="External"/><Relationship Id="rId2" Type="http://schemas.openxmlformats.org/officeDocument/2006/relationships/hyperlink" Target="http://ru.wikipedia.org/wiki/9_%D0%BC%D0%B0%D1%80%D1%82%D0%B0" TargetMode="External"/><Relationship Id="rId16" Type="http://schemas.openxmlformats.org/officeDocument/2006/relationships/hyperlink" Target="http://ru.wikipedia.org/wiki/12_%D0%B0%D0%BF%D1%80%D0%B5%D0%BB%D1%8F" TargetMode="External"/><Relationship Id="rId20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7%D0%B0%D0%BF%D0%B0%D0%B4%D0%BD%D0%B0%D1%8F_%D0%BE%D0%B1%D0%BB%D0%B0%D1%81%D1%82%D1%8C_(1929%E2%80%941937)" TargetMode="External"/><Relationship Id="rId11" Type="http://schemas.openxmlformats.org/officeDocument/2006/relationships/hyperlink" Target="http://ru.wikipedia.org/wiki/%D0%9A%D0%B8%D1%80%D0%B6%D0%B0%D1%87" TargetMode="External"/><Relationship Id="rId5" Type="http://schemas.openxmlformats.org/officeDocument/2006/relationships/hyperlink" Target="http://ru.wikipedia.org/wiki/%D0%93%D0%B0%D0%B3%D0%B0%D1%80%D0%B8%D0%BD%D1%81%D0%BA%D0%B8%D0%B9_%D1%80%D0%B0%D0%B9%D0%BE%D0%BD_%D0%A1%D0%BC%D0%BE%D0%BB%D0%B5%D0%BD%D1%81%D0%BA%D0%BE%D0%B9_%D0%BE%D0%B1%D0%BB%D0%B0%D1%81%D1%82%D0%B8" TargetMode="External"/><Relationship Id="rId15" Type="http://schemas.openxmlformats.org/officeDocument/2006/relationships/hyperlink" Target="http://ru.wikipedia.org/wiki/%D0%9A%D0%BE%D1%81%D0%BC%D0%BE%D1%81_(%D0%B0%D1%81%D1%82%D1%80%D0%BE%D0%BD%D0%BE%D0%BC%D0%B8%D1%8F)" TargetMode="External"/><Relationship Id="rId23" Type="http://schemas.openxmlformats.org/officeDocument/2006/relationships/image" Target="../media/image22.jpeg"/><Relationship Id="rId10" Type="http://schemas.openxmlformats.org/officeDocument/2006/relationships/hyperlink" Target="http://ru.wikipedia.org/wiki/1968_%D0%B3%D0%BE%D0%B4" TargetMode="External"/><Relationship Id="rId19" Type="http://schemas.openxmlformats.org/officeDocument/2006/relationships/hyperlink" Target="http://ru.wikipedia.org/wiki/%D0%92%D0%BE%D1%81%D1%82%D0%BE%D0%BA_(%D0%BA%D0%BE%D1%81%D0%BC%D0%B8%D1%87%D0%B5%D1%81%D0%BA%D0%B8%D0%B9_%D0%BA%D0%BE%D1%80%D0%B0%D0%B1%D0%BB%D1%8C)" TargetMode="External"/><Relationship Id="rId4" Type="http://schemas.openxmlformats.org/officeDocument/2006/relationships/hyperlink" Target="http://ru.wikipedia.org/wiki/%D0%9A%D0%BB%D1%83%D1%88%D0%B8%D0%BD%D0%BE" TargetMode="External"/><Relationship Id="rId9" Type="http://schemas.openxmlformats.org/officeDocument/2006/relationships/hyperlink" Target="http://ru.wikipedia.org/wiki/27_%D0%BC%D0%B0%D1%80%D1%82%D0%B0" TargetMode="External"/><Relationship Id="rId14" Type="http://schemas.openxmlformats.org/officeDocument/2006/relationships/hyperlink" Target="http://ru.wikipedia.org/wiki/%D0%9A%D0%BE%D1%81%D0%BC%D0%B8%D1%87%D0%B5%D1%81%D0%BA%D0%B8%D0%B9_%D0%BF%D0%BE%D0%BB%D1%91%D1%82" TargetMode="External"/><Relationship Id="rId22" Type="http://schemas.openxmlformats.org/officeDocument/2006/relationships/hyperlink" Target="http://ru.wikipedia.org/wiki/%D0%92%D1%81%D0%B5%D0%BC%D0%B8%D1%80%D0%BD%D1%8B%D0%B9_%D0%B4%D0%B5%D0%BD%D1%8C_%D0%B0%D0%B2%D0%B8%D0%B0%D1%86%D0%B8%D0%B8_%D0%B8_%D0%BA%D0%BE%D1%81%D0%BC%D0%BE%D0%BD%D0%B0%D0%B2%D1%82%D0%B8%D0%BA%D0%B8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ownloads\YUrii%20Gulyaev%20-%20Znaete,%20kakim%20on%20parnem%20byl%20(Pesnya%20o%20Gagarine).mp3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35" TargetMode="External"/><Relationship Id="rId13" Type="http://schemas.openxmlformats.org/officeDocument/2006/relationships/hyperlink" Target="http://ru.wikipedia.org/wiki/%D0%9A%D0%BE%D1%81%D0%BC%D0%BE%D0%BD%D0%B0%D0%B2%D1%82%D0%B8%D0%BA%D0%B0" TargetMode="External"/><Relationship Id="rId18" Type="http://schemas.openxmlformats.org/officeDocument/2006/relationships/hyperlink" Target="http://ru.wikipedia.org/wiki/%D0%9A%D0%BE%D1%81%D0%BC%D0%B8%D1%87%D0%B5%D1%81%D0%BA%D0%B8%D0%B9_%D0%BB%D0%B8%D1%84%D1%82" TargetMode="External"/><Relationship Id="rId3" Type="http://schemas.openxmlformats.org/officeDocument/2006/relationships/hyperlink" Target="http://ru.wikipedia.org/wiki/17_%D1%81%D0%B5%D0%BD%D1%82%D1%8F%D0%B1%D1%80%D1%8F" TargetMode="External"/><Relationship Id="rId7" Type="http://schemas.openxmlformats.org/officeDocument/2006/relationships/hyperlink" Target="http://ru.wikipedia.org/wiki/19_%D1%81%D0%B5%D0%BD%D1%82%D1%8F%D0%B1%D1%80%D1%8F" TargetMode="External"/><Relationship Id="rId12" Type="http://schemas.openxmlformats.org/officeDocument/2006/relationships/hyperlink" Target="http://ru.wikipedia.org/wiki/%D0%A1%D0%B0%D0%BC%D0%BE%D1%83%D1%87%D0%BA%D0%B0" TargetMode="External"/><Relationship Id="rId17" Type="http://schemas.openxmlformats.org/officeDocument/2006/relationships/hyperlink" Target="http://ru.wikipedia.org/wiki/%D0%9F%D1%80%D0%BE%D0%BF%D0%B0%D0%B3%D0%B0%D0%BD%D0%B4%D0%B8%D1%81%D1%82" TargetMode="External"/><Relationship Id="rId2" Type="http://schemas.openxmlformats.org/officeDocument/2006/relationships/image" Target="../media/image9.jpeg"/><Relationship Id="rId16" Type="http://schemas.openxmlformats.org/officeDocument/2006/relationships/hyperlink" Target="http://ru.wikipedia.org/wiki/%D0%9D%D0%B0%D1%83%D1%87%D0%BD%D0%B0%D1%8F_%D1%84%D0%B0%D0%BD%D1%82%D0%B0%D1%81%D1%82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BE%D1%81%D1%81%D0%B8%D0%B9%D1%81%D0%BA%D0%B0%D1%8F_%D0%B8%D0%BC%D0%BF%D0%B5%D1%80%D0%B8%D1%8F" TargetMode="External"/><Relationship Id="rId11" Type="http://schemas.openxmlformats.org/officeDocument/2006/relationships/hyperlink" Target="http://ru.wikipedia.org/wiki/%D0%A3%D1%87%D1%91%D0%BD%D1%8B%D0%B9" TargetMode="External"/><Relationship Id="rId5" Type="http://schemas.openxmlformats.org/officeDocument/2006/relationships/hyperlink" Target="http://ru.wikipedia.org/wiki/%D0%A0%D1%8F%D0%B7%D0%B0%D0%BD%D1%81%D0%BA%D0%B0%D1%8F_%D0%B3%D1%83%D0%B1%D0%B5%D1%80%D0%BD%D0%B8%D1%8F" TargetMode="External"/><Relationship Id="rId15" Type="http://schemas.openxmlformats.org/officeDocument/2006/relationships/hyperlink" Target="http://ru.wikipedia.org/wiki/%D0%A0%D1%83%D1%81%D1%81%D0%BA%D0%BE%D0%B5_%D0%BE%D0%B1%D1%89%D0%B5%D1%81%D1%82%D0%B2%D0%BE_%D0%BB%D1%8E%D0%B1%D0%B8%D1%82%D0%B5%D0%BB%D0%B5%D0%B9_%D0%BC%D0%B8%D1%80%D0%BE%D0%B2%D0%B5%D0%B4%D0%B5%D0%BD%D0%B8%D1%8F" TargetMode="External"/><Relationship Id="rId10" Type="http://schemas.openxmlformats.org/officeDocument/2006/relationships/hyperlink" Target="http://ru.wikipedia.org/wiki/%D0%A1%D0%A1%D0%A1%D0%A0" TargetMode="External"/><Relationship Id="rId4" Type="http://schemas.openxmlformats.org/officeDocument/2006/relationships/hyperlink" Target="http://ru.wikipedia.org/wiki/1857" TargetMode="External"/><Relationship Id="rId9" Type="http://schemas.openxmlformats.org/officeDocument/2006/relationships/hyperlink" Target="http://ru.wikipedia.org/wiki/%D0%9A%D0%B0%D0%BB%D1%83%D0%B3%D0%B0" TargetMode="External"/><Relationship Id="rId14" Type="http://schemas.openxmlformats.org/officeDocument/2006/relationships/hyperlink" Target="http://ru.wikipedia.org/wiki/%D0%9A%D0%BE%D1%81%D0%BC%D0%B8%D0%B7%D0%B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57_%D0%B3%D0%BE%D0%B4" TargetMode="External"/><Relationship Id="rId3" Type="http://schemas.openxmlformats.org/officeDocument/2006/relationships/hyperlink" Target="http://ru.wikipedia.org/wiki/%D0%A1%D0%BE%D0%B1%D0%B0%D0%BA%D0%B0" TargetMode="External"/><Relationship Id="rId7" Type="http://schemas.openxmlformats.org/officeDocument/2006/relationships/hyperlink" Target="http://ru.wikipedia.org/wiki/3_%D0%BD%D0%BE%D1%8F%D0%B1%D1%80%D1%8F" TargetMode="External"/><Relationship Id="rId12" Type="http://schemas.openxmlformats.org/officeDocument/2006/relationships/hyperlink" Target="http://ru.wikipedia.org/wiki/%D0%A1%D1%82%D1%80%D0%B5%D1%81%D1%8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7%D0%B5%D0%BC%D0%BB%D1%8F" TargetMode="External"/><Relationship Id="rId11" Type="http://schemas.openxmlformats.org/officeDocument/2006/relationships/hyperlink" Target="http://ru.wikipedia.org/wiki/%D0%96%D0%B8%D0%B2%D0%BE%D1%82%D0%BD%D1%8B%D0%B5_%D0%B2_%D0%BA%D0%BE%D1%81%D0%BC%D0%BE%D1%81%D0%B5" TargetMode="External"/><Relationship Id="rId5" Type="http://schemas.openxmlformats.org/officeDocument/2006/relationships/hyperlink" Target="http://ru.wikipedia.org/wiki/%D0%9E%D1%80%D0%B1%D0%B8%D1%82%D0%B0" TargetMode="External"/><Relationship Id="rId10" Type="http://schemas.openxmlformats.org/officeDocument/2006/relationships/hyperlink" Target="http://ru.wikipedia.org/wiki/%D0%A1%D0%BF%D1%83%D1%82%D0%BD%D0%B8%D0%BA-2" TargetMode="External"/><Relationship Id="rId4" Type="http://schemas.openxmlformats.org/officeDocument/2006/relationships/hyperlink" Target="http://ru.wikipedia.org/wiki/%D0%9A%D0%BE%D1%81%D0%BC%D0%BE%D0%BD%D0%B0%D0%B2%D1%82" TargetMode="External"/><Relationship Id="rId9" Type="http://schemas.openxmlformats.org/officeDocument/2006/relationships/hyperlink" Target="http://ru.wikipedia.org/wiki/%D0%A1%D0%A1%D0%A1%D0%A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129614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E0CCE"/>
                </a:solidFill>
                <a:latin typeface="Segoe Script" pitchFamily="34" charset="0"/>
                <a:cs typeface="David" pitchFamily="34" charset="-79"/>
              </a:rPr>
              <a:t>Страна ,открывшая путь в космос </a:t>
            </a:r>
            <a:endParaRPr lang="ru-RU" sz="2800" i="1" dirty="0">
              <a:solidFill>
                <a:srgbClr val="CE0CCE"/>
              </a:solidFill>
              <a:latin typeface="Segoe Script" pitchFamily="34" charset="0"/>
              <a:cs typeface="David" pitchFamily="34" charset="-79"/>
            </a:endParaRPr>
          </a:p>
        </p:txBody>
      </p:sp>
      <p:pic>
        <p:nvPicPr>
          <p:cNvPr id="1026" name="Picture 2" descr="C:\Users\Пользователь\Downloads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3528392" cy="2642888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  <a:softEdge rad="317500"/>
          </a:effectLst>
        </p:spPr>
      </p:pic>
      <p:pic>
        <p:nvPicPr>
          <p:cNvPr id="1027" name="Picture 3" descr="C:\Users\Пользователь\Downloads\загруженное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645024"/>
            <a:ext cx="3668098" cy="242391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3789040"/>
            <a:ext cx="8748713" cy="2924175"/>
          </a:xfrm>
        </p:spPr>
        <p:txBody>
          <a:bodyPr/>
          <a:lstStyle/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 sz="2400" dirty="0"/>
              <a:t>Но была мечта - пилотируемый корабль. Он  должен обеспечивать условия жизни космонавта, его надо возвратить на Землю, учесть перегрузки, которые испытывает организм человека при старте и спуске, и многое другое. Такой корабль был создан в нашей стране в очень сжатые сроки. Его назвали «Восток». </a:t>
            </a:r>
          </a:p>
        </p:txBody>
      </p:sp>
      <p:pic>
        <p:nvPicPr>
          <p:cNvPr id="25608" name="Picture 8" descr="корабль во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4073921" cy="30685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420938"/>
            <a:ext cx="8532813" cy="1512887"/>
          </a:xfrm>
        </p:spPr>
        <p:txBody>
          <a:bodyPr>
            <a:normAutofit fontScale="92500"/>
          </a:bodyPr>
          <a:lstStyle/>
          <a:p>
            <a:r>
              <a:rPr lang="ru-RU" sz="2800"/>
              <a:t>Параллельно с инженерно-техническими работами шел подбор будущих космонавтов. В него вошли молодые летчики Военно-воздушных сил СССР</a:t>
            </a:r>
          </a:p>
        </p:txBody>
      </p:sp>
      <p:pic>
        <p:nvPicPr>
          <p:cNvPr id="27656" name="Picture 8" descr="mig27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6"/>
            <a:ext cx="2573337" cy="2628900"/>
          </a:xfrm>
          <a:prstGeom prst="rect">
            <a:avLst/>
          </a:prstGeom>
          <a:noFill/>
        </p:spPr>
      </p:pic>
      <p:pic>
        <p:nvPicPr>
          <p:cNvPr id="27657" name="Picture 9" descr="mig25_6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2656"/>
            <a:ext cx="1895563" cy="1936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25513" y="3860800"/>
            <a:ext cx="8218487" cy="2481263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ru-RU" sz="2400" i="1"/>
              <a:t>Тренировка космонавтов на выживание в горах.</a:t>
            </a:r>
            <a:r>
              <a:rPr lang="ru-RU" sz="2400"/>
              <a:t>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ru-RU" sz="240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ru-RU" sz="2400"/>
              <a:t>   Помимо того, что космонавты должны быть крепкими и ловкими, они еще должны быть готовы к незапланированной посадке в горной местности, где немедленную помощь получить невозможно.</a:t>
            </a:r>
          </a:p>
          <a:p>
            <a:endParaRPr lang="ru-RU" sz="2400"/>
          </a:p>
        </p:txBody>
      </p:sp>
      <p:pic>
        <p:nvPicPr>
          <p:cNvPr id="20489" name="Picture 9" descr="vyzh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8497887" cy="3114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solidFill>
                  <a:schemeClr val="tx1"/>
                </a:solidFill>
              </a:rPr>
              <a:t>Тренировка в условиях гидроневесомости. Центр подготовки космонавтов.</a:t>
            </a:r>
            <a:br>
              <a:rPr lang="ru-RU" sz="2400">
                <a:solidFill>
                  <a:schemeClr val="tx1"/>
                </a:solidFill>
              </a:rPr>
            </a:b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22532" name="Picture 4" descr="bass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989138"/>
            <a:ext cx="6659562" cy="4114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765175"/>
            <a:ext cx="4572000" cy="53609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800"/>
              <a:t>Скафандр первого поколения «Восток», теперь находится в музее. Вместе со шлемом он весит около 11 кг.</a:t>
            </a:r>
          </a:p>
          <a:p>
            <a:endParaRPr lang="ru-RU" sz="2800"/>
          </a:p>
        </p:txBody>
      </p:sp>
      <p:pic>
        <p:nvPicPr>
          <p:cNvPr id="32775" name="Picture 7" descr="6dvs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052513"/>
            <a:ext cx="3371850" cy="5067300"/>
          </a:xfrm>
          <a:prstGeom prst="rect">
            <a:avLst/>
          </a:prstGeom>
          <a:noFill/>
        </p:spPr>
      </p:pic>
      <p:sp>
        <p:nvSpPr>
          <p:cNvPr id="3277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381750"/>
            <a:ext cx="647700" cy="2873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440160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1"/>
                </a:solidFill>
                <a:latin typeface="Segoe Script" pitchFamily="34" charset="0"/>
              </a:rPr>
              <a:t>Полет человека в космос связан с именем выдающегося ученого, главного конструктора </a:t>
            </a:r>
            <a:r>
              <a:rPr lang="ru-RU" sz="2400" i="1" dirty="0" err="1" smtClean="0">
                <a:solidFill>
                  <a:schemeClr val="tx1"/>
                </a:solidFill>
                <a:latin typeface="Segoe Script" pitchFamily="34" charset="0"/>
              </a:rPr>
              <a:t>ракетно</a:t>
            </a:r>
            <a:r>
              <a:rPr lang="ru-RU" sz="2400" i="1" dirty="0" smtClean="0">
                <a:solidFill>
                  <a:schemeClr val="tx1"/>
                </a:solidFill>
                <a:latin typeface="Segoe Script" pitchFamily="34" charset="0"/>
              </a:rPr>
              <a:t> – космических систем, Сергея Павловича Королёва .</a:t>
            </a:r>
            <a:endParaRPr lang="ru-RU" sz="2400" i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9872" y="2492896"/>
            <a:ext cx="5544616" cy="3600400"/>
          </a:xfrm>
        </p:spPr>
        <p:txBody>
          <a:bodyPr>
            <a:noAutofit/>
          </a:bodyPr>
          <a:lstStyle/>
          <a:p>
            <a:r>
              <a:rPr lang="ru-RU" sz="1400" b="1" i="1" dirty="0" smtClean="0"/>
              <a:t> </a:t>
            </a:r>
            <a:r>
              <a:rPr lang="ru-RU" sz="1400" b="1" i="1" dirty="0" err="1" smtClean="0"/>
              <a:t>Серге́й</a:t>
            </a:r>
            <a:r>
              <a:rPr lang="ru-RU" sz="1400" b="1" i="1" dirty="0" smtClean="0"/>
              <a:t>   </a:t>
            </a:r>
            <a:r>
              <a:rPr lang="ru-RU" sz="1400" b="1" i="1" dirty="0" err="1" smtClean="0"/>
              <a:t>Па́влович</a:t>
            </a:r>
            <a:r>
              <a:rPr lang="ru-RU" sz="1400" b="1" i="1" dirty="0" smtClean="0"/>
              <a:t>  Королёв</a:t>
            </a:r>
            <a:r>
              <a:rPr lang="ru-RU" sz="1400" i="1" dirty="0" smtClean="0"/>
              <a:t> (30 декабря 1906 (</a:t>
            </a:r>
            <a:r>
              <a:rPr lang="ru-RU" sz="1400" i="1" dirty="0" smtClean="0">
                <a:hlinkClick r:id="rId2" tooltip="12 января"/>
              </a:rPr>
              <a:t>12 января</a:t>
            </a:r>
            <a:r>
              <a:rPr lang="ru-RU" sz="1400" i="1" dirty="0" smtClean="0"/>
              <a:t> </a:t>
            </a:r>
            <a:r>
              <a:rPr lang="ru-RU" sz="1400" i="1" dirty="0" smtClean="0">
                <a:hlinkClick r:id="rId3" tooltip="1907"/>
              </a:rPr>
              <a:t>1907</a:t>
            </a:r>
            <a:r>
              <a:rPr lang="ru-RU" sz="1400" i="1" dirty="0" smtClean="0"/>
              <a:t>), </a:t>
            </a:r>
            <a:r>
              <a:rPr lang="ru-RU" sz="1400" i="1" dirty="0" smtClean="0">
                <a:hlinkClick r:id="rId4" tooltip="Житомир"/>
              </a:rPr>
              <a:t>Житомир</a:t>
            </a:r>
            <a:r>
              <a:rPr lang="ru-RU" sz="1400" i="1" dirty="0" smtClean="0"/>
              <a:t> — </a:t>
            </a:r>
            <a:r>
              <a:rPr lang="ru-RU" sz="1400" i="1" dirty="0" smtClean="0">
                <a:hlinkClick r:id="rId5" tooltip="14 января"/>
              </a:rPr>
              <a:t>14 января</a:t>
            </a:r>
            <a:r>
              <a:rPr lang="ru-RU" sz="1400" i="1" dirty="0" smtClean="0"/>
              <a:t> </a:t>
            </a:r>
            <a:r>
              <a:rPr lang="ru-RU" sz="1400" i="1" dirty="0" smtClean="0">
                <a:hlinkClick r:id="rId6" tooltip="1966"/>
              </a:rPr>
              <a:t>1966</a:t>
            </a:r>
            <a:r>
              <a:rPr lang="ru-RU" sz="1400" i="1" dirty="0" smtClean="0"/>
              <a:t>, </a:t>
            </a:r>
            <a:r>
              <a:rPr lang="ru-RU" sz="1400" i="1" dirty="0" smtClean="0">
                <a:hlinkClick r:id="rId7" tooltip="Москва"/>
              </a:rPr>
              <a:t>Москва</a:t>
            </a:r>
            <a:r>
              <a:rPr lang="ru-RU" sz="1400" i="1" dirty="0" smtClean="0"/>
              <a:t>) — советский учёный, конструктор и организатор производства </a:t>
            </a:r>
            <a:r>
              <a:rPr lang="ru-RU" sz="1400" i="1" dirty="0" smtClean="0">
                <a:hlinkClick r:id="rId8" tooltip="Ракета"/>
              </a:rPr>
              <a:t>ракетно</a:t>
            </a:r>
            <a:r>
              <a:rPr lang="ru-RU" sz="1400" i="1" dirty="0" smtClean="0"/>
              <a:t>-</a:t>
            </a:r>
            <a:r>
              <a:rPr lang="ru-RU" sz="1400" i="1" dirty="0" smtClean="0">
                <a:hlinkClick r:id="rId9" tooltip="Космический корабль"/>
              </a:rPr>
              <a:t>космической техники</a:t>
            </a:r>
            <a:r>
              <a:rPr lang="ru-RU" sz="1400" i="1" dirty="0" smtClean="0"/>
              <a:t> и </a:t>
            </a:r>
            <a:r>
              <a:rPr lang="ru-RU" sz="1400" i="1" dirty="0" smtClean="0">
                <a:hlinkClick r:id="rId10" tooltip="Ракетное оружие"/>
              </a:rPr>
              <a:t>ракетного оружия</a:t>
            </a:r>
            <a:r>
              <a:rPr lang="ru-RU" sz="1400" i="1" dirty="0" smtClean="0"/>
              <a:t> </a:t>
            </a:r>
            <a:r>
              <a:rPr lang="ru-RU" sz="1400" i="1" dirty="0" smtClean="0">
                <a:hlinkClick r:id="rId11" tooltip="СССР"/>
              </a:rPr>
              <a:t>СССР</a:t>
            </a:r>
            <a:r>
              <a:rPr lang="ru-RU" sz="1400" i="1" dirty="0" smtClean="0"/>
              <a:t>, основоположник практической </a:t>
            </a:r>
            <a:r>
              <a:rPr lang="ru-RU" sz="1400" i="1" dirty="0" smtClean="0">
                <a:hlinkClick r:id="rId12" tooltip="Космонавтика"/>
              </a:rPr>
              <a:t>космонавтики</a:t>
            </a:r>
            <a:r>
              <a:rPr lang="ru-RU" sz="1400" i="1" dirty="0" smtClean="0"/>
              <a:t>. Крупнейшая фигура </a:t>
            </a:r>
            <a:r>
              <a:rPr lang="ru-RU" sz="1400" i="1" dirty="0" smtClean="0">
                <a:hlinkClick r:id="rId13" tooltip="XX век"/>
              </a:rPr>
              <a:t>XX века</a:t>
            </a:r>
            <a:r>
              <a:rPr lang="ru-RU" sz="1400" i="1" dirty="0" smtClean="0"/>
              <a:t> в области космического ракетостроения и кораблестроения.</a:t>
            </a:r>
          </a:p>
          <a:p>
            <a:r>
              <a:rPr lang="ru-RU" sz="1400" i="1" dirty="0" smtClean="0"/>
              <a:t>  С. П. Королёв является создателем советской ракетно-космической техники, обеспечившей стратегический паритет и сделавшей СССР передовой ракетно-космической державой. Является ключевой фигурой в освоении человеком космоса. Благодаря его идеям был осуществлён запуск первого искусственного спутника Земли и первого космонавта </a:t>
            </a:r>
            <a:r>
              <a:rPr lang="ru-RU" sz="1400" i="1" dirty="0" smtClean="0">
                <a:hlinkClick r:id="rId14" tooltip="Юрий Гагарин"/>
              </a:rPr>
              <a:t>Юрия Гагарина</a:t>
            </a:r>
            <a:r>
              <a:rPr lang="ru-RU" sz="1400" i="1" dirty="0" smtClean="0"/>
              <a:t>.</a:t>
            </a:r>
          </a:p>
          <a:p>
            <a:endParaRPr lang="ru-RU" sz="1400" dirty="0"/>
          </a:p>
        </p:txBody>
      </p:sp>
      <p:pic>
        <p:nvPicPr>
          <p:cNvPr id="7170" name="Picture 2" descr="C:\Users\Пользователь\Downloads\200px-Sergey_Korolyov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3568" y="2564904"/>
            <a:ext cx="2276556" cy="373355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gag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908720"/>
            <a:ext cx="4605363" cy="3209487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9552" y="4293096"/>
            <a:ext cx="770413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2400" dirty="0">
                <a:latin typeface="Arial" charset="0"/>
              </a:rPr>
              <a:t>12 апреля 1961 года впервые в истории человечества Юрий Гагарин совершил полет в космос на космическом корабле «Восток». Полет продолжался 1 час 48 минут.</a:t>
            </a:r>
          </a:p>
          <a:p>
            <a:pPr>
              <a:spcBef>
                <a:spcPct val="50000"/>
              </a:spcBef>
            </a:pPr>
            <a:endParaRPr kumimoji="0" lang="ru-RU" sz="24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5046712" cy="648072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Юрий Алексеевич Гагарин</a:t>
            </a:r>
            <a:endParaRPr lang="ru-RU" sz="3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908721"/>
            <a:ext cx="4824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/>
              <a:t>Ю́рий</a:t>
            </a:r>
            <a:r>
              <a:rPr lang="ru-RU" b="1" i="1" dirty="0"/>
              <a:t> </a:t>
            </a:r>
            <a:r>
              <a:rPr lang="ru-RU" b="1" i="1" dirty="0" smtClean="0"/>
              <a:t>  </a:t>
            </a:r>
            <a:r>
              <a:rPr lang="ru-RU" b="1" i="1" dirty="0" err="1" smtClean="0"/>
              <a:t>Алексе́евич</a:t>
            </a:r>
            <a:r>
              <a:rPr lang="ru-RU" b="1" i="1" dirty="0" smtClean="0"/>
              <a:t>  </a:t>
            </a:r>
            <a:r>
              <a:rPr lang="ru-RU" b="1" i="1" dirty="0" err="1" smtClean="0"/>
              <a:t>Гага́рин</a:t>
            </a:r>
            <a:r>
              <a:rPr lang="ru-RU" i="1" dirty="0"/>
              <a:t> (</a:t>
            </a:r>
            <a:r>
              <a:rPr lang="ru-RU" i="1" dirty="0">
                <a:hlinkClick r:id="rId2" tooltip="9 марта"/>
              </a:rPr>
              <a:t>9 марта</a:t>
            </a:r>
            <a:r>
              <a:rPr lang="ru-RU" i="1" dirty="0"/>
              <a:t> </a:t>
            </a:r>
            <a:r>
              <a:rPr lang="ru-RU" i="1" dirty="0">
                <a:hlinkClick r:id="rId3" tooltip="1934 год"/>
              </a:rPr>
              <a:t>1934</a:t>
            </a:r>
            <a:r>
              <a:rPr lang="ru-RU" i="1" dirty="0" smtClean="0"/>
              <a:t>,  </a:t>
            </a:r>
            <a:r>
              <a:rPr lang="ru-RU" i="1" dirty="0"/>
              <a:t> </a:t>
            </a:r>
            <a:r>
              <a:rPr lang="ru-RU" i="1" dirty="0" err="1">
                <a:hlinkClick r:id="rId4" tooltip="Клушино"/>
              </a:rPr>
              <a:t>Клушино</a:t>
            </a:r>
            <a:r>
              <a:rPr lang="ru-RU" i="1" dirty="0" smtClean="0"/>
              <a:t>,      </a:t>
            </a:r>
            <a:r>
              <a:rPr lang="ru-RU" i="1" dirty="0"/>
              <a:t> </a:t>
            </a:r>
            <a:r>
              <a:rPr lang="ru-RU" i="1" dirty="0" err="1">
                <a:hlinkClick r:id="rId5" tooltip="Гагаринский район Смоленской области"/>
              </a:rPr>
              <a:t>Гжатский</a:t>
            </a:r>
            <a:r>
              <a:rPr lang="ru-RU" i="1" dirty="0">
                <a:hlinkClick r:id="rId5" tooltip="Гагаринский район Смоленской области"/>
              </a:rPr>
              <a:t> район</a:t>
            </a:r>
            <a:r>
              <a:rPr lang="ru-RU" i="1" dirty="0"/>
              <a:t>, </a:t>
            </a:r>
            <a:r>
              <a:rPr lang="ru-RU" i="1" dirty="0">
                <a:hlinkClick r:id="rId6" tooltip="Западная область (1929—1937)"/>
              </a:rPr>
              <a:t>Западная </a:t>
            </a:r>
            <a:r>
              <a:rPr lang="ru-RU" i="1" dirty="0" smtClean="0">
                <a:hlinkClick r:id="rId6" tooltip="Западная область (1929—1937)"/>
              </a:rPr>
              <a:t>область</a:t>
            </a:r>
            <a:r>
              <a:rPr lang="ru-RU" i="1" dirty="0"/>
              <a:t> </a:t>
            </a:r>
            <a:r>
              <a:rPr lang="ru-RU" i="1" dirty="0">
                <a:hlinkClick r:id="rId7" tooltip="РСФСР"/>
              </a:rPr>
              <a:t>РСФСР</a:t>
            </a:r>
            <a:r>
              <a:rPr lang="ru-RU" i="1" dirty="0"/>
              <a:t>, </a:t>
            </a:r>
            <a:r>
              <a:rPr lang="ru-RU" i="1" dirty="0">
                <a:hlinkClick r:id="rId8" tooltip="СССР"/>
              </a:rPr>
              <a:t>СССР</a:t>
            </a:r>
            <a:r>
              <a:rPr lang="ru-RU" i="1" dirty="0"/>
              <a:t> — </a:t>
            </a:r>
            <a:r>
              <a:rPr lang="ru-RU" i="1" dirty="0">
                <a:hlinkClick r:id="rId9" tooltip="27 марта"/>
              </a:rPr>
              <a:t>27 марта</a:t>
            </a:r>
            <a:r>
              <a:rPr lang="ru-RU" i="1" dirty="0"/>
              <a:t> </a:t>
            </a:r>
            <a:r>
              <a:rPr lang="ru-RU" i="1" dirty="0">
                <a:hlinkClick r:id="rId10" tooltip="1968 год"/>
              </a:rPr>
              <a:t>1968</a:t>
            </a:r>
            <a:r>
              <a:rPr lang="ru-RU" i="1" dirty="0"/>
              <a:t>, около города </a:t>
            </a:r>
            <a:r>
              <a:rPr lang="ru-RU" i="1" dirty="0" err="1">
                <a:hlinkClick r:id="rId11" tooltip="Киржач"/>
              </a:rPr>
              <a:t>Киржач</a:t>
            </a:r>
            <a:r>
              <a:rPr lang="ru-RU" i="1" dirty="0"/>
              <a:t>, </a:t>
            </a:r>
            <a:r>
              <a:rPr lang="ru-RU" i="1" dirty="0" smtClean="0">
                <a:hlinkClick r:id="rId12" tooltip="Владимирская область"/>
              </a:rPr>
              <a:t>Владимирская  </a:t>
            </a:r>
            <a:r>
              <a:rPr lang="ru-RU" i="1" dirty="0">
                <a:hlinkClick r:id="rId12" tooltip="Владимирская область"/>
              </a:rPr>
              <a:t>область</a:t>
            </a:r>
            <a:r>
              <a:rPr lang="ru-RU" i="1" dirty="0" smtClean="0"/>
              <a:t>, </a:t>
            </a:r>
            <a:r>
              <a:rPr lang="ru-RU" i="1" dirty="0" smtClean="0">
                <a:hlinkClick r:id="rId7" tooltip="РСФСР"/>
              </a:rPr>
              <a:t>РСФСР</a:t>
            </a:r>
            <a:r>
              <a:rPr lang="ru-RU" i="1" dirty="0"/>
              <a:t>, </a:t>
            </a:r>
            <a:r>
              <a:rPr lang="ru-RU" i="1" dirty="0">
                <a:hlinkClick r:id="rId8" tooltip="СССР"/>
              </a:rPr>
              <a:t>СССР</a:t>
            </a:r>
            <a:r>
              <a:rPr lang="ru-RU" i="1" dirty="0"/>
              <a:t>) — </a:t>
            </a:r>
            <a:r>
              <a:rPr lang="ru-RU" i="1" dirty="0">
                <a:hlinkClick r:id="rId13" tooltip="Лётчик-космонавт СССР"/>
              </a:rPr>
              <a:t>лётчик-космонавт СССР</a:t>
            </a:r>
            <a:r>
              <a:rPr lang="ru-RU" i="1" dirty="0"/>
              <a:t>, первый человек в мире, совершивший </a:t>
            </a:r>
            <a:r>
              <a:rPr lang="ru-RU" i="1" dirty="0">
                <a:hlinkClick r:id="rId14" tooltip="Космический полёт"/>
              </a:rPr>
              <a:t>полёт</a:t>
            </a:r>
            <a:r>
              <a:rPr lang="ru-RU" i="1" dirty="0"/>
              <a:t> в </a:t>
            </a:r>
            <a:r>
              <a:rPr lang="ru-RU" i="1" dirty="0">
                <a:hlinkClick r:id="rId15" tooltip="Космос (астрономия)"/>
              </a:rPr>
              <a:t>космическое </a:t>
            </a:r>
            <a:r>
              <a:rPr lang="ru-RU" i="1" dirty="0" smtClean="0">
                <a:hlinkClick r:id="rId15" tooltip="Космос (астрономия)"/>
              </a:rPr>
              <a:t>пространство</a:t>
            </a:r>
            <a:r>
              <a:rPr lang="ru-RU" i="1" baseline="30000" dirty="0"/>
              <a:t>.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995936" y="3683132"/>
            <a:ext cx="4680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hlinkClick r:id="rId16" tooltip="12 апреля"/>
              </a:rPr>
              <a:t>12 апреля</a:t>
            </a:r>
            <a:r>
              <a:rPr lang="ru-RU" sz="1600" dirty="0"/>
              <a:t> </a:t>
            </a:r>
            <a:r>
              <a:rPr lang="ru-RU" sz="1600" dirty="0">
                <a:hlinkClick r:id="rId17" tooltip="1961 год"/>
              </a:rPr>
              <a:t>1961 года</a:t>
            </a:r>
            <a:r>
              <a:rPr lang="ru-RU" sz="1600" dirty="0"/>
              <a:t> с космодрома </a:t>
            </a:r>
            <a:r>
              <a:rPr lang="ru-RU" sz="1600" dirty="0">
                <a:hlinkClick r:id="rId18" tooltip="Байконур"/>
              </a:rPr>
              <a:t>Байконур</a:t>
            </a:r>
            <a:r>
              <a:rPr lang="ru-RU" sz="1600" dirty="0"/>
              <a:t> впервые в мире стартовал космический корабль «</a:t>
            </a:r>
            <a:r>
              <a:rPr lang="ru-RU" sz="1600" dirty="0">
                <a:hlinkClick r:id="rId19" tooltip="Восток (космический корабль)"/>
              </a:rPr>
              <a:t>Восток</a:t>
            </a:r>
            <a:r>
              <a:rPr lang="ru-RU" sz="1600" dirty="0"/>
              <a:t>» с пилотом-космонавтом Юрием Алексеевичем Гагариным на борту. За этот полёт ему было присвоено звание </a:t>
            </a:r>
            <a:r>
              <a:rPr lang="ru-RU" sz="1600" dirty="0">
                <a:hlinkClick r:id="rId20" tooltip="Герой Советского Союза"/>
              </a:rPr>
              <a:t>Героя Советского Союза</a:t>
            </a:r>
            <a:r>
              <a:rPr lang="ru-RU" sz="1600" dirty="0"/>
              <a:t> и воинское звание майора досрочно (взлетал в звании старшего лейтенанта), а начиная с 12 апреля </a:t>
            </a:r>
            <a:r>
              <a:rPr lang="ru-RU" sz="1600" dirty="0">
                <a:hlinkClick r:id="rId21" tooltip="1962 год"/>
              </a:rPr>
              <a:t>1962 года</a:t>
            </a:r>
            <a:r>
              <a:rPr lang="ru-RU" sz="1600" dirty="0"/>
              <a:t>, день полёта Гагарина в космос был объявлен праздником — </a:t>
            </a:r>
            <a:r>
              <a:rPr lang="ru-RU" sz="1600" dirty="0">
                <a:hlinkClick r:id="rId22" tooltip="Всемирный день авиации и космонавтики"/>
              </a:rPr>
              <a:t>Днём космонавтики</a:t>
            </a:r>
            <a:r>
              <a:rPr lang="ru-RU" sz="1600" dirty="0"/>
              <a:t>.</a:t>
            </a:r>
          </a:p>
        </p:txBody>
      </p:sp>
      <p:pic>
        <p:nvPicPr>
          <p:cNvPr id="9218" name="Picture 2" descr="C:\Users\Пользователь\Downloads\Gagarin_in_Sweden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67544" y="1268760"/>
            <a:ext cx="2736304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6dvs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764704"/>
            <a:ext cx="4014788" cy="5545137"/>
          </a:xfrm>
          <a:prstGeom prst="rect">
            <a:avLst/>
          </a:prstGeom>
          <a:noFill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3850" y="1125538"/>
            <a:ext cx="3743325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</a:pPr>
            <a:r>
              <a:rPr kumimoji="0" lang="ru-RU" sz="2400">
                <a:latin typeface="Arial" charset="0"/>
              </a:rPr>
              <a:t>Всего через несколько месяцев, 6 августа 1961, дублер Гагарина, Герман Титов, на корабле «Восток-2» совершил второй в мире космический полет, который длился уже более суток.</a:t>
            </a:r>
          </a:p>
          <a:p>
            <a:pPr>
              <a:spcBef>
                <a:spcPct val="50000"/>
              </a:spcBef>
            </a:pPr>
            <a:endParaRPr kumimoji="0" lang="ru-RU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6dvs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96752"/>
            <a:ext cx="3238500" cy="4095750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7544" y="908720"/>
            <a:ext cx="468019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ru-RU" sz="2400" dirty="0">
                <a:latin typeface="Arial" charset="0"/>
              </a:rPr>
              <a:t>16 июня 1963 года полет в космос совершила первая в мире женщина-космонавт — Валентина Терешкова. Полет на космическом корабле "Восток-6" длился 70 часов 50 минут. Корабль совершил 48 оборотов вокруг Земли. В то же время на околоземной орбите находился корабль «Восток-5», пилотируемый Валерием Быковским.</a:t>
            </a:r>
          </a:p>
          <a:p>
            <a:pPr>
              <a:spcBef>
                <a:spcPct val="50000"/>
              </a:spcBef>
            </a:pPr>
            <a:endParaRPr kumimoji="0" lang="ru-RU" sz="24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После Великой Отечественной войны другие государства не верили, что СССР сможет быстро восстановиться.</a:t>
            </a:r>
          </a:p>
        </p:txBody>
      </p:sp>
      <p:pic>
        <p:nvPicPr>
          <p:cNvPr id="61447" name="Picture 7" descr="ria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60350"/>
            <a:ext cx="5233988" cy="59769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6dvs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1323975"/>
            <a:ext cx="6276975" cy="4210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Ракета Ю.А.Гагарина </a:t>
            </a:r>
            <a:endParaRPr lang="ru-RU" dirty="0"/>
          </a:p>
        </p:txBody>
      </p:sp>
      <p:pic>
        <p:nvPicPr>
          <p:cNvPr id="10242" name="Picture 2" descr="C:\Users\Пользователь\Download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3240360" cy="222404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43" name="Picture 3" descr="C:\Users\Пользователь\Downloads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772816"/>
            <a:ext cx="2391206" cy="2708523"/>
          </a:xfrm>
          <a:prstGeom prst="rect">
            <a:avLst/>
          </a:prstGeom>
          <a:noFill/>
        </p:spPr>
      </p:pic>
      <p:pic>
        <p:nvPicPr>
          <p:cNvPr id="10244" name="Picture 4" descr="C:\Users\Пользователь\Download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068960"/>
            <a:ext cx="1876425" cy="24384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1152128"/>
          </a:xfrm>
        </p:spPr>
        <p:txBody>
          <a:bodyPr>
            <a:normAutofit/>
          </a:bodyPr>
          <a:lstStyle/>
          <a:p>
            <a:r>
              <a:rPr lang="ru-RU" sz="4800" i="1" dirty="0" smtClean="0"/>
              <a:t>Юрий Алексеевич Гагарин</a:t>
            </a:r>
            <a:endParaRPr lang="ru-RU" sz="4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Пользователь\Downloads\загруженное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2520280" cy="3036243"/>
          </a:xfrm>
          <a:prstGeom prst="rect">
            <a:avLst/>
          </a:prstGeom>
          <a:noFill/>
        </p:spPr>
      </p:pic>
      <p:pic>
        <p:nvPicPr>
          <p:cNvPr id="11268" name="Picture 4" descr="C:\Users\Пользователь\Downloads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204864"/>
            <a:ext cx="2619375" cy="17430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269" name="Picture 5" descr="C:\Users\Пользователь\Downloads\images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77072"/>
            <a:ext cx="2899023" cy="2351906"/>
          </a:xfrm>
          <a:prstGeom prst="rect">
            <a:avLst/>
          </a:prstGeom>
          <a:noFill/>
        </p:spPr>
      </p:pic>
      <p:pic>
        <p:nvPicPr>
          <p:cNvPr id="11270" name="Picture 6" descr="C:\Users\Пользователь\Downloads\images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852937"/>
            <a:ext cx="2520279" cy="3469474"/>
          </a:xfrm>
          <a:prstGeom prst="rect">
            <a:avLst/>
          </a:prstGeom>
          <a:noFill/>
        </p:spPr>
      </p:pic>
      <p:pic>
        <p:nvPicPr>
          <p:cNvPr id="11" name="YUrii Gulyaev - Znaete, kakim on parnem byl (Pesnya o Gagarin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04360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2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le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836712"/>
            <a:ext cx="3097742" cy="4186138"/>
          </a:xfrm>
          <a:prstGeom prst="rect">
            <a:avLst/>
          </a:prstGeom>
          <a:noFill/>
        </p:spPr>
      </p:pic>
      <p:pic>
        <p:nvPicPr>
          <p:cNvPr id="11269" name="Picture 5" descr="k_5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92696"/>
            <a:ext cx="2947900" cy="2926234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50824" y="3538538"/>
            <a:ext cx="5761335" cy="300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</a:pPr>
            <a:r>
              <a:rPr kumimoji="0" lang="ru-RU" sz="2400" dirty="0">
                <a:latin typeface="Arial" charset="0"/>
              </a:rPr>
              <a:t>Впервые человек совершил  выход в космос18 марта 1965 года. Это был советский космонавт, член экипажа космического корабля «Восход-2», Алексей Архипович Леонов. </a:t>
            </a:r>
          </a:p>
          <a:p>
            <a:pPr>
              <a:lnSpc>
                <a:spcPct val="128000"/>
              </a:lnSpc>
              <a:spcBef>
                <a:spcPts val="600"/>
              </a:spcBef>
            </a:pPr>
            <a:endParaRPr kumimoji="0" lang="ru-RU" sz="24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4724400"/>
            <a:ext cx="8820150" cy="1473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 dirty="0"/>
              <a:t>Станция «Салют» — Первая в мире обитаемая орбитальная станция «Салют» служила космонавтам домом и лабораторией. </a:t>
            </a:r>
          </a:p>
          <a:p>
            <a:endParaRPr lang="ru-RU" sz="2400" dirty="0"/>
          </a:p>
        </p:txBody>
      </p:sp>
      <p:pic>
        <p:nvPicPr>
          <p:cNvPr id="29703" name="Picture 7" descr="Salyu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92696"/>
            <a:ext cx="3154567" cy="35104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i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33375"/>
            <a:ext cx="7416800" cy="5537200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258888" y="6165850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2400">
                <a:latin typeface="Arial" charset="0"/>
              </a:rPr>
              <a:t>Орбитальная станция «Мир»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005263"/>
            <a:ext cx="8388350" cy="2120900"/>
          </a:xfrm>
        </p:spPr>
        <p:txBody>
          <a:bodyPr/>
          <a:lstStyle/>
          <a:p>
            <a:r>
              <a:rPr lang="ru-RU" sz="2400"/>
              <a:t>В 70-м годам большинство жителей проживали в городах.  Тысячи семей смогли переехать из коммуналок в отдельные квартиры.</a:t>
            </a:r>
          </a:p>
        </p:txBody>
      </p:sp>
      <p:pic>
        <p:nvPicPr>
          <p:cNvPr id="12295" name="Picture 7" descr="06det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88913"/>
            <a:ext cx="5456238" cy="3636962"/>
          </a:xfrm>
          <a:prstGeom prst="rect">
            <a:avLst/>
          </a:prstGeom>
          <a:noFill/>
        </p:spPr>
      </p:pic>
      <p:pic>
        <p:nvPicPr>
          <p:cNvPr id="12298" name="Picture 10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157788"/>
            <a:ext cx="2232025" cy="1593850"/>
          </a:xfrm>
          <a:prstGeom prst="rect">
            <a:avLst/>
          </a:prstGeom>
          <a:noFill/>
        </p:spPr>
      </p:pic>
      <p:pic>
        <p:nvPicPr>
          <p:cNvPr id="12299" name="Picture 11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5084763"/>
            <a:ext cx="2159000" cy="1627187"/>
          </a:xfrm>
          <a:prstGeom prst="rect">
            <a:avLst/>
          </a:prstGeom>
          <a:noFill/>
        </p:spPr>
      </p:pic>
      <p:pic>
        <p:nvPicPr>
          <p:cNvPr id="12301" name="Picture 13" descr="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5084763"/>
            <a:ext cx="2089150" cy="1560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365625"/>
            <a:ext cx="8748713" cy="1760538"/>
          </a:xfrm>
        </p:spPr>
        <p:txBody>
          <a:bodyPr/>
          <a:lstStyle/>
          <a:p>
            <a:r>
              <a:rPr lang="ru-RU" sz="2400"/>
              <a:t>В эти годы особенно стало цениться образование. Многие молодые люди стремились закончить не только среднюю школу, но и получить высшее образование</a:t>
            </a:r>
            <a:r>
              <a:rPr lang="ru-RU" sz="2800"/>
              <a:t>.</a:t>
            </a:r>
          </a:p>
        </p:txBody>
      </p:sp>
      <p:pic>
        <p:nvPicPr>
          <p:cNvPr id="13321" name="Picture 9" descr="prf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88913"/>
            <a:ext cx="6096000" cy="3257550"/>
          </a:xfrm>
          <a:prstGeom prst="rect">
            <a:avLst/>
          </a:prstGeom>
          <a:noFill/>
        </p:spPr>
      </p:pic>
      <p:pic>
        <p:nvPicPr>
          <p:cNvPr id="13322" name="Picture 10" descr="prf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00013"/>
            <a:ext cx="6337300" cy="4227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28663" y="2032000"/>
            <a:ext cx="6797675" cy="40592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В стране строились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новые заводы. </a:t>
            </a:r>
          </a:p>
        </p:txBody>
      </p:sp>
      <p:pic>
        <p:nvPicPr>
          <p:cNvPr id="38919" name="Picture 7" descr="obz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981075"/>
            <a:ext cx="4343400" cy="5067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868863"/>
            <a:ext cx="8748713" cy="1439862"/>
          </a:xfrm>
        </p:spPr>
        <p:txBody>
          <a:bodyPr/>
          <a:lstStyle/>
          <a:p>
            <a:r>
              <a:rPr lang="ru-RU" sz="2400"/>
              <a:t>На могучих сибирских реках были возведены мощные электростанции: Братская, Красноярская. Саяно-Шушенская.</a:t>
            </a:r>
          </a:p>
        </p:txBody>
      </p:sp>
      <p:pic>
        <p:nvPicPr>
          <p:cNvPr id="39943" name="Picture 7" descr="ges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6096000" cy="4610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4221163"/>
            <a:ext cx="7848600" cy="2016125"/>
          </a:xfrm>
        </p:spPr>
        <p:txBody>
          <a:bodyPr/>
          <a:lstStyle/>
          <a:p>
            <a:r>
              <a:rPr lang="ru-RU" sz="2800"/>
              <a:t>Но советский народ восстанавливал разрушенные войной заводы и фабрики и мечтал о полёте в космос</a:t>
            </a:r>
          </a:p>
        </p:txBody>
      </p:sp>
      <p:pic>
        <p:nvPicPr>
          <p:cNvPr id="63495" name="Picture 7" descr="vdn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33375"/>
            <a:ext cx="5100638" cy="3455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797425"/>
            <a:ext cx="8459788" cy="1328738"/>
          </a:xfrm>
        </p:spPr>
        <p:txBody>
          <a:bodyPr/>
          <a:lstStyle/>
          <a:p>
            <a:r>
              <a:rPr lang="ru-RU" sz="2400"/>
              <a:t>Началась добыча богатейших запасов нефти и газа в Западной Сибири.</a:t>
            </a:r>
          </a:p>
        </p:txBody>
      </p:sp>
      <p:pic>
        <p:nvPicPr>
          <p:cNvPr id="40967" name="Picture 7" descr="6dvs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2808288" cy="2716213"/>
          </a:xfrm>
          <a:prstGeom prst="rect">
            <a:avLst/>
          </a:prstGeom>
          <a:noFill/>
        </p:spPr>
      </p:pic>
      <p:pic>
        <p:nvPicPr>
          <p:cNvPr id="40968" name="Picture 8" descr="coa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33375"/>
            <a:ext cx="2341562" cy="2459038"/>
          </a:xfrm>
          <a:prstGeom prst="rect">
            <a:avLst/>
          </a:prstGeom>
          <a:noFill/>
        </p:spPr>
      </p:pic>
      <p:pic>
        <p:nvPicPr>
          <p:cNvPr id="40969" name="Picture 9" descr="ne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341438"/>
            <a:ext cx="2994025" cy="3044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076700"/>
            <a:ext cx="8388350" cy="20494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    Но больше всего пугало то, что распорядиться этими богатствами могли не всегда разумно.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   Вырубались ценнейшие леса.</a:t>
            </a:r>
          </a:p>
        </p:txBody>
      </p:sp>
      <p:pic>
        <p:nvPicPr>
          <p:cNvPr id="46087" name="Picture 7" descr="вырубка ле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33375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581525"/>
            <a:ext cx="8675688" cy="1544638"/>
          </a:xfrm>
        </p:spPr>
        <p:txBody>
          <a:bodyPr/>
          <a:lstStyle/>
          <a:p>
            <a:r>
              <a:rPr lang="ru-RU" sz="2400"/>
              <a:t>Заводы и фабрики загрязняли воздух и воду. Под угрозой загрязнения оказалось самое уникальное озеро планеты- Байкал.</a:t>
            </a:r>
          </a:p>
        </p:txBody>
      </p:sp>
      <p:pic>
        <p:nvPicPr>
          <p:cNvPr id="47111" name="Picture 7" descr="baika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88913"/>
            <a:ext cx="6302375" cy="4222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8388350" cy="4525963"/>
          </a:xfrm>
        </p:spPr>
        <p:txBody>
          <a:bodyPr/>
          <a:lstStyle/>
          <a:p>
            <a:r>
              <a:rPr lang="ru-RU" sz="2800"/>
              <a:t>Люди надеялись на обеспеченную жизнь. Но дела в стране шли не так успешно, как бы хотелось всем. Экономика страны столкнулась со сложностями. Чтобы купить нужную вещь, надо было отстоять огромную очередь или получить талон на приобретение товара в следующий раз. Не хватало продуктов питания, бытовой техники, мебели. Даже мыло и стиральный порошок можно было купить только по талонам.</a:t>
            </a:r>
          </a:p>
          <a:p>
            <a:endParaRPr lang="ru-RU" sz="2800"/>
          </a:p>
        </p:txBody>
      </p:sp>
      <p:pic>
        <p:nvPicPr>
          <p:cNvPr id="54280" name="Picture 8" descr="PDVD_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49275"/>
            <a:ext cx="3695700" cy="2771775"/>
          </a:xfrm>
          <a:prstGeom prst="rect">
            <a:avLst/>
          </a:prstGeom>
          <a:noFill/>
        </p:spPr>
      </p:pic>
      <p:pic>
        <p:nvPicPr>
          <p:cNvPr id="54281" name="Picture 9" descr="PDVD_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20713"/>
            <a:ext cx="3452812" cy="2743200"/>
          </a:xfrm>
          <a:prstGeom prst="rect">
            <a:avLst/>
          </a:prstGeom>
          <a:noFill/>
        </p:spPr>
      </p:pic>
      <p:pic>
        <p:nvPicPr>
          <p:cNvPr id="54282" name="Picture 10" descr="PDVD_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3644900"/>
            <a:ext cx="3840162" cy="2879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73463"/>
            <a:ext cx="8893175" cy="2552700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ru-RU" sz="1600" b="1" i="1"/>
              <a:t>Митинг в Москве на Манежной площади</a:t>
            </a:r>
            <a:r>
              <a:rPr lang="ru-RU" sz="2800"/>
              <a:t>.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ru-RU" sz="2800"/>
              <a:t>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ru-RU" sz="2400"/>
              <a:t>В городах СССР проводились многотысячные митинги с требованием проведения реформ.</a:t>
            </a:r>
          </a:p>
          <a:p>
            <a:endParaRPr lang="ru-RU" sz="2400"/>
          </a:p>
        </p:txBody>
      </p:sp>
      <p:pic>
        <p:nvPicPr>
          <p:cNvPr id="65543" name="Picture 7" descr="perts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33375"/>
            <a:ext cx="5470525" cy="3438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437063"/>
            <a:ext cx="8229600" cy="16891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sz="2400"/>
              <a:t>19 августа 1991 года Государственным комитетом по чрезвычайному положению (ГКЧП) была предпринята попытка государственного переворота. Его результом стало падение коммунистического режима.</a:t>
            </a:r>
          </a:p>
          <a:p>
            <a:pPr>
              <a:lnSpc>
                <a:spcPct val="70000"/>
              </a:lnSpc>
            </a:pPr>
            <a:endParaRPr lang="ru-RU" sz="2400"/>
          </a:p>
        </p:txBody>
      </p:sp>
      <p:pic>
        <p:nvPicPr>
          <p:cNvPr id="67588" name="Picture 4" descr="aug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04813"/>
            <a:ext cx="6003925" cy="3752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851648" cy="1828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Segoe Script" pitchFamily="34" charset="0"/>
              </a:rPr>
              <a:t>Сегодня мы узнаем о величайших открытиях ученых нашей страны , позволивших вывести человека в космос </a:t>
            </a:r>
            <a:endParaRPr lang="ru-RU" sz="3200" dirty="0">
              <a:solidFill>
                <a:schemeClr val="tx1"/>
              </a:solidFill>
              <a:effectLst/>
              <a:latin typeface="Segoe Script" pitchFamily="34" charset="0"/>
            </a:endParaRPr>
          </a:p>
        </p:txBody>
      </p:sp>
      <p:pic>
        <p:nvPicPr>
          <p:cNvPr id="2050" name="Picture 2" descr="C:\Users\Пользователь\Downloads\ош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3716722" cy="2783954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ownloads\Korolev_Sergey_Aleksandrovich-mikrobio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70563"/>
            <a:ext cx="2016224" cy="283177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Двадцатый век России - это не только войны и революции . Он дал миру величайшие открытия .Он вывел человека в космос 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«Человечество в погоне за светом и пространством  сначала робко проникнет за пределы атмосферы, а затем завоюет все околосолнечное пространство …».Эти слова принадлежат основоположнику космонавтики Константину Эдуардовичу Циолковскому 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3074" name="Picture 2" descr="C:\Users\Пользователь\Downloads\Tsiolkov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31912"/>
            <a:ext cx="3096344" cy="355901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ownloads\ро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2016224" cy="2520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548680"/>
            <a:ext cx="63904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Константи́н</a:t>
            </a:r>
            <a:r>
              <a:rPr lang="ru-RU" b="1" dirty="0"/>
              <a:t> </a:t>
            </a:r>
            <a:r>
              <a:rPr lang="ru-RU" b="1" dirty="0" err="1"/>
              <a:t>Эдуа́рдович</a:t>
            </a:r>
            <a:r>
              <a:rPr lang="ru-RU" b="1" dirty="0"/>
              <a:t> </a:t>
            </a:r>
            <a:r>
              <a:rPr lang="ru-RU" b="1" dirty="0" err="1"/>
              <a:t>Циолко́вский</a:t>
            </a:r>
            <a:r>
              <a:rPr lang="ru-RU" dirty="0"/>
              <a:t> (5 (</a:t>
            </a:r>
            <a:r>
              <a:rPr lang="ru-RU" dirty="0">
                <a:hlinkClick r:id="rId3" tooltip="17 сентября"/>
              </a:rPr>
              <a:t>17</a:t>
            </a:r>
            <a:r>
              <a:rPr lang="ru-RU" dirty="0"/>
              <a:t>) сентября </a:t>
            </a:r>
            <a:r>
              <a:rPr lang="ru-RU" dirty="0">
                <a:hlinkClick r:id="rId4" tooltip="1857"/>
              </a:rPr>
              <a:t>1857</a:t>
            </a:r>
            <a:r>
              <a:rPr lang="ru-RU" dirty="0"/>
              <a:t>,  </a:t>
            </a:r>
            <a:r>
              <a:rPr lang="ru-RU" dirty="0">
                <a:hlinkClick r:id="rId5" tooltip="Рязанская губерния"/>
              </a:rPr>
              <a:t>Рязанская губерния</a:t>
            </a:r>
            <a:r>
              <a:rPr lang="ru-RU" dirty="0"/>
              <a:t>, </a:t>
            </a:r>
            <a:r>
              <a:rPr lang="ru-RU" dirty="0">
                <a:hlinkClick r:id="rId6" tooltip="Российская империя"/>
              </a:rPr>
              <a:t>Российская империя</a:t>
            </a:r>
            <a:r>
              <a:rPr lang="ru-RU" dirty="0"/>
              <a:t> — </a:t>
            </a:r>
            <a:r>
              <a:rPr lang="ru-RU" dirty="0">
                <a:hlinkClick r:id="rId7" tooltip="19 сентября"/>
              </a:rPr>
              <a:t>19 сентября</a:t>
            </a:r>
            <a:r>
              <a:rPr lang="ru-RU" dirty="0"/>
              <a:t> </a:t>
            </a:r>
            <a:r>
              <a:rPr lang="ru-RU" dirty="0">
                <a:hlinkClick r:id="rId8" tooltip="1935"/>
              </a:rPr>
              <a:t>1935</a:t>
            </a:r>
            <a:r>
              <a:rPr lang="ru-RU" dirty="0"/>
              <a:t>, </a:t>
            </a:r>
            <a:r>
              <a:rPr lang="ru-RU" dirty="0">
                <a:hlinkClick r:id="rId9" tooltip="Калуга"/>
              </a:rPr>
              <a:t>Калуга</a:t>
            </a:r>
            <a:r>
              <a:rPr lang="ru-RU" dirty="0"/>
              <a:t>, </a:t>
            </a:r>
            <a:r>
              <a:rPr lang="ru-RU" dirty="0">
                <a:hlinkClick r:id="rId10" tooltip="СССР"/>
              </a:rPr>
              <a:t>СССР</a:t>
            </a:r>
            <a:r>
              <a:rPr lang="ru-RU" dirty="0"/>
              <a:t>) — русский и </a:t>
            </a:r>
            <a:r>
              <a:rPr lang="ru-RU" dirty="0" err="1"/>
              <a:t>советский</a:t>
            </a:r>
            <a:r>
              <a:rPr lang="ru-RU" dirty="0" err="1">
                <a:hlinkClick r:id="rId11" tooltip="Учёный"/>
              </a:rPr>
              <a:t>учёный</a:t>
            </a:r>
            <a:r>
              <a:rPr lang="ru-RU" dirty="0" err="1"/>
              <a:t>-</a:t>
            </a:r>
            <a:r>
              <a:rPr lang="ru-RU" dirty="0" err="1">
                <a:hlinkClick r:id="rId12" tooltip="Самоучка"/>
              </a:rPr>
              <a:t>самоучка</a:t>
            </a:r>
            <a:r>
              <a:rPr lang="ru-RU" dirty="0"/>
              <a:t>, исследователь, школьный учитель. Основоположник современной </a:t>
            </a:r>
            <a:r>
              <a:rPr lang="ru-RU" dirty="0">
                <a:hlinkClick r:id="rId13" tooltip="Космонавтика"/>
              </a:rPr>
              <a:t>космонавтики</a:t>
            </a:r>
            <a:r>
              <a:rPr lang="ru-RU" dirty="0"/>
              <a:t>. Обосновал вывод уравнения реактивного движения, пришёл к выводу о необходимости использования «ракетных поездов» — прототипов многоступенчатых ракет. Автор работ по аэродинамике, воздухоплаванию и другим наукам.</a:t>
            </a:r>
          </a:p>
          <a:p>
            <a:r>
              <a:rPr lang="ru-RU" dirty="0"/>
              <a:t>Представитель </a:t>
            </a:r>
            <a:r>
              <a:rPr lang="ru-RU" dirty="0">
                <a:hlinkClick r:id="rId14" tooltip="Космизм"/>
              </a:rPr>
              <a:t>русского </a:t>
            </a:r>
            <a:r>
              <a:rPr lang="ru-RU" dirty="0" err="1">
                <a:hlinkClick r:id="rId14" tooltip="Космизм"/>
              </a:rPr>
              <a:t>космизма</a:t>
            </a:r>
            <a:r>
              <a:rPr lang="ru-RU" dirty="0"/>
              <a:t>, член </a:t>
            </a:r>
            <a:r>
              <a:rPr lang="ru-RU" dirty="0">
                <a:hlinkClick r:id="rId15" tooltip="Русское общество любителей мироведения"/>
              </a:rPr>
              <a:t>Русского общества любителей мироведения</a:t>
            </a:r>
            <a:r>
              <a:rPr lang="ru-RU" dirty="0"/>
              <a:t>. Автор </a:t>
            </a:r>
            <a:r>
              <a:rPr lang="ru-RU" dirty="0">
                <a:hlinkClick r:id="rId16" tooltip="Научная фантастика"/>
              </a:rPr>
              <a:t>научно-фантастических</a:t>
            </a:r>
            <a:r>
              <a:rPr lang="ru-RU" dirty="0"/>
              <a:t> произведений, сторонник и </a:t>
            </a:r>
            <a:r>
              <a:rPr lang="ru-RU" dirty="0">
                <a:hlinkClick r:id="rId17" tooltip="Пропагандист"/>
              </a:rPr>
              <a:t>пропагандист</a:t>
            </a:r>
            <a:r>
              <a:rPr lang="ru-RU" dirty="0"/>
              <a:t> идей освоения космического пространства. Циолковский предлагал заселить космическое пространство с использованием орбитальных станций, выдвинул идеи </a:t>
            </a:r>
            <a:r>
              <a:rPr lang="ru-RU" dirty="0">
                <a:hlinkClick r:id="rId18" tooltip="Космический лифт"/>
              </a:rPr>
              <a:t>космического лифта</a:t>
            </a:r>
            <a:r>
              <a:rPr lang="ru-RU" dirty="0"/>
              <a:t>, поездов на воздушной подушке. Считал, что развитие жизни на одной из планет Вселенной достигнет такого могущества и совершенства, что это позволит преодолевать силы тяготения и распространять жизнь по Вселенной.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7341440" cy="8332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Segoe Script" pitchFamily="34" charset="0"/>
              </a:rPr>
              <a:t>Событие, которое положило начало космической эры</a:t>
            </a:r>
            <a:endParaRPr lang="ru-RU" sz="3600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7854696" cy="1944216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Segoe Script" pitchFamily="34" charset="0"/>
              </a:rPr>
              <a:t>4 октября 1957 года с космодрома Байконур в 22 часа 28 минут московского времени был запущен первый искусственный спутник Земли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2" name="Picture 2" descr="C:\Users\Пользователь\Downloads\150px-Sputnik_a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7" y="3429000"/>
            <a:ext cx="5300971" cy="316835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844824"/>
            <a:ext cx="7772400" cy="4114800"/>
          </a:xfrm>
        </p:spPr>
        <p:txBody>
          <a:bodyPr/>
          <a:lstStyle/>
          <a:p>
            <a:r>
              <a:rPr lang="ru-RU" dirty="0"/>
              <a:t>Первыми , из живых существ, в космосе побывали собаки</a:t>
            </a:r>
          </a:p>
        </p:txBody>
      </p:sp>
      <p:pic>
        <p:nvPicPr>
          <p:cNvPr id="88069" name="Picture 5" descr="1ла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57563"/>
            <a:ext cx="3203575" cy="2028825"/>
          </a:xfrm>
          <a:prstGeom prst="rect">
            <a:avLst/>
          </a:prstGeom>
          <a:noFill/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611188" y="5373688"/>
            <a:ext cx="216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Лайка </a:t>
            </a:r>
          </a:p>
        </p:txBody>
      </p:sp>
      <p:pic>
        <p:nvPicPr>
          <p:cNvPr id="88071" name="Picture 7" descr="белка"/>
          <p:cNvPicPr>
            <a:picLocks noChangeAspect="1" noChangeArrowheads="1"/>
          </p:cNvPicPr>
          <p:nvPr/>
        </p:nvPicPr>
        <p:blipFill>
          <a:blip r:embed="rId3" cstate="print"/>
          <a:srcRect t="1448" r="10600" b="4759"/>
          <a:stretch>
            <a:fillRect/>
          </a:stretch>
        </p:blipFill>
        <p:spPr bwMode="auto">
          <a:xfrm>
            <a:off x="3851275" y="3213100"/>
            <a:ext cx="3025775" cy="2159000"/>
          </a:xfrm>
          <a:prstGeom prst="rect">
            <a:avLst/>
          </a:prstGeom>
          <a:noFill/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3924300" y="558958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Белка и Стрелка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cs typeface="Angsana New" pitchFamily="18" charset="-34"/>
              </a:rPr>
              <a:t>3 ноября 1957 года путешествие в космос свершила собака Лайка </a:t>
            </a:r>
            <a:endParaRPr lang="ru-RU" sz="2800" i="1" dirty="0">
              <a:cs typeface="Angsana New" pitchFamily="18" charset="-34"/>
            </a:endParaRPr>
          </a:p>
        </p:txBody>
      </p:sp>
      <p:pic>
        <p:nvPicPr>
          <p:cNvPr id="6146" name="Picture 2" descr="C:\Users\Пользователь\Downloads\220px-Laika_Histo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2794000" cy="2235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59832" y="1844824"/>
            <a:ext cx="51125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/>
              <a:t>Ла́йка</a:t>
            </a:r>
            <a:r>
              <a:rPr lang="ru-RU" i="1" dirty="0"/>
              <a:t> (1954 — 3 ноября 1957) — советская </a:t>
            </a:r>
            <a:r>
              <a:rPr lang="ru-RU" i="1" dirty="0">
                <a:hlinkClick r:id="rId3" tooltip="Собака"/>
              </a:rPr>
              <a:t>собака</a:t>
            </a:r>
            <a:r>
              <a:rPr lang="ru-RU" i="1" dirty="0"/>
              <a:t>-</a:t>
            </a:r>
            <a:r>
              <a:rPr lang="ru-RU" i="1" dirty="0">
                <a:hlinkClick r:id="rId4" tooltip="Космонавт"/>
              </a:rPr>
              <a:t>космонавт</a:t>
            </a:r>
            <a:r>
              <a:rPr lang="ru-RU" i="1" dirty="0"/>
              <a:t>, первое животное, выведенное на </a:t>
            </a:r>
            <a:r>
              <a:rPr lang="ru-RU" i="1" dirty="0">
                <a:hlinkClick r:id="rId5" tooltip="Орбита"/>
              </a:rPr>
              <a:t>орбиту</a:t>
            </a:r>
            <a:r>
              <a:rPr lang="ru-RU" i="1" dirty="0"/>
              <a:t> </a:t>
            </a:r>
            <a:r>
              <a:rPr lang="ru-RU" i="1" dirty="0">
                <a:hlinkClick r:id="rId6" tooltip="Земля"/>
              </a:rPr>
              <a:t>Земли</a:t>
            </a:r>
            <a:r>
              <a:rPr lang="ru-RU" i="1" dirty="0"/>
              <a:t>. Была запущена в космос </a:t>
            </a:r>
            <a:r>
              <a:rPr lang="ru-RU" i="1" dirty="0">
                <a:hlinkClick r:id="rId7" tooltip="3 ноября"/>
              </a:rPr>
              <a:t>3 ноября</a:t>
            </a:r>
            <a:r>
              <a:rPr lang="ru-RU" i="1" dirty="0"/>
              <a:t> </a:t>
            </a:r>
            <a:r>
              <a:rPr lang="ru-RU" i="1" dirty="0">
                <a:hlinkClick r:id="rId8" tooltip="1957 год"/>
              </a:rPr>
              <a:t>1957 года</a:t>
            </a:r>
            <a:r>
              <a:rPr lang="ru-RU" i="1" dirty="0"/>
              <a:t> в половине шестого утра по московскому времени на </a:t>
            </a:r>
            <a:r>
              <a:rPr lang="ru-RU" i="1" dirty="0">
                <a:hlinkClick r:id="rId9" tooltip="СССР"/>
              </a:rPr>
              <a:t>советском</a:t>
            </a:r>
            <a:r>
              <a:rPr lang="ru-RU" i="1" dirty="0"/>
              <a:t> корабле «</a:t>
            </a:r>
            <a:r>
              <a:rPr lang="ru-RU" i="1" dirty="0">
                <a:hlinkClick r:id="rId10" tooltip="Спутник-2"/>
              </a:rPr>
              <a:t>Спутник-2</a:t>
            </a:r>
            <a:r>
              <a:rPr lang="ru-RU" i="1" dirty="0"/>
              <a:t>». На тот момент Лайке было около двух лет, и вес — около 6 килограммов.</a:t>
            </a:r>
          </a:p>
          <a:p>
            <a:r>
              <a:rPr lang="ru-RU" i="1" dirty="0"/>
              <a:t>Возвращение Лайки на Землю не планировалось. Как и многие другие </a:t>
            </a:r>
            <a:r>
              <a:rPr lang="ru-RU" i="1" dirty="0">
                <a:hlinkClick r:id="rId11" tooltip="Животные в космосе"/>
              </a:rPr>
              <a:t>животные в космосе</a:t>
            </a:r>
            <a:r>
              <a:rPr lang="ru-RU" i="1" dirty="0"/>
              <a:t>, собака погибла во время полёта — через 5—7 часов после старта она умерла от </a:t>
            </a:r>
            <a:r>
              <a:rPr lang="ru-RU" i="1" dirty="0">
                <a:hlinkClick r:id="rId12" tooltip="Стресс"/>
              </a:rPr>
              <a:t>стресса</a:t>
            </a:r>
            <a:r>
              <a:rPr lang="ru-RU" i="1" dirty="0"/>
              <a:t> и перегрева, хотя предполагалось, что она проживёт около </a:t>
            </a:r>
            <a:r>
              <a:rPr lang="ru-RU" i="1" dirty="0" smtClean="0"/>
              <a:t>недели</a:t>
            </a:r>
            <a:r>
              <a:rPr lang="ru-RU" i="1" baseline="30000" dirty="0"/>
              <a:t>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467</TotalTime>
  <Words>702</Words>
  <Application>Microsoft Office PowerPoint</Application>
  <PresentationFormat>Экран (4:3)</PresentationFormat>
  <Paragraphs>54</Paragraphs>
  <Slides>35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Страна ,открывшая путь в космос </vt:lpstr>
      <vt:lpstr>Слайд 2</vt:lpstr>
      <vt:lpstr>Слайд 3</vt:lpstr>
      <vt:lpstr>Сегодня мы узнаем о величайших открытиях ученых нашей страны , позволивших вывести человека в космос </vt:lpstr>
      <vt:lpstr> Двадцатый век России - это не только войны и революции . Он дал миру величайшие открытия .Он вывел человека в космос . «Человечество в погоне за светом и пространством  сначала робко проникнет за пределы атмосферы, а затем завоюет все околосолнечное пространство …».Эти слова принадлежат основоположнику космонавтики Константину Эдуардовичу Циолковскому . </vt:lpstr>
      <vt:lpstr>Слайд 6</vt:lpstr>
      <vt:lpstr>Событие, которое положило начало космической эры</vt:lpstr>
      <vt:lpstr>Слайд 8</vt:lpstr>
      <vt:lpstr>3 ноября 1957 года путешествие в космос свершила собака Лайка </vt:lpstr>
      <vt:lpstr>Слайд 10</vt:lpstr>
      <vt:lpstr>Слайд 11</vt:lpstr>
      <vt:lpstr>Слайд 12</vt:lpstr>
      <vt:lpstr>Тренировка в условиях гидроневесомости. Центр подготовки космонавтов. </vt:lpstr>
      <vt:lpstr>Слайд 14</vt:lpstr>
      <vt:lpstr>Полет человека в космос связан с именем выдающегося ученого, главного конструктора ракетно – космических систем, Сергея Павловича Королёва .</vt:lpstr>
      <vt:lpstr>Слайд 16</vt:lpstr>
      <vt:lpstr>Юрий Алексеевич Гагарин</vt:lpstr>
      <vt:lpstr>Слайд 18</vt:lpstr>
      <vt:lpstr>Слайд 19</vt:lpstr>
      <vt:lpstr>Слайд 20</vt:lpstr>
      <vt:lpstr>Ракета Ю.А.Гагарина </vt:lpstr>
      <vt:lpstr>Юрий Алексеевич Гагарин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51</cp:revision>
  <dcterms:created xsi:type="dcterms:W3CDTF">2012-04-23T10:32:22Z</dcterms:created>
  <dcterms:modified xsi:type="dcterms:W3CDTF">2022-04-11T13:48:18Z</dcterms:modified>
</cp:coreProperties>
</file>