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67854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173685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022319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64389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628457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930946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207465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159376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155685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57736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572632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5C5D7-F77C-4506-814E-F38E034089F2}" type="datetimeFigureOut">
              <a:rPr lang="ru-RU" smtClean="0"/>
              <a:t>09.01.2022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F1845-1573-4E94-B129-347E9781C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81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humbs.dreamstime.com/b/%D1%81%D1%82%D0%B0%D1%80%D0%BE%D0%B5-%D0%B5%D1%80%D0%B5%D0%B2%D1%8F%D0%BD%D0%BD%D0%BE%D0%B5-%D0%BA%D0%BE-%D0%B5%D1%81%D0%BE-33225870.jpg" TargetMode="External"/><Relationship Id="rId2" Type="http://schemas.openxmlformats.org/officeDocument/2006/relationships/hyperlink" Target="https://1.bp.blogspot.com/-ubOMi9QcSQg/YBOABpKksTI/AAAAAAAAALY/fiKuj09plaAzigVTaQJPajTPi8ZxoJ33QCLcBGAsYHQ/s1200/%D1%82%D1%80%D0%B0%D0%BD%D1%81%D0%BF%D0%BE%D1%80%D1%82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humbs.dreamstime.com/b/%D0%B4%D0%B2%D0%B8%D0%B3%D0%B0%D1%82%D0%B5%D0%BB%D1%8C-13570820.jpg" TargetMode="External"/><Relationship Id="rId5" Type="http://schemas.openxmlformats.org/officeDocument/2006/relationships/hyperlink" Target="https://img-fotki.yandex.ru/get/5507/7514096.0/0_73766_e68b872_XXXL.jpg" TargetMode="External"/><Relationship Id="rId4" Type="http://schemas.openxmlformats.org/officeDocument/2006/relationships/hyperlink" Target="https://i.pinimg.com/originals/25/a6/bb/25a6bb908ef40d0a13049dcf9fbca3c8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1470025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Inventions in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ransport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Изобретения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транспорта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Пассивный залог)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628800"/>
            <a:ext cx="6120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урок английского языка,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5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класс,</a:t>
            </a:r>
          </a:p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УМК М. В. Вербицкая, Б. Эббс и др.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4725144"/>
            <a:ext cx="60841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Автор: Жаглина Татьяна Владимировна,    учитель английского языка</a:t>
            </a:r>
          </a:p>
          <a:p>
            <a:pPr algn="r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МБОУ СШ №31 </a:t>
            </a:r>
          </a:p>
          <a:p>
            <a:pPr algn="r"/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г. Липецка</a:t>
            </a:r>
          </a:p>
        </p:txBody>
      </p:sp>
    </p:spTree>
    <p:extLst>
      <p:ext uri="{BB962C8B-B14F-4D97-AF65-F5344CB8AC3E}">
        <p14:creationId xmlns:p14="http://schemas.microsoft.com/office/powerpoint/2010/main" val="1427285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995" y="3501008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7</a:t>
            </a:r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sz="32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en-US" sz="32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32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was manufactured, were </a:t>
            </a:r>
            <a:r>
              <a:rPr lang="en-US" sz="32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replaced</a:t>
            </a:r>
            <a:r>
              <a:rPr lang="ru-RU" sz="32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48680"/>
            <a:ext cx="2589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is known;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80728"/>
            <a:ext cx="3275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is considered;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484784"/>
            <a:ext cx="2452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is called;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988840"/>
            <a:ext cx="7816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is regarded</a:t>
            </a:r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was invented, is considered;</a:t>
            </a:r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492896"/>
            <a:ext cx="3275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is considered;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996952"/>
            <a:ext cx="46778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6. 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is regarded, was built; 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5733256"/>
            <a:ext cx="7344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7</a:t>
            </a:r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en-US" sz="32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by the Henry Ford Motor Company</a:t>
            </a:r>
            <a:r>
              <a:rPr lang="en-US" sz="32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4293096"/>
            <a:ext cx="2223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by him</a:t>
            </a:r>
            <a:r>
              <a:rPr lang="en-US" sz="32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5013176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</a:t>
            </a:r>
            <a:r>
              <a:rPr lang="en-US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en-US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by the German inventor Karl Benz</a:t>
            </a:r>
            <a:r>
              <a:rPr lang="en-US" sz="32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8686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Homework:</a:t>
            </a:r>
            <a:b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Workbook: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 1, p 66, ex 4, p 67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82464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5373216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Домашнее </a:t>
            </a:r>
            <a:r>
              <a:rPr lang="ru-RU" sz="3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задание мне кажется…</a:t>
            </a:r>
            <a:endParaRPr lang="ru-RU" sz="3200" b="1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332656"/>
            <a:ext cx="41765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уроке я работал…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124744"/>
            <a:ext cx="5760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Своей работой на уроке я…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916832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Урок для меня показался…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780928"/>
            <a:ext cx="2319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 урок я…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3573016"/>
            <a:ext cx="3573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Мое настроение…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4437112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Материал урока мне был…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25534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996952"/>
            <a:ext cx="8784976" cy="2520280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sz="27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Использованные источники:</a:t>
            </a:r>
            <a:r>
              <a:rPr lang="ru-RU" sz="2000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/>
            </a:r>
            <a:br>
              <a:rPr lang="ru-RU" sz="2000" u="sng" dirty="0" smtClean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</a:br>
            <a:r>
              <a:rPr lang="ru-RU" sz="2200" dirty="0" smtClean="0">
                <a:latin typeface="Times New Roman"/>
                <a:ea typeface="Calibri"/>
                <a:cs typeface="Times New Roman"/>
              </a:rPr>
              <a:t>1. </a:t>
            </a:r>
            <a:r>
              <a:rPr lang="ru-RU" sz="22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https://1.bp.blogspot.com/-ubOMi9QcSQg/YBOABpKksTI/AAAAAAAAALY/fiKuj09plaAzigVTaQJPajTPi8ZxoJ33QCLcBGAsYHQ/s1200/%25D1%2582%25D1%2580%25D0%25B0%25D0%25BD%25D1%2581%25D0%25BF%25D0%25BE%25D1%2580%25D1%2582.jpg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 - 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изображение видов 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транспорта;</a:t>
            </a:r>
            <a:br>
              <a:rPr lang="ru-RU" sz="2200" dirty="0" smtClean="0">
                <a:latin typeface="Times New Roman"/>
                <a:ea typeface="Calibri"/>
                <a:cs typeface="Times New Roman"/>
              </a:rPr>
            </a:b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</a:t>
            </a:r>
            <a:r>
              <a:rPr lang="ru-RU" sz="22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hlinkClick r:id="rId3"/>
              </a:rPr>
              <a:t>https://thumbs.dreamstime.com/b/%D1%81%D1%82%D0%B0%D1%80%D0%BE%D0%B5-%D0%B5%D1%80%D0%B5%D0%B2%D1%8F%D0%BD%D0%BD%D0%BE%D0%B5-%D0%BA%D0%BE-%D0%B5%D1%81%D0%BE-33225870.jpg</a:t>
            </a:r>
            <a:r>
              <a:rPr lang="ru-RU" sz="2200" dirty="0">
                <a:solidFill>
                  <a:srgbClr val="0000FF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изображение</a:t>
            </a:r>
            <a:r>
              <a:rPr lang="ru-RU" sz="22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колеса </a:t>
            </a: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</a:t>
            </a:r>
            <a:r>
              <a:rPr lang="ru-RU" sz="22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sz="22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hlinkClick r:id="rId4"/>
              </a:rPr>
              <a:t>://i.pinimg.com/originals/25/a6/bb/25a6bb908ef40d0a13049dcf9fbca3c8.jpg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изображение </a:t>
            </a: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аэроплана;</a:t>
            </a:r>
            <a:b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</a:t>
            </a:r>
            <a:r>
              <a:rPr lang="ru-RU" sz="22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hlinkClick r:id="rId5"/>
              </a:rPr>
              <a:t>https://img-fotki.yandex.ru/get/5507/7514096.0/0_73766_e68b872_XXXL.jpg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изображение автомобиля</a:t>
            </a: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b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 </a:t>
            </a:r>
            <a:r>
              <a:rPr lang="ru-RU" sz="22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hlinkClick r:id="rId6"/>
              </a:rPr>
              <a:t>https://thumbs.dreamstime.com/b/%D0%B4%D0%B2%D0%B8%D0%B3%D0%B0%D1%82%D0%B5%D0%BB%D1%8C-13570820.jpg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изображение дизельного мотора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000" dirty="0" smtClean="0">
                <a:latin typeface="Times New Roman"/>
                <a:ea typeface="Calibri"/>
                <a:cs typeface="Times New Roman"/>
              </a:rPr>
            </a:br>
            <a:r>
              <a:rPr lang="ru-RU" sz="900" dirty="0">
                <a:ea typeface="Calibri"/>
                <a:cs typeface="Times New Roman"/>
              </a:rPr>
              <a:t/>
            </a:r>
            <a:br>
              <a:rPr lang="ru-RU" sz="900" dirty="0">
                <a:ea typeface="Calibri"/>
                <a:cs typeface="Times New Roman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08362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Do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3059832" y="260648"/>
            <a:ext cx="1728192" cy="36004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did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6300192" y="260648"/>
            <a:ext cx="1656184" cy="36004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done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692696"/>
            <a:ext cx="901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Give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059832" y="692696"/>
            <a:ext cx="1728192" cy="36004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ts val="4320"/>
              </a:lnSpc>
              <a:spcAft>
                <a:spcPts val="600"/>
              </a:spcAft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gave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300192" y="692696"/>
            <a:ext cx="1656184" cy="36004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given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124744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Have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059832" y="1124744"/>
            <a:ext cx="1728192" cy="36004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had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300192" y="1124744"/>
            <a:ext cx="1656184" cy="36004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had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059832" y="1556792"/>
            <a:ext cx="1728192" cy="36004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built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6300192" y="1556792"/>
            <a:ext cx="1656184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built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3059832" y="1988840"/>
            <a:ext cx="1728192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was/were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00192" y="2060848"/>
            <a:ext cx="1656184" cy="36004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been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2420888"/>
            <a:ext cx="9044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Find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3059832" y="2492896"/>
            <a:ext cx="1728192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found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6300192" y="2492896"/>
            <a:ext cx="1656184" cy="42862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found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2996952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Finish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6300192" y="2996952"/>
            <a:ext cx="1656184" cy="42862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finished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3059832" y="2996952"/>
            <a:ext cx="1728192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finished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55576" y="3501008"/>
            <a:ext cx="12241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Take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059832" y="3501008"/>
            <a:ext cx="1728192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took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6300192" y="3501008"/>
            <a:ext cx="1656184" cy="42862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taken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5576" y="4005064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Speak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3059832" y="4005064"/>
            <a:ext cx="1728192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spoke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300192" y="4005064"/>
            <a:ext cx="1656184" cy="42862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spoken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55576" y="4509120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Times New Roman"/>
                <a:ea typeface="Calibri"/>
              </a:rPr>
              <a:t>Eat</a:t>
            </a:r>
            <a:endParaRPr lang="ru-RU" sz="28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55576" y="1556792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Build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55576" y="1988840"/>
            <a:ext cx="5822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Be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3059832" y="4509120"/>
            <a:ext cx="1728192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ate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6300192" y="4509120"/>
            <a:ext cx="1656184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eaten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55576" y="5013176"/>
            <a:ext cx="889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/>
                <a:ea typeface="Calibri"/>
              </a:rPr>
              <a:t>Visit</a:t>
            </a:r>
            <a:endParaRPr lang="ru-RU" sz="2800" b="1" dirty="0">
              <a:effectLst/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3059832" y="5013176"/>
            <a:ext cx="1728192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visited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3059832" y="5517232"/>
            <a:ext cx="1728192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invented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3059832" y="6021288"/>
            <a:ext cx="1728192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asked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6300192" y="6021288"/>
            <a:ext cx="1656184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noProof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asked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6300192" y="5517232"/>
            <a:ext cx="1656184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invented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6300192" y="5013176"/>
            <a:ext cx="1656184" cy="43204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visited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55576" y="5445224"/>
            <a:ext cx="1183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/>
                <a:ea typeface="Calibri"/>
              </a:rPr>
              <a:t>Invent</a:t>
            </a:r>
            <a:endParaRPr lang="ru-RU" sz="2800" b="1" dirty="0">
              <a:effectLst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55576" y="5949280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/>
              </a:rPr>
              <a:t>Ask</a:t>
            </a:r>
            <a:endParaRPr lang="ru-RU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9441350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27" grpId="0" animBg="1"/>
      <p:bldP spid="28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780928"/>
            <a:ext cx="81183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</a:rPr>
              <a:t>Inventions in </a:t>
            </a:r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</a:rPr>
              <a:t>Transport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%D1%82%D1%80%D0%B0%D0%BD%D1%81%D0%BF%D0%BE%D1%80%D1%8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96" t="47717"/>
          <a:stretch>
            <a:fillRect/>
          </a:stretch>
        </p:blipFill>
        <p:spPr bwMode="auto">
          <a:xfrm>
            <a:off x="467544" y="692696"/>
            <a:ext cx="1691680" cy="1487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04" r="-1926" b="52511"/>
          <a:stretch/>
        </p:blipFill>
        <p:spPr bwMode="auto">
          <a:xfrm>
            <a:off x="5626120" y="4293096"/>
            <a:ext cx="3517880" cy="2036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AutoShape 4" descr="https://thumbs.dreamstime.com/b/%D1%81%D1%82%D0%B0%D1%80%D0%BE%D0%B5-%D0%BA%D0%BE%D0%BB%D0%B5%D1%81%D0%BE-%D1%82%D0%B5%D0%BB%D0%B5%D0%B3%D0%B8-%D0%BD%D0%B0-%D1%82%D0%BE%D0%BC-%D0%BE%D1%81%D0%BD%D0%BE%D0%B2%D0%B0%D0%BD%D0%B8%D0%B8-1027840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7" descr="https://thumbs.dreamstime.com/b/%D1%81%D1%82%D0%B0%D1%80%D0%BE%D0%B5-%D0%B5%D1%80%D0%B5%D0%B2%D1%8F%D0%BD%D0%BD%D0%BE%D0%B5-%D0%BA%D0%BE-%D0%B5%D1%81%D0%BE-3322587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C:\Users\16F7~1.TAT\AppData\Local\Temp\старое-еревянное-ко-есо-3322587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1790328" cy="119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0" descr="https://i.pinimg.com/originals/25/a6/bb/25a6bb908ef40d0a13049dcf9fbca3c8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9" name="Picture 11" descr="C:\Users\16F7~1.TAT\AppData\Local\Temp\25a6bb908ef40d0a13049dcf9fbca3c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4664"/>
            <a:ext cx="2585756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0_73766_e68b872_XXXL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15146" r="6000" b="14938"/>
          <a:stretch>
            <a:fillRect/>
          </a:stretch>
        </p:blipFill>
        <p:spPr bwMode="auto">
          <a:xfrm>
            <a:off x="2411760" y="4797152"/>
            <a:ext cx="2638549" cy="1419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двигатель-135708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908720"/>
            <a:ext cx="14779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88141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928992" cy="1470025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2800" b="1" dirty="0">
                <a:latin typeface="Times New Roman"/>
                <a:ea typeface="Times New Roman"/>
                <a:cs typeface="Century Schoolbook"/>
              </a:rPr>
              <a:t>Л</a:t>
            </a:r>
            <a:r>
              <a:rPr lang="ru-RU" sz="2800" b="1" dirty="0" smtClean="0">
                <a:latin typeface="Times New Roman"/>
                <a:ea typeface="Times New Roman"/>
                <a:cs typeface="Century Schoolbook"/>
              </a:rPr>
              <a:t>ицо</a:t>
            </a:r>
            <a:r>
              <a:rPr lang="ru-RU" sz="2800" b="1" dirty="0">
                <a:latin typeface="Times New Roman"/>
                <a:ea typeface="Times New Roman"/>
                <a:cs typeface="Century Schoolbook"/>
              </a:rPr>
              <a:t>, выполняющее действие, неизвестно или </a:t>
            </a:r>
            <a:r>
              <a:rPr lang="ru-RU" sz="2800" b="1" dirty="0" smtClean="0">
                <a:latin typeface="Times New Roman"/>
                <a:ea typeface="Times New Roman"/>
                <a:cs typeface="Century Schoolbook"/>
              </a:rPr>
              <a:t>неважно.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060848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2800" b="1" dirty="0">
                <a:latin typeface="Times New Roman"/>
                <a:ea typeface="Times New Roman"/>
                <a:cs typeface="Century Schoolbook"/>
              </a:rPr>
              <a:t>С</a:t>
            </a:r>
            <a:r>
              <a:rPr lang="ru-RU" sz="2800" b="1" dirty="0" smtClean="0">
                <a:latin typeface="Times New Roman"/>
                <a:ea typeface="Times New Roman"/>
                <a:cs typeface="Century Schoolbook"/>
              </a:rPr>
              <a:t>делать </a:t>
            </a:r>
            <a:r>
              <a:rPr lang="ru-RU" sz="2800" b="1" dirty="0">
                <a:latin typeface="Times New Roman"/>
                <a:ea typeface="Times New Roman"/>
                <a:cs typeface="Century Schoolbook"/>
              </a:rPr>
              <a:t>предложения  более формальными или </a:t>
            </a:r>
            <a:r>
              <a:rPr lang="ru-RU" sz="2800" b="1" dirty="0" smtClean="0">
                <a:latin typeface="Times New Roman"/>
                <a:ea typeface="Times New Roman"/>
                <a:cs typeface="Century Schoolbook"/>
              </a:rPr>
              <a:t>вежливыми.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645024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2800" b="1" dirty="0">
                <a:latin typeface="Times New Roman"/>
                <a:ea typeface="Calibri"/>
              </a:rPr>
              <a:t>К</a:t>
            </a:r>
            <a:r>
              <a:rPr lang="ru-RU" sz="2800" b="1" dirty="0" smtClean="0">
                <a:latin typeface="Times New Roman"/>
                <a:ea typeface="Calibri"/>
              </a:rPr>
              <a:t>огда </a:t>
            </a:r>
            <a:r>
              <a:rPr lang="ru-RU" sz="2800" b="1" dirty="0">
                <a:latin typeface="Times New Roman"/>
                <a:ea typeface="Calibri"/>
              </a:rPr>
              <a:t>нас интересует больше действие, чем тот, кто это </a:t>
            </a:r>
            <a:r>
              <a:rPr lang="ru-RU" sz="2800" b="1" dirty="0" smtClean="0">
                <a:latin typeface="Times New Roman"/>
                <a:ea typeface="Calibri"/>
              </a:rPr>
              <a:t>делает.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09032" y="5229200"/>
            <a:ext cx="444756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</a:t>
            </a:r>
            <a:r>
              <a:rPr lang="en-US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Passive </a:t>
            </a:r>
            <a:r>
              <a:rPr lang="en-US" sz="4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V</a:t>
            </a:r>
            <a:r>
              <a:rPr lang="en-US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oice</a:t>
            </a:r>
            <a:endParaRPr lang="ru-RU" sz="4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177742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090856"/>
              </p:ext>
            </p:extLst>
          </p:nvPr>
        </p:nvGraphicFramePr>
        <p:xfrm>
          <a:off x="107504" y="476672"/>
          <a:ext cx="8964000" cy="5406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8000"/>
                <a:gridCol w="2988000"/>
                <a:gridCol w="2988000"/>
              </a:tblGrid>
              <a:tr h="6511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Present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Past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Future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asked</a:t>
                      </a: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every day.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You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were asked 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yesterday.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You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will be asked 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tomorrow.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picture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 painted</a:t>
                      </a: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picture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was painted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picture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will be painted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invited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 the party.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We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were invited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 the party.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We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will be invited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 the party.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windows</a:t>
                      </a:r>
                      <a:r>
                        <a:rPr lang="en-US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 cleaned </a:t>
                      </a:r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every month.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windows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were cleaned 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last month.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windows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will be  cleaned  </a:t>
                      </a: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next month.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6357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1880" y="404664"/>
            <a:ext cx="25424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be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V3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738879"/>
              </p:ext>
            </p:extLst>
          </p:nvPr>
        </p:nvGraphicFramePr>
        <p:xfrm>
          <a:off x="467544" y="1628800"/>
          <a:ext cx="8208000" cy="3197364"/>
        </p:xfrm>
        <a:graphic>
          <a:graphicData uri="http://schemas.openxmlformats.org/drawingml/2006/table">
            <a:tbl>
              <a:tblPr firstRow="1" bandRow="1"/>
              <a:tblGrid>
                <a:gridCol w="2736000"/>
                <a:gridCol w="2736000"/>
                <a:gridCol w="2736000"/>
              </a:tblGrid>
              <a:tr h="797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Present 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Simple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800" b="1" dirty="0" smtClean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(every day)</a:t>
                      </a:r>
                    </a:p>
                    <a:p>
                      <a:pPr algn="ctr"/>
                      <a:endParaRPr lang="ru-RU" sz="2800" b="1" dirty="0">
                        <a:solidFill>
                          <a:schemeClr val="accent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Past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Simple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800" b="1" dirty="0" smtClean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(yesterday)</a:t>
                      </a:r>
                      <a:endParaRPr lang="ru-RU" sz="2800" b="1" dirty="0">
                        <a:solidFill>
                          <a:schemeClr val="accent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Future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Simple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800" b="1" dirty="0" smtClean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(tomorrow)</a:t>
                      </a:r>
                      <a:endParaRPr lang="ru-RU" sz="2800" b="1" dirty="0">
                        <a:solidFill>
                          <a:schemeClr val="accent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904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83568" y="3645024"/>
            <a:ext cx="22322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            </a:t>
            </a:r>
          </a:p>
          <a:p>
            <a:pPr lvl="0">
              <a:lnSpc>
                <a:spcPts val="2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V₃</a:t>
            </a:r>
          </a:p>
          <a:p>
            <a:pPr lvl="0">
              <a:lnSpc>
                <a:spcPts val="2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3645024"/>
            <a:ext cx="23580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was</a:t>
            </a:r>
          </a:p>
          <a:p>
            <a:pPr lvl="0">
              <a:lnSpc>
                <a:spcPts val="2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V₃</a:t>
            </a:r>
          </a:p>
          <a:p>
            <a:pPr lvl="0">
              <a:lnSpc>
                <a:spcPts val="2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were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3717032"/>
            <a:ext cx="2333089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</a:pPr>
            <a:endParaRPr lang="en-US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ts val="2000"/>
              </a:lnSpc>
            </a:pP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will    be    V₃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229200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B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y </a:t>
            </a:r>
            <a:r>
              <a:rPr lang="ru-RU" sz="3200" b="1" dirty="0" smtClean="0">
                <a:latin typeface="Times New Roman"/>
                <a:ea typeface="Calibri"/>
              </a:rPr>
              <a:t>+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</a:rPr>
              <a:t>  </a:t>
            </a:r>
            <a:r>
              <a:rPr lang="ru-RU" sz="3200" b="1" dirty="0" smtClean="0">
                <a:solidFill>
                  <a:srgbClr val="0070C0"/>
                </a:solidFill>
                <a:latin typeface="Times New Roman"/>
                <a:ea typeface="Calibri"/>
              </a:rPr>
              <a:t>существительное или местоимение </a:t>
            </a:r>
          </a:p>
          <a:p>
            <a:pPr lvl="0" algn="ctr"/>
            <a:r>
              <a:rPr lang="ru-RU" sz="3200" b="1" dirty="0" smtClean="0">
                <a:latin typeface="Times New Roman"/>
                <a:ea typeface="Calibri"/>
              </a:rPr>
              <a:t> – </a:t>
            </a:r>
            <a:r>
              <a:rPr lang="en-US" sz="3200" b="1" dirty="0" smtClean="0">
                <a:latin typeface="Times New Roman"/>
                <a:ea typeface="Calibri"/>
              </a:rPr>
              <a:t> </a:t>
            </a:r>
            <a:r>
              <a:rPr lang="ru-RU" sz="3200" b="1" dirty="0" smtClean="0">
                <a:latin typeface="Times New Roman"/>
                <a:ea typeface="Calibri"/>
              </a:rPr>
              <a:t>лицо, осуществляющее </a:t>
            </a:r>
            <a:r>
              <a:rPr lang="ru-RU" sz="3200" b="1" dirty="0">
                <a:latin typeface="Times New Roman"/>
                <a:ea typeface="Calibri"/>
              </a:rPr>
              <a:t>действие</a:t>
            </a:r>
            <a:r>
              <a:rPr lang="ru-RU" sz="3200" b="1" dirty="0" smtClean="0">
                <a:latin typeface="Times New Roman"/>
                <a:ea typeface="Calibri"/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5742013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013176"/>
            <a:ext cx="7772400" cy="1470025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4000" dirty="0">
                <a:latin typeface="Courier New"/>
                <a:ea typeface="Times New Roman"/>
                <a:cs typeface="Times New Roman"/>
              </a:rPr>
              <a:t/>
            </a:r>
            <a:br>
              <a:rPr lang="ru-RU" sz="4000" dirty="0">
                <a:latin typeface="Courier New"/>
                <a:ea typeface="Times New Roman"/>
                <a:cs typeface="Times New Roman"/>
              </a:rPr>
            </a:br>
            <a:r>
              <a:rPr lang="ru-RU" sz="4000" dirty="0">
                <a:latin typeface="Courier New"/>
                <a:ea typeface="Times New Roman"/>
                <a:cs typeface="Times New Roman"/>
              </a:rPr>
              <a:t/>
            </a:r>
            <a:br>
              <a:rPr lang="ru-RU" sz="4000" dirty="0">
                <a:latin typeface="Courier New"/>
                <a:ea typeface="Times New Roman"/>
                <a:cs typeface="Times New Roman"/>
              </a:rPr>
            </a:br>
            <a:r>
              <a:rPr lang="ru-RU" sz="4000" dirty="0">
                <a:latin typeface="Courier New"/>
                <a:ea typeface="Times New Roman"/>
                <a:cs typeface="Times New Roman"/>
              </a:rPr>
              <a:t/>
            </a:r>
            <a:br>
              <a:rPr lang="ru-RU" sz="4000" dirty="0">
                <a:latin typeface="Courier New"/>
                <a:ea typeface="Times New Roman"/>
                <a:cs typeface="Times New Roman"/>
              </a:rPr>
            </a:br>
            <a:r>
              <a:rPr lang="ru-RU" sz="4000" dirty="0">
                <a:latin typeface="Courier New"/>
                <a:ea typeface="Times New Roman"/>
                <a:cs typeface="Times New Roman"/>
              </a:rPr>
              <a:t/>
            </a:r>
            <a:br>
              <a:rPr lang="ru-RU" sz="4000" dirty="0">
                <a:latin typeface="Courier New"/>
                <a:ea typeface="Times New Roman"/>
                <a:cs typeface="Times New Roman"/>
              </a:rPr>
            </a:br>
            <a:r>
              <a:rPr lang="ru-RU" sz="4000" dirty="0">
                <a:latin typeface="Courier New"/>
                <a:ea typeface="Times New Roman"/>
                <a:cs typeface="Times New Roman"/>
              </a:rPr>
              <a:t/>
            </a:r>
            <a:br>
              <a:rPr lang="ru-RU" sz="4000" dirty="0">
                <a:latin typeface="Courier New"/>
                <a:ea typeface="Times New Roman"/>
                <a:cs typeface="Times New Roman"/>
              </a:rPr>
            </a:br>
            <a:r>
              <a:rPr lang="ru-RU" sz="4000" dirty="0">
                <a:latin typeface="Courier New"/>
                <a:ea typeface="Times New Roman"/>
                <a:cs typeface="Times New Roman"/>
              </a:rPr>
              <a:t/>
            </a:r>
            <a:br>
              <a:rPr lang="ru-RU" sz="4000" dirty="0">
                <a:latin typeface="Courier New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836712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The </a:t>
            </a:r>
            <a:r>
              <a:rPr lang="en-US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motor </a:t>
            </a:r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car … in 1885.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116632"/>
            <a:ext cx="14157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/>
                <a:ea typeface="Calibri"/>
              </a:rPr>
              <a:t>invent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772816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The </a:t>
            </a:r>
            <a:r>
              <a:rPr lang="en-US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wheel </a:t>
            </a:r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… about </a:t>
            </a:r>
            <a:r>
              <a:rPr lang="en-US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five thousand years </a:t>
            </a:r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ago.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636912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Steam </a:t>
            </a:r>
            <a:r>
              <a:rPr lang="en-US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railway locomotive </a:t>
            </a:r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… in 1804.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573016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The </a:t>
            </a:r>
            <a:r>
              <a:rPr lang="en-US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diesel engine </a:t>
            </a:r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… in 1895.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509120"/>
            <a:ext cx="6390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The </a:t>
            </a:r>
            <a:r>
              <a:rPr lang="en-US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aeroplane </a:t>
            </a:r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…</a:t>
            </a:r>
            <a:r>
              <a:rPr lang="en-US" sz="3200" b="1" i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in 1903.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445224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The </a:t>
            </a:r>
            <a:r>
              <a:rPr lang="en-US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bicycle </a:t>
            </a:r>
            <a:r>
              <a:rPr lang="en-US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… in 1840.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6165304"/>
            <a:ext cx="27366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571500" algn="l"/>
              </a:tabLst>
            </a:pPr>
            <a:r>
              <a:rPr lang="en-US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was invented</a:t>
            </a:r>
            <a:endParaRPr lang="ru-RU" sz="36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491643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92145"/>
              </p:ext>
            </p:extLst>
          </p:nvPr>
        </p:nvGraphicFramePr>
        <p:xfrm>
          <a:off x="467543" y="548680"/>
          <a:ext cx="7784876" cy="981456"/>
        </p:xfrm>
        <a:graphic>
          <a:graphicData uri="http://schemas.openxmlformats.org/drawingml/2006/table">
            <a:tbl>
              <a:tblPr/>
              <a:tblGrid>
                <a:gridCol w="2520281"/>
                <a:gridCol w="2592288"/>
                <a:gridCol w="2672307"/>
              </a:tblGrid>
              <a:tr h="0">
                <a:tc>
                  <a:txBody>
                    <a:bodyPr/>
                    <a:lstStyle/>
                    <a:p>
                      <a:pPr marL="468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79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68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79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504" y="1700808"/>
            <a:ext cx="903649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>
              <a:spcBef>
                <a:spcPts val="600"/>
              </a:spcBef>
              <a:spcAft>
                <a:spcPts val="600"/>
              </a:spcAft>
              <a:buFont typeface="Century Schoolbook"/>
              <a:buAutoNum type="arabicPeriod"/>
              <a:tabLst>
                <a:tab pos="609600" algn="l"/>
                <a:tab pos="1938655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Collecting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coins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______________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“the hobby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of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kings”.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indent="-342900">
              <a:spcBef>
                <a:spcPts val="600"/>
              </a:spcBef>
              <a:spcAft>
                <a:spcPts val="600"/>
              </a:spcAft>
              <a:buFont typeface="Century Schoolbook"/>
              <a:buAutoNum type="arabicPeriod"/>
              <a:tabLst>
                <a:tab pos="609600" algn="l"/>
                <a:tab pos="1810385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telephone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________________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in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19th century.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indent="-342900">
              <a:spcBef>
                <a:spcPts val="600"/>
              </a:spcBef>
              <a:spcAft>
                <a:spcPts val="600"/>
              </a:spcAft>
              <a:buFont typeface="Century Schoolbook"/>
              <a:buAutoNum type="arabicPeriod"/>
              <a:tabLst>
                <a:tab pos="609600" algn="l"/>
                <a:tab pos="1591310" algn="l"/>
              </a:tabLst>
            </a:pP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Everybody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_________________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to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party.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indent="-342900">
              <a:spcBef>
                <a:spcPts val="600"/>
              </a:spcBef>
              <a:spcAft>
                <a:spcPts val="600"/>
              </a:spcAft>
              <a:buFont typeface="Century Schoolbook"/>
              <a:buAutoNum type="arabicPeriod"/>
              <a:tabLst>
                <a:tab pos="609600" algn="l"/>
                <a:tab pos="1603375" algn="l"/>
              </a:tabLst>
            </a:pP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Maslenitsa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_________________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at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end of winter.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indent="-342900">
              <a:spcBef>
                <a:spcPts val="600"/>
              </a:spcBef>
              <a:spcAft>
                <a:spcPts val="600"/>
              </a:spcAft>
              <a:buFont typeface="Century Schoolbook"/>
              <a:buAutoNum type="arabicPeriod"/>
              <a:tabLst>
                <a:tab pos="609600" algn="l"/>
                <a:tab pos="2042160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White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House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_______________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between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1792-1800.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6. All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doors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______________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white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in this cottage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76672"/>
            <a:ext cx="2043829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68000" lvl="0">
              <a:lnSpc>
                <a:spcPct val="115000"/>
              </a:lnSpc>
            </a:pP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is invited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908720"/>
            <a:ext cx="2579232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68000" lvl="0">
              <a:lnSpc>
                <a:spcPct val="115000"/>
              </a:lnSpc>
            </a:pP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is celebrated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476672"/>
            <a:ext cx="1871025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7200">
              <a:lnSpc>
                <a:spcPct val="115000"/>
              </a:lnSpc>
            </a:pP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is called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908720"/>
            <a:ext cx="2034531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7200">
              <a:lnSpc>
                <a:spcPct val="115000"/>
              </a:lnSpc>
            </a:pP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was built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476672"/>
            <a:ext cx="2441374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7970" lvl="0">
              <a:lnSpc>
                <a:spcPct val="115000"/>
              </a:lnSpc>
            </a:pP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was invented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908720"/>
            <a:ext cx="2194447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7970" lvl="0">
              <a:lnSpc>
                <a:spcPct val="115000"/>
              </a:lnSpc>
            </a:pP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are painted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89629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856 L 0.02378 -0.00856 C 0.03437 -0.00856 0.04757 0.04001 0.04757 0.07956 L 0.04757 0.1679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88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856 L -0.14184 -0.00856 C -0.20538 -0.00856 -0.28316 0.06337 -0.28316 0.12234 L -0.28316 0.25393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13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856 L 0.13177 -0.00856 C 0.19149 -0.00856 0.26493 0.08626 0.26493 0.16351 L 0.26493 0.33557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16" y="17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6 L 0.12239 -3.7037E-6 C 0.17726 -3.7037E-6 0.24479 0.09885 0.24479 0.1794 L 0.24479 0.35903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40" y="1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07 -0.01896 L 0.00191 -0.01896 C 0.02795 -0.01896 0.06007 0.10777 0.06007 0.21069 L 0.06007 0.44057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9" y="229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17206E-6 L 1.66667E-6 0.25764 C 1.66667E-6 0.37327 -0.08125 0.51596 -0.14705 0.51596 L -0.29323 0.51596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70" y="25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Tom ________  at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lessons every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day.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(to ask) 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Our country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house ______________next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year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(to finish) 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dog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  by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my sister yesterday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(to find) 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This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work ___________  tomorrow.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(to do) </a:t>
            </a:r>
            <a:endParaRPr lang="en-US" sz="28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This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text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____________   at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 last lesson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(to translate) 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These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trees ___________  every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autumn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(to plant) 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Many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games ____________ at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our P.E. lessons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(to play) 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This bone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____________  to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my dog tomorrow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(to give) </a:t>
            </a:r>
            <a:endParaRPr lang="ru-RU" sz="2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We 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___________  to </a:t>
            </a:r>
            <a:r>
              <a:rPr lang="en-US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 concert last Saturday</a:t>
            </a:r>
            <a:r>
              <a:rPr lang="en-US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(to invite) </a:t>
            </a:r>
            <a:endParaRPr lang="ru-RU" sz="2800" b="1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60648"/>
            <a:ext cx="1449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is asked</a:t>
            </a:r>
            <a:endParaRPr lang="ru-RU" sz="28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908720"/>
            <a:ext cx="2478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will be finished</a:t>
            </a:r>
            <a:endParaRPr lang="ru-RU" sz="28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556792"/>
            <a:ext cx="17540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was found</a:t>
            </a:r>
            <a:endParaRPr lang="ru-RU" sz="28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204864"/>
            <a:ext cx="2020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will be done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2780928"/>
            <a:ext cx="2409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was translated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3501008"/>
            <a:ext cx="1923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are planted</a:t>
            </a:r>
            <a:endParaRPr lang="ru-RU" sz="28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4077072"/>
            <a:ext cx="17827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are played</a:t>
            </a:r>
            <a:endParaRPr lang="ru-RU" sz="28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4797152"/>
            <a:ext cx="2188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will be 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given </a:t>
            </a:r>
            <a:endParaRPr lang="ru-RU" sz="28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5373216"/>
            <a:ext cx="20617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were invited</a:t>
            </a:r>
            <a:endParaRPr lang="ru-RU" sz="28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752496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863</TotalTime>
  <Words>590</Words>
  <Application>Microsoft Office PowerPoint</Application>
  <PresentationFormat>Экран (4:3)</PresentationFormat>
  <Paragraphs>142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Inventions in Transport.  Изобретения в области транспорта (Пассивный залог)</vt:lpstr>
      <vt:lpstr>Презентация PowerPoint</vt:lpstr>
      <vt:lpstr>Презентация PowerPoint</vt:lpstr>
      <vt:lpstr>Лицо, выполняющее действие, неизвестно или неважно.</vt:lpstr>
      <vt:lpstr>Презентация PowerPoint</vt:lpstr>
      <vt:lpstr>Презентация PowerPoint</vt:lpstr>
      <vt:lpstr>      </vt:lpstr>
      <vt:lpstr>Презентация PowerPoint</vt:lpstr>
      <vt:lpstr>Презентация PowerPoint</vt:lpstr>
      <vt:lpstr>Презентация PowerPoint</vt:lpstr>
      <vt:lpstr>Homework: Workbook: Ex 1, p 66, ex 4, p 67</vt:lpstr>
      <vt:lpstr>Презентация PowerPoint</vt:lpstr>
      <vt:lpstr>Использованные источники: 1. https://1.bp.blogspot.com/-ubOMi9QcSQg/YBOABpKksTI/AAAAAAAAALY/fiKuj09plaAzigVTaQJPajTPi8ZxoJ33QCLcBGAsYHQ/s1200/%25D1%2582%25D1%2580%25D0%25B0%25D0%25BD%25D1%2581%25D0%25BF%25D0%25BE%25D1%2580%25D1%2582.jpg - изображение видов транспорта; 2. https://thumbs.dreamstime.com/b/%D1%81%D1%82%D0%B0%D1%80%D0%BE%D0%B5-%D0%B5%D1%80%D0%B5%D0%B2%D1%8F%D0%BD%D0%BD%D0%BE%D0%B5-%D0%BA%D0%BE-%D0%B5%D1%81%D0%BE-33225870.jpg – изображение колеса  3. https://i.pinimg.com/originals/25/a6/bb/25a6bb908ef40d0a13049dcf9fbca3c8.jpg - изображение аэроплана; 4. https://img-fotki.yandex.ru/get/5507/7514096.0/0_73766_e68b872_XXXL.jpg - изображение автомобиля; 5. https://thumbs.dreamstime.com/b/%D0%B4%D0%B2%D0%B8%D0%B3%D0%B0%D1%82%D0%B5%D0%BB%D1%8C-13570820.jpg - изображение дизельного мотора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Изобретение транспорта (Пассивный залог)</dc:title>
  <dc:creator>Татьяна</dc:creator>
  <cp:lastModifiedBy>Татьяна</cp:lastModifiedBy>
  <cp:revision>62</cp:revision>
  <dcterms:created xsi:type="dcterms:W3CDTF">2022-01-03T15:33:30Z</dcterms:created>
  <dcterms:modified xsi:type="dcterms:W3CDTF">2022-01-09T14:55:29Z</dcterms:modified>
</cp:coreProperties>
</file>