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00"/>
    <a:srgbClr val="0000CC"/>
    <a:srgbClr val="000099"/>
    <a:srgbClr val="006666"/>
    <a:srgbClr val="003300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AB31-19C2-4A76-9380-3D169AF0E469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46FC-3A48-49FE-BB6F-017CFAAA7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AB31-19C2-4A76-9380-3D169AF0E469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46FC-3A48-49FE-BB6F-017CFAAA7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AB31-19C2-4A76-9380-3D169AF0E469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46FC-3A48-49FE-BB6F-017CFAAA7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AB31-19C2-4A76-9380-3D169AF0E469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46FC-3A48-49FE-BB6F-017CFAAA7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AB31-19C2-4A76-9380-3D169AF0E469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46FC-3A48-49FE-BB6F-017CFAAA7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AB31-19C2-4A76-9380-3D169AF0E469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46FC-3A48-49FE-BB6F-017CFAAA7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AB31-19C2-4A76-9380-3D169AF0E469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46FC-3A48-49FE-BB6F-017CFAAA7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AB31-19C2-4A76-9380-3D169AF0E469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46FC-3A48-49FE-BB6F-017CFAAA7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AB31-19C2-4A76-9380-3D169AF0E469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46FC-3A48-49FE-BB6F-017CFAAA7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AB31-19C2-4A76-9380-3D169AF0E469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46FC-3A48-49FE-BB6F-017CFAAA7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AB31-19C2-4A76-9380-3D169AF0E469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46FC-3A48-49FE-BB6F-017CFAAA7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9AB31-19C2-4A76-9380-3D169AF0E469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246FC-3A48-49FE-BB6F-017CFAAA7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331640" y="404664"/>
            <a:ext cx="6221627" cy="4104456"/>
          </a:xfr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Терриконы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496" y="4221088"/>
            <a:ext cx="8892480" cy="248113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Терриконы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– это насыпи, созданные людьми из отходов получаемых при добыче полезных ископаемых. </a:t>
            </a:r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>Под терриконами оказываются огромные площади плодородной земли. Сами терриконы распространяют вокруг себя тучи пыли, которая загрязняет воздух. </a:t>
            </a:r>
            <a:endParaRPr lang="ru-RU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jcnm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260648"/>
            <a:ext cx="2176462" cy="133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Работа в парах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59832" y="1844824"/>
            <a:ext cx="5760640" cy="37444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Внимательно прочитайте текст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«Надо ли охранять поверхность»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 на с. </a:t>
            </a: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105-107 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учебника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>Заполните схему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«Последствия </a:t>
            </a: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использова-ния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поверхности земли человеком»</a:t>
            </a:r>
          </a:p>
          <a:p>
            <a:pPr marL="514350" indent="-514350">
              <a:buNone/>
            </a:pPr>
            <a:endParaRPr lang="ru-RU" dirty="0">
              <a:latin typeface="Comic Sans MS" pitchFamily="66" charset="0"/>
            </a:endParaRPr>
          </a:p>
        </p:txBody>
      </p:sp>
      <p:sp>
        <p:nvSpPr>
          <p:cNvPr id="6146" name="AutoShape 2" descr="Книга: &quot;Окружающий мир. 4 класс. Учебник. В 2-х частях. ФП. ФГОС&quot; -  Плешаков, Крючкова. Купить книгу, читать рецензии | ISBN 978-5-09-078107-7  | Лабири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Книга: &quot;Окружающий мир. 4 класс. Учебник. В 2-х частях. ФП. ФГОС&quot; -  Плешаков, Крючкова. Купить книгу, читать рецензии | ISBN 978-5-09-078107-7  | Лабири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Книга: &amp;quot;Окружающий мир. 4 класс. Учебник. В 2-х частях. ФП. ФГОС&amp;quot; -  Плешаков, Крючкова. Купить книгу, читать рецензии | ISBN 978-5-09-078107-7  | Лабири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2343150" cy="3124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2916000" cy="720080"/>
          </a:xfrm>
          <a:prstGeom prst="round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50000"/>
              </a:lnSpc>
              <a:buNone/>
            </a:pPr>
            <a:r>
              <a:rPr lang="ru-RU" sz="2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pPr algn="ctr">
              <a:lnSpc>
                <a:spcPct val="50000"/>
              </a:lnSpc>
              <a:buNone/>
            </a:pPr>
            <a:r>
              <a:rPr lang="ru-RU" sz="2600" dirty="0" smtClean="0">
                <a:solidFill>
                  <a:srgbClr val="006600"/>
                </a:solidFill>
                <a:latin typeface="Comic Sans MS" pitchFamily="66" charset="0"/>
              </a:rPr>
              <a:t>Как использует?</a:t>
            </a:r>
            <a:endParaRPr lang="ru-RU" sz="26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72000" y="1844824"/>
            <a:ext cx="0" cy="41044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203848" y="2060848"/>
            <a:ext cx="1368152" cy="6480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203848" y="3284984"/>
            <a:ext cx="1368152" cy="6480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4572000" y="3285056"/>
            <a:ext cx="1368000" cy="64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203848" y="4581128"/>
            <a:ext cx="1368152" cy="6480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4572000" y="4581128"/>
            <a:ext cx="1368000" cy="64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4572152" y="2060920"/>
            <a:ext cx="1368000" cy="64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9552" y="2564904"/>
            <a:ext cx="33123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  <a:latin typeface="Comic Sans MS" pitchFamily="66" charset="0"/>
              </a:rPr>
              <a:t>Добыча полезных </a:t>
            </a:r>
          </a:p>
          <a:p>
            <a:pPr algn="ctr"/>
            <a:r>
              <a:rPr lang="ru-RU" sz="2600" b="1" dirty="0" smtClean="0">
                <a:solidFill>
                  <a:srgbClr val="FF0000"/>
                </a:solidFill>
                <a:latin typeface="Comic Sans MS" pitchFamily="66" charset="0"/>
              </a:rPr>
              <a:t>ископаемых</a:t>
            </a:r>
            <a:endParaRPr lang="ru-RU" sz="2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036496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Использование поверхности земли человеком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" name="Содержимое 2"/>
          <p:cNvSpPr>
            <a:spLocks noGrp="1"/>
          </p:cNvSpPr>
          <p:nvPr>
            <p:ph sz="half" idx="1"/>
          </p:nvPr>
        </p:nvSpPr>
        <p:spPr>
          <a:xfrm>
            <a:off x="5724128" y="908720"/>
            <a:ext cx="3132000" cy="720080"/>
          </a:xfrm>
          <a:prstGeom prst="round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50000"/>
              </a:lnSpc>
              <a:buNone/>
            </a:pPr>
            <a:r>
              <a:rPr lang="ru-RU" sz="2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pPr algn="ctr">
              <a:lnSpc>
                <a:spcPct val="50000"/>
              </a:lnSpc>
              <a:buNone/>
            </a:pPr>
            <a:r>
              <a:rPr lang="ru-RU" sz="2600" dirty="0" smtClean="0">
                <a:solidFill>
                  <a:srgbClr val="000099"/>
                </a:solidFill>
                <a:latin typeface="Comic Sans MS" pitchFamily="66" charset="0"/>
              </a:rPr>
              <a:t>К чему приводит?</a:t>
            </a:r>
            <a:endParaRPr lang="ru-RU" sz="26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46" name="Равнобедренный треугольник 45"/>
          <p:cNvSpPr/>
          <p:nvPr/>
        </p:nvSpPr>
        <p:spPr>
          <a:xfrm>
            <a:off x="3563888" y="980728"/>
            <a:ext cx="2016224" cy="864096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/>
          <p:cNvSpPr/>
          <p:nvPr/>
        </p:nvSpPr>
        <p:spPr>
          <a:xfrm>
            <a:off x="3563888" y="5949280"/>
            <a:ext cx="2016224" cy="648072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5364088" y="2708920"/>
            <a:ext cx="33123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  <a:latin typeface="Comic Sans MS" pitchFamily="66" charset="0"/>
              </a:rPr>
              <a:t>Карьер, террикон</a:t>
            </a:r>
            <a:endParaRPr lang="ru-RU" sz="2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3528" y="3861048"/>
            <a:ext cx="33123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6600"/>
                </a:solidFill>
                <a:latin typeface="Comic Sans MS" pitchFamily="66" charset="0"/>
              </a:rPr>
              <a:t>Строительство домов</a:t>
            </a:r>
            <a:endParaRPr lang="ru-RU" sz="26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32040" y="3933056"/>
            <a:ext cx="33123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6600"/>
                </a:solidFill>
                <a:latin typeface="Comic Sans MS" pitchFamily="66" charset="0"/>
              </a:rPr>
              <a:t>Свалки</a:t>
            </a:r>
            <a:endParaRPr lang="ru-RU" sz="26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3568" y="5229200"/>
            <a:ext cx="33123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00CC"/>
                </a:solidFill>
                <a:latin typeface="Comic Sans MS" pitchFamily="66" charset="0"/>
              </a:rPr>
              <a:t>Распашка склонов</a:t>
            </a:r>
            <a:endParaRPr lang="ru-RU" sz="26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04048" y="5157192"/>
            <a:ext cx="39959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00CC"/>
                </a:solidFill>
                <a:latin typeface="Comic Sans MS" pitchFamily="66" charset="0"/>
              </a:rPr>
              <a:t>Уничтожение почвы,</a:t>
            </a:r>
          </a:p>
          <a:p>
            <a:pPr algn="ctr"/>
            <a:r>
              <a:rPr lang="ru-RU" sz="2600" b="1" dirty="0" smtClean="0">
                <a:solidFill>
                  <a:srgbClr val="0000CC"/>
                </a:solidFill>
                <a:latin typeface="Comic Sans MS" pitchFamily="66" charset="0"/>
              </a:rPr>
              <a:t>рытвины, овраги, балки</a:t>
            </a:r>
            <a:endParaRPr lang="ru-RU" sz="26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53" name="Рисунок 52" descr="e26a4a26ffb3245efd507cf74911f8b1_0_500_0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355976" y="1196752"/>
            <a:ext cx="432048" cy="58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23" grpId="0"/>
      <p:bldP spid="29" grpId="0" uiExpand="1" build="p" animBg="1"/>
      <p:bldP spid="48" grpId="0"/>
      <p:bldP spid="49" grpId="0"/>
      <p:bldP spid="50" grpId="0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26a4a26ffb3245efd507cf74911f8b1_0_500_0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75856" y="1916832"/>
            <a:ext cx="2504438" cy="3384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8461" y="1700808"/>
            <a:ext cx="6402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CC"/>
                </a:solidFill>
                <a:latin typeface="Comic Sans MS" pitchFamily="66" charset="0"/>
              </a:rPr>
              <a:t>Засыпать карьеры и на этом месте устроить поле или посадить лес.</a:t>
            </a:r>
            <a:endParaRPr lang="ru-RU" sz="28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4821" y="2780928"/>
            <a:ext cx="5995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6600"/>
                </a:solidFill>
                <a:latin typeface="Comic Sans MS" pitchFamily="66" charset="0"/>
              </a:rPr>
              <a:t>Превратить карьер в пруд и разводить в нём рыбу.</a:t>
            </a:r>
            <a:endParaRPr lang="ru-RU" sz="28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4059069"/>
            <a:ext cx="6732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66"/>
                </a:solidFill>
                <a:latin typeface="Comic Sans MS" pitchFamily="66" charset="0"/>
              </a:rPr>
              <a:t>На месте свалки можно посадить сад или устроить детскую площадку.</a:t>
            </a:r>
            <a:endParaRPr lang="ru-RU" sz="2800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5229200"/>
            <a:ext cx="6732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Проводить вспашку только поперёк склонов. Крутые склоны совсем нельзя распахивать.</a:t>
            </a:r>
            <a:endParaRPr lang="ru-RU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1" name="Рисунок 10" descr="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1052736"/>
            <a:ext cx="2263108" cy="158417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Рисунок 11" descr="1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72251" y="2521459"/>
            <a:ext cx="2139509" cy="129083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исправить урон, нанесённый поверхности земли?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Рисунок 13" descr="14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79512" y="5301208"/>
            <a:ext cx="2209428" cy="1296144"/>
          </a:xfrm>
          <a:prstGeom prst="rect">
            <a:avLst/>
          </a:prstGeom>
        </p:spPr>
      </p:pic>
      <p:pic>
        <p:nvPicPr>
          <p:cNvPr id="13" name="Рисунок 12" descr="1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95536" y="3861048"/>
            <a:ext cx="2016224" cy="151400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ПОДВЕДЁМ ИТОГИ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779912" y="1772816"/>
            <a:ext cx="4824536" cy="2376264"/>
          </a:xfrm>
          <a:prstGeom prst="roundRect">
            <a:avLst/>
          </a:prstGeom>
          <a:ln w="28575"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FF0066"/>
                </a:solidFill>
                <a:latin typeface="Comic Sans MS" pitchFamily="66" charset="0"/>
              </a:rPr>
              <a:t>Что значит «охранять поверхность»?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00FF"/>
                </a:solidFill>
                <a:latin typeface="Comic Sans MS" pitchFamily="66" charset="0"/>
              </a:rPr>
              <a:t>Какое участие в этом можешь принять ты?</a:t>
            </a:r>
          </a:p>
          <a:p>
            <a:pPr marL="609600" indent="-609600">
              <a:spcBef>
                <a:spcPct val="20000"/>
              </a:spcBef>
            </a:pPr>
            <a:endParaRPr lang="ru-RU" sz="2800" dirty="0" smtClean="0">
              <a:solidFill>
                <a:srgbClr val="CC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 smtClean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  <a:buFontTx/>
              <a:buAutoNum type="arabicPeriod" startAt="3"/>
            </a:pPr>
            <a:endParaRPr lang="ru-RU" sz="2800" dirty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A50021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179512" y="3573016"/>
            <a:ext cx="3816424" cy="2722810"/>
            <a:chOff x="251520" y="1988840"/>
            <a:chExt cx="3387549" cy="2506786"/>
          </a:xfrm>
        </p:grpSpPr>
        <p:pic>
          <p:nvPicPr>
            <p:cNvPr id="10" name="Рисунок 9" descr="0_80302_a3fba2ca_XL.pn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51520" y="1988840"/>
              <a:ext cx="3387549" cy="2506786"/>
            </a:xfrm>
            <a:prstGeom prst="rect">
              <a:avLst/>
            </a:prstGeom>
          </p:spPr>
        </p:pic>
        <p:pic>
          <p:nvPicPr>
            <p:cNvPr id="11" name="Рисунок 10" descr="окр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403720" y="3359848"/>
              <a:ext cx="648000" cy="86124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jcnm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260648"/>
            <a:ext cx="2176462" cy="133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Работа в парах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4.pn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611560" y="2276872"/>
            <a:ext cx="2150432" cy="370100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75856" y="1844824"/>
            <a:ext cx="5184576" cy="45365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Внимательно </a:t>
            </a:r>
            <a:r>
              <a:rPr lang="ru-RU" dirty="0" err="1" smtClean="0">
                <a:solidFill>
                  <a:srgbClr val="7030A0"/>
                </a:solidFill>
                <a:latin typeface="Comic Sans MS" pitchFamily="66" charset="0"/>
              </a:rPr>
              <a:t>рассмотри-те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 физическую карту России (с. </a:t>
            </a: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38-39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учебника)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>Вспомните, что такое </a:t>
            </a:r>
            <a:r>
              <a:rPr lang="ru-RU" u="sng" dirty="0" smtClean="0">
                <a:solidFill>
                  <a:srgbClr val="006600"/>
                </a:solidFill>
                <a:latin typeface="Comic Sans MS" pitchFamily="66" charset="0"/>
              </a:rPr>
              <a:t>рельеф</a:t>
            </a:r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Какие крупнейшие формы рельефа суши можно выделить?</a:t>
            </a:r>
          </a:p>
          <a:p>
            <a:pPr marL="514350" indent="-514350">
              <a:buNone/>
            </a:pP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mapa-12-1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980728"/>
            <a:ext cx="8257600" cy="547260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5536" y="5517232"/>
            <a:ext cx="8280920" cy="1080120"/>
          </a:xfr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Comic Sans MS" pitchFamily="66" charset="0"/>
              </a:rPr>
              <a:t>Рельеф</a:t>
            </a:r>
            <a:r>
              <a:rPr lang="ru-RU" dirty="0" smtClean="0">
                <a:latin typeface="Comic Sans MS" pitchFamily="66" charset="0"/>
              </a:rPr>
              <a:t> –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это все неровности Земной поверхности.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6" y="5661248"/>
            <a:ext cx="8280920" cy="954107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Крупнейшими формами рельефа суши России являются </a:t>
            </a:r>
            <a:r>
              <a:rPr lang="ru-RU" sz="2800" u="sng" dirty="0" smtClean="0">
                <a:solidFill>
                  <a:srgbClr val="C00000"/>
                </a:solidFill>
                <a:latin typeface="Comic Sans MS" pitchFamily="66" charset="0"/>
              </a:rPr>
              <a:t>горы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и </a:t>
            </a:r>
            <a:r>
              <a:rPr lang="ru-RU" sz="2800" u="sng" dirty="0" smtClean="0">
                <a:solidFill>
                  <a:srgbClr val="C00000"/>
                </a:solidFill>
                <a:latin typeface="Comic Sans MS" pitchFamily="66" charset="0"/>
              </a:rPr>
              <a:t>равнины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. </a:t>
            </a:r>
            <a:endParaRPr lang="ru-RU" sz="2000" u="sng" dirty="0">
              <a:solidFill>
                <a:srgbClr val="000099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Формы рельефа суши</a:t>
            </a:r>
            <a:endParaRPr kumimoji="0" lang="ru-RU" sz="4400" b="1" i="0" u="none" strike="noStrike" kern="1200" cap="none" spc="50" normalizeH="0" baseline="0" noProof="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6" grpId="1" uiExpand="1" build="p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5856" y="332656"/>
            <a:ext cx="273630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Формы рельефа суши</a:t>
            </a:r>
            <a:endParaRPr lang="ru-RU" sz="2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576" y="5445224"/>
            <a:ext cx="2736304" cy="936104"/>
          </a:xfrm>
          <a:prstGeom prst="round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Плоскогорья</a:t>
            </a:r>
          </a:p>
          <a:p>
            <a:pPr algn="ctr"/>
            <a:r>
              <a:rPr lang="ru-RU" sz="2800" dirty="0" smtClean="0"/>
              <a:t>(500 – 800 м)</a:t>
            </a:r>
            <a:endParaRPr lang="ru-RU" sz="2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4221088"/>
            <a:ext cx="2952328" cy="864096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Возвышенности</a:t>
            </a:r>
          </a:p>
          <a:p>
            <a:pPr algn="ctr"/>
            <a:r>
              <a:rPr lang="ru-RU" sz="2800" dirty="0" smtClean="0"/>
              <a:t>(200 – 500 м)</a:t>
            </a:r>
            <a:endParaRPr lang="ru-RU" sz="2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7584" y="2996952"/>
            <a:ext cx="2520280" cy="864096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Низменности</a:t>
            </a:r>
          </a:p>
          <a:p>
            <a:pPr algn="ctr"/>
            <a:r>
              <a:rPr lang="ru-RU" sz="2800" dirty="0" smtClean="0"/>
              <a:t>(0 – 200 м)</a:t>
            </a:r>
            <a:endParaRPr lang="ru-RU" sz="2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56176" y="3068960"/>
            <a:ext cx="2052048" cy="864096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Низкие</a:t>
            </a:r>
          </a:p>
          <a:p>
            <a:pPr algn="ctr"/>
            <a:r>
              <a:rPr lang="ru-RU" sz="2800" dirty="0" smtClean="0"/>
              <a:t>(до 1000 м)</a:t>
            </a:r>
            <a:endParaRPr lang="ru-RU" sz="2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68144" y="4293096"/>
            <a:ext cx="2664296" cy="864096"/>
          </a:xfrm>
          <a:prstGeom prst="round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Средние</a:t>
            </a:r>
          </a:p>
          <a:p>
            <a:pPr algn="ctr"/>
            <a:r>
              <a:rPr lang="ru-RU" sz="2800" dirty="0" smtClean="0"/>
              <a:t>(1000 – 2000 м)</a:t>
            </a:r>
            <a:endParaRPr lang="ru-RU" sz="28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40152" y="5517232"/>
            <a:ext cx="2592288" cy="864096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Высокие</a:t>
            </a:r>
          </a:p>
          <a:p>
            <a:pPr algn="ctr"/>
            <a:r>
              <a:rPr lang="ru-RU" sz="2800" dirty="0" smtClean="0"/>
              <a:t>(выше 2000 м)</a:t>
            </a:r>
            <a:endParaRPr lang="ru-RU" sz="2800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467544" y="2708920"/>
            <a:ext cx="3384376" cy="3888432"/>
            <a:chOff x="395536" y="2492896"/>
            <a:chExt cx="3384376" cy="3888432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395536" y="2492896"/>
              <a:ext cx="3384376" cy="38884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 descr="e26a4a26ffb3245efd507cf74911f8b1_0_500_0.pn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043608" y="2780928"/>
              <a:ext cx="1971579" cy="2664296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5364088" y="2636912"/>
            <a:ext cx="3384376" cy="3888432"/>
            <a:chOff x="395536" y="2492896"/>
            <a:chExt cx="3384376" cy="388843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395536" y="2492896"/>
              <a:ext cx="3384376" cy="38884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 descr="e26a4a26ffb3245efd507cf74911f8b1_0_500_0.pn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043608" y="2780928"/>
              <a:ext cx="1971579" cy="2664296"/>
            </a:xfrm>
            <a:prstGeom prst="rect">
              <a:avLst/>
            </a:prstGeom>
          </p:spPr>
        </p:pic>
      </p:grpSp>
      <p:cxnSp>
        <p:nvCxnSpPr>
          <p:cNvPr id="26" name="Прямая со стрелкой 25"/>
          <p:cNvCxnSpPr/>
          <p:nvPr/>
        </p:nvCxnSpPr>
        <p:spPr>
          <a:xfrm flipH="1">
            <a:off x="3491880" y="1340768"/>
            <a:ext cx="936104" cy="57606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860032" y="1340768"/>
            <a:ext cx="864096" cy="64807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 descr="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00192" y="260648"/>
            <a:ext cx="1779310" cy="154800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31" name="Рисунок 30" descr="3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99592" y="260648"/>
            <a:ext cx="2137714" cy="1548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6156176" y="2060920"/>
            <a:ext cx="1980000" cy="648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Горы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988912"/>
            <a:ext cx="1980000" cy="648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Равнины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Где расположена территория нашего края и какие здесь встречаются формы рельефа?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139952" y="1556792"/>
            <a:ext cx="4824536" cy="50691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Н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иже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городская 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область расположена на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Восточно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- 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Европейской 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равнине. Главный город Нижегородской области- 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Нижний Новгород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. Это крупный город, который стоит 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на реке Волга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. Область расположена в умеренно континентальном климате, здесь жаркое лето и относительно мягкая зима. В области имеются смешанные и широколиственные леса, по северу – тайга. В лесах водятся много различных животных – лисы, волки, кабаны, лоси, медведи, зайцы, рысь.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e26a4a26ffb3245efd507cf74911f8b1_0_500_0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20072" y="1700808"/>
            <a:ext cx="2504438" cy="3384376"/>
          </a:xfrm>
          <a:prstGeom prst="rect">
            <a:avLst/>
          </a:prstGeom>
        </p:spPr>
      </p:pic>
      <p:pic>
        <p:nvPicPr>
          <p:cNvPr id="12290" name="Picture 2" descr="Карта Нижегородской области с населенными пункт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3661822" cy="4084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fffg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916832"/>
            <a:ext cx="4394514" cy="2232248"/>
          </a:xfrm>
          <a:prstGeom prst="rect">
            <a:avLst/>
          </a:prstGeom>
          <a:noFill/>
        </p:spPr>
      </p:pic>
      <p:sp>
        <p:nvSpPr>
          <p:cNvPr id="21513" name="Line 9"/>
          <p:cNvSpPr>
            <a:spLocks noChangeShapeType="1"/>
          </p:cNvSpPr>
          <p:nvPr/>
        </p:nvSpPr>
        <p:spPr bwMode="auto">
          <a:xfrm flipH="1" flipV="1">
            <a:off x="4427984" y="3933056"/>
            <a:ext cx="1224136" cy="49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300192" y="3501008"/>
            <a:ext cx="2001838" cy="5794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Подошва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611560" y="5373216"/>
            <a:ext cx="7927629" cy="1055608"/>
          </a:xfrm>
          <a:prstGeom prst="roundRect">
            <a:avLst/>
          </a:prstGeom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u="sng" dirty="0">
                <a:solidFill>
                  <a:srgbClr val="C00000"/>
                </a:solidFill>
                <a:latin typeface="Comic Sans MS" pitchFamily="66" charset="0"/>
              </a:rPr>
              <a:t>Подошва</a:t>
            </a:r>
            <a:r>
              <a:rPr lang="ru-RU" sz="2800" dirty="0">
                <a:solidFill>
                  <a:srgbClr val="000099"/>
                </a:solidFill>
                <a:latin typeface="Comic Sans MS" pitchFamily="66" charset="0"/>
              </a:rPr>
              <a:t> (подножие) – это место,</a:t>
            </a:r>
          </a:p>
          <a:p>
            <a:pPr algn="ctr"/>
            <a:r>
              <a:rPr lang="ru-RU" sz="2800" dirty="0">
                <a:solidFill>
                  <a:srgbClr val="000099"/>
                </a:solidFill>
                <a:latin typeface="Comic Sans MS" pitchFamily="66" charset="0"/>
              </a:rPr>
              <a:t>где начинается гора или холм.</a:t>
            </a:r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H="1">
            <a:off x="2771800" y="2780928"/>
            <a:ext cx="2520281" cy="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6588224" y="2564904"/>
            <a:ext cx="1358900" cy="5794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Склон</a:t>
            </a:r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 flipH="1">
            <a:off x="1475656" y="2060848"/>
            <a:ext cx="3888432" cy="39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6300192" y="1628800"/>
            <a:ext cx="1887537" cy="5794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Вершина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683568" y="5373216"/>
            <a:ext cx="7704856" cy="1055608"/>
          </a:xfrm>
          <a:prstGeom prst="roundRect">
            <a:avLst/>
          </a:prstGeom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u="sng" dirty="0">
                <a:solidFill>
                  <a:srgbClr val="C00000"/>
                </a:solidFill>
                <a:latin typeface="Comic Sans MS" pitchFamily="66" charset="0"/>
              </a:rPr>
              <a:t>Вершина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>
                <a:solidFill>
                  <a:srgbClr val="000099"/>
                </a:solidFill>
                <a:latin typeface="Comic Sans MS" pitchFamily="66" charset="0"/>
              </a:rPr>
              <a:t>– самая высокая часть </a:t>
            </a:r>
          </a:p>
          <a:p>
            <a:pPr algn="ctr"/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холма. </a:t>
            </a:r>
            <a:endParaRPr lang="ru-RU" sz="28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251520" y="5013176"/>
            <a:ext cx="8568952" cy="1532334"/>
          </a:xfrm>
          <a:prstGeom prst="roundRect">
            <a:avLst/>
          </a:prstGeom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u="sng" dirty="0">
                <a:solidFill>
                  <a:srgbClr val="C00000"/>
                </a:solidFill>
                <a:latin typeface="Comic Sans MS" pitchFamily="66" charset="0"/>
              </a:rPr>
              <a:t>Склон</a:t>
            </a:r>
            <a:r>
              <a:rPr lang="ru-RU" sz="2800" dirty="0">
                <a:solidFill>
                  <a:srgbClr val="000099"/>
                </a:solidFill>
                <a:latin typeface="Comic Sans MS" pitchFamily="66" charset="0"/>
              </a:rPr>
              <a:t> – это та часть горы или 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холма, которая </a:t>
            </a:r>
            <a:r>
              <a:rPr lang="ru-RU" sz="2800" dirty="0">
                <a:solidFill>
                  <a:srgbClr val="000099"/>
                </a:solidFill>
                <a:latin typeface="Comic Sans MS" pitchFamily="66" charset="0"/>
              </a:rPr>
              <a:t>располагается между 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подошвой </a:t>
            </a:r>
            <a:r>
              <a:rPr lang="ru-RU" sz="2800" dirty="0">
                <a:solidFill>
                  <a:srgbClr val="000099"/>
                </a:solidFill>
                <a:latin typeface="Comic Sans MS" pitchFamily="66" charset="0"/>
              </a:rPr>
              <a:t>и вершиной. </a:t>
            </a:r>
          </a:p>
          <a:p>
            <a:pPr algn="ctr"/>
            <a:r>
              <a:rPr lang="ru-RU" sz="2800" dirty="0">
                <a:solidFill>
                  <a:srgbClr val="000099"/>
                </a:solidFill>
                <a:latin typeface="Comic Sans MS" pitchFamily="66" charset="0"/>
              </a:rPr>
              <a:t>Склоны бывают </a:t>
            </a:r>
            <a:r>
              <a:rPr lang="ru-RU" sz="2800" u="sng" dirty="0">
                <a:solidFill>
                  <a:srgbClr val="006600"/>
                </a:solidFill>
                <a:latin typeface="Comic Sans MS" pitchFamily="66" charset="0"/>
              </a:rPr>
              <a:t>крутые</a:t>
            </a:r>
            <a:r>
              <a:rPr lang="ru-RU" sz="2800" dirty="0">
                <a:solidFill>
                  <a:srgbClr val="000099"/>
                </a:solidFill>
                <a:latin typeface="Comic Sans MS" pitchFamily="66" charset="0"/>
              </a:rPr>
              <a:t> или </a:t>
            </a:r>
            <a:r>
              <a:rPr lang="ru-RU" sz="2800" u="sng" dirty="0">
                <a:solidFill>
                  <a:srgbClr val="006600"/>
                </a:solidFill>
                <a:latin typeface="Comic Sans MS" pitchFamily="66" charset="0"/>
              </a:rPr>
              <a:t>пологие</a:t>
            </a:r>
            <a:r>
              <a:rPr lang="ru-RU" sz="2800" dirty="0">
                <a:solidFill>
                  <a:srgbClr val="000099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Вспомните, чем характеризуются холмы.</a:t>
            </a:r>
          </a:p>
        </p:txBody>
      </p:sp>
      <p:pic>
        <p:nvPicPr>
          <p:cNvPr id="23" name="Рисунок 22" descr="e26a4a26ffb3245efd507cf74911f8b1_0_500_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96136" y="1556792"/>
            <a:ext cx="2504438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  <p:bldP spid="21516" grpId="0" animBg="1"/>
      <p:bldP spid="21517" grpId="0" animBg="1"/>
      <p:bldP spid="21517" grpId="1" animBg="1"/>
      <p:bldP spid="21519" grpId="0" animBg="1"/>
      <p:bldP spid="21522" grpId="0" animBg="1"/>
      <p:bldP spid="21523" grpId="0" animBg="1"/>
      <p:bldP spid="21526" grpId="0" animBg="1"/>
      <p:bldP spid="21527" grpId="0" animBg="1"/>
      <p:bldP spid="21527" grpId="1" animBg="1"/>
      <p:bldP spid="215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5157788"/>
            <a:ext cx="8640960" cy="1439564"/>
          </a:xfr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800" dirty="0">
                <a:latin typeface="Comic Sans MS" pitchFamily="66" charset="0"/>
              </a:rPr>
              <a:t>	</a:t>
            </a:r>
            <a:r>
              <a:rPr lang="ru-RU" sz="2800" dirty="0">
                <a:solidFill>
                  <a:srgbClr val="000099"/>
                </a:solidFill>
                <a:latin typeface="Comic Sans MS" pitchFamily="66" charset="0"/>
              </a:rPr>
              <a:t>В горах есть выходы скальных пород, на </a:t>
            </a:r>
            <a:r>
              <a:rPr lang="ru-RU" sz="2800" dirty="0" err="1" smtClean="0">
                <a:solidFill>
                  <a:srgbClr val="000099"/>
                </a:solidFill>
                <a:latin typeface="Comic Sans MS" pitchFamily="66" charset="0"/>
              </a:rPr>
              <a:t>кото-рых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800" dirty="0">
                <a:solidFill>
                  <a:srgbClr val="000099"/>
                </a:solidFill>
                <a:latin typeface="Comic Sans MS" pitchFamily="66" charset="0"/>
              </a:rPr>
              <a:t>ничего не растёт, а 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холмы всегда имеют почву и покрыты растительностью</a:t>
            </a:r>
            <a:r>
              <a:rPr lang="ru-RU" sz="2800" dirty="0">
                <a:solidFill>
                  <a:srgbClr val="000099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5448126"/>
            <a:ext cx="8815234" cy="1077218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99"/>
                </a:solidFill>
                <a:latin typeface="Comic Sans MS" pitchFamily="66" charset="0"/>
              </a:rPr>
              <a:t>У горы тоже есть </a:t>
            </a:r>
            <a:r>
              <a:rPr lang="ru-RU" sz="3200" u="sng" dirty="0" smtClean="0">
                <a:solidFill>
                  <a:srgbClr val="C00000"/>
                </a:solidFill>
                <a:latin typeface="Comic Sans MS" pitchFamily="66" charset="0"/>
              </a:rPr>
              <a:t>подошва</a:t>
            </a:r>
            <a:r>
              <a:rPr lang="ru-RU" sz="3200" dirty="0" smtClean="0">
                <a:solidFill>
                  <a:srgbClr val="000099"/>
                </a:solidFill>
                <a:latin typeface="Comic Sans MS" pitchFamily="66" charset="0"/>
              </a:rPr>
              <a:t>, </a:t>
            </a:r>
            <a:r>
              <a:rPr lang="ru-RU" sz="3200" u="sng" dirty="0" smtClean="0">
                <a:solidFill>
                  <a:srgbClr val="C00000"/>
                </a:solidFill>
                <a:latin typeface="Comic Sans MS" pitchFamily="66" charset="0"/>
              </a:rPr>
              <a:t>склон</a:t>
            </a:r>
            <a:r>
              <a:rPr lang="ru-RU" sz="3200" dirty="0" smtClean="0">
                <a:solidFill>
                  <a:srgbClr val="000099"/>
                </a:solidFill>
                <a:latin typeface="Comic Sans MS" pitchFamily="66" charset="0"/>
              </a:rPr>
              <a:t>, </a:t>
            </a:r>
            <a:r>
              <a:rPr lang="ru-RU" sz="3200" u="sng" dirty="0" smtClean="0">
                <a:solidFill>
                  <a:srgbClr val="C00000"/>
                </a:solidFill>
                <a:latin typeface="Comic Sans MS" pitchFamily="66" charset="0"/>
              </a:rPr>
              <a:t>вершина</a:t>
            </a:r>
            <a:r>
              <a:rPr lang="ru-RU" sz="3200" dirty="0" smtClean="0">
                <a:solidFill>
                  <a:srgbClr val="000099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ru-RU" sz="3200" dirty="0" smtClean="0">
                <a:solidFill>
                  <a:srgbClr val="000099"/>
                </a:solidFill>
                <a:latin typeface="Comic Sans MS" pitchFamily="66" charset="0"/>
              </a:rPr>
              <a:t> В чём же разница?</a:t>
            </a:r>
          </a:p>
        </p:txBody>
      </p:sp>
      <p:pic>
        <p:nvPicPr>
          <p:cNvPr id="23556" name="Picture 4" descr="fffg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088" y="2492375"/>
            <a:ext cx="3600450" cy="1828800"/>
          </a:xfrm>
          <a:prstGeom prst="rect">
            <a:avLst/>
          </a:prstGeom>
          <a:noFill/>
        </p:spPr>
      </p:pic>
      <p:pic>
        <p:nvPicPr>
          <p:cNvPr id="23557" name="Picture 5" descr="Копия fffg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908050"/>
            <a:ext cx="4283075" cy="3432175"/>
          </a:xfrm>
          <a:prstGeom prst="rect">
            <a:avLst/>
          </a:prstGeom>
          <a:noFill/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68313" y="4365625"/>
            <a:ext cx="3498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Высота до 200 м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716463" y="4365625"/>
            <a:ext cx="41798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Высота более 200 м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Отличия холма и горы.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Рисунок 10" descr="e26a4a26ffb3245efd507cf74911f8b1_0_500_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707904" y="980728"/>
            <a:ext cx="1492006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 animBg="1"/>
      <p:bldP spid="8" grpId="0" animBg="1"/>
      <p:bldP spid="8" grpId="1" animBg="1"/>
      <p:bldP spid="23558" grpId="0"/>
      <p:bldP spid="2355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Овраги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Содержимое 6" descr="5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179512" y="932724"/>
            <a:ext cx="4248472" cy="5664628"/>
          </a:xfrm>
          <a:effectLst>
            <a:softEdge rad="317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995936" y="836712"/>
            <a:ext cx="5040560" cy="5832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>
                <a:solidFill>
                  <a:srgbClr val="000099"/>
                </a:solidFill>
                <a:latin typeface="Comic Sans MS" pitchFamily="66" charset="0"/>
              </a:rPr>
              <a:t>Н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а равнинах встречаются овраги.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У них крутые, осыпающиеся склоны.   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На склонах оврагов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обыч-но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нет растений. </a:t>
            </a:r>
            <a:r>
              <a:rPr lang="ru-RU" dirty="0" err="1" smtClean="0">
                <a:solidFill>
                  <a:srgbClr val="000099"/>
                </a:solidFill>
                <a:latin typeface="Comic Sans MS" pitchFamily="66" charset="0"/>
              </a:rPr>
              <a:t>Образу-ется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овраг с маленькой рытвины, бороздки на поверхности почвы. Потоки воды размывают её и овраг постепенно увеличивается.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Овраги губят большие участки плодородной почвы.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764704"/>
            <a:ext cx="8612254" cy="576064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 descr="e26a4a26ffb3245efd507cf74911f8b1_0_500_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51920" y="1340768"/>
            <a:ext cx="1568334" cy="2119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Балки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5496" y="927112"/>
            <a:ext cx="4680000" cy="3510000"/>
          </a:xfrm>
          <a:effectLst>
            <a:softEdge rad="317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4581128"/>
            <a:ext cx="8784976" cy="21602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Через много лет склоны оврага становятся пологими и зарастают травой, кустарниками, деревьями. Овраг перестаёт увеличиваться и превращается в балку.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Балка – это углубление с пологими, поросшими растениями склонами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6" name="Рисунок 5" descr="9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27984" y="908720"/>
            <a:ext cx="4680000" cy="3510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320</Words>
  <Application>Microsoft Office PowerPoint</Application>
  <PresentationFormat>Экран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                      Работа в парах</vt:lpstr>
      <vt:lpstr>Слайд 3</vt:lpstr>
      <vt:lpstr>Слайд 4</vt:lpstr>
      <vt:lpstr>Где расположена территория нашего края и какие здесь встречаются формы рельефа?</vt:lpstr>
      <vt:lpstr>Слайд 6</vt:lpstr>
      <vt:lpstr>Отличия холма и горы.</vt:lpstr>
      <vt:lpstr>Овраги</vt:lpstr>
      <vt:lpstr>Балки</vt:lpstr>
      <vt:lpstr>Терриконы</vt:lpstr>
      <vt:lpstr>                      Работа в парах</vt:lpstr>
      <vt:lpstr>Использование поверхности земли человеком</vt:lpstr>
      <vt:lpstr>Как исправить урон, нанесённый поверхности земли?</vt:lpstr>
      <vt:lpstr>ПОДВЕДЁМ ИТОГИ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user</cp:lastModifiedBy>
  <cp:revision>41</cp:revision>
  <dcterms:created xsi:type="dcterms:W3CDTF">2012-08-25T05:09:27Z</dcterms:created>
  <dcterms:modified xsi:type="dcterms:W3CDTF">2021-11-18T15:41:08Z</dcterms:modified>
</cp:coreProperties>
</file>