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66"/>
    <a:srgbClr val="006600"/>
    <a:srgbClr val="008000"/>
    <a:srgbClr val="0033CC"/>
    <a:srgbClr val="00FF00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9458-BFE6-4367-8A7F-FB2F3950AB4B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F342-B7EC-4940-ABB9-F0517F367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9458-BFE6-4367-8A7F-FB2F3950AB4B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F342-B7EC-4940-ABB9-F0517F367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9458-BFE6-4367-8A7F-FB2F3950AB4B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F342-B7EC-4940-ABB9-F0517F367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9458-BFE6-4367-8A7F-FB2F3950AB4B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F342-B7EC-4940-ABB9-F0517F367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9458-BFE6-4367-8A7F-FB2F3950AB4B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F342-B7EC-4940-ABB9-F0517F367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9458-BFE6-4367-8A7F-FB2F3950AB4B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F342-B7EC-4940-ABB9-F0517F367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9458-BFE6-4367-8A7F-FB2F3950AB4B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F342-B7EC-4940-ABB9-F0517F367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9458-BFE6-4367-8A7F-FB2F3950AB4B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F342-B7EC-4940-ABB9-F0517F367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9458-BFE6-4367-8A7F-FB2F3950AB4B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F342-B7EC-4940-ABB9-F0517F367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9458-BFE6-4367-8A7F-FB2F3950AB4B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F342-B7EC-4940-ABB9-F0517F367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9458-BFE6-4367-8A7F-FB2F3950AB4B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F342-B7EC-4940-ABB9-F0517F367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49458-BFE6-4367-8A7F-FB2F3950AB4B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CF342-B7EC-4940-ABB9-F0517F367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8.png"/><Relationship Id="rId7" Type="http://schemas.openxmlformats.org/officeDocument/2006/relationships/image" Target="../media/image3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png"/><Relationship Id="rId7" Type="http://schemas.openxmlformats.org/officeDocument/2006/relationships/image" Target="../media/image65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2060848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У Чёрного моря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43808" y="4750296"/>
            <a:ext cx="4208512" cy="83894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Окружающий мир </a:t>
            </a:r>
          </a:p>
          <a:p>
            <a:r>
              <a:rPr lang="ru-RU" sz="1800" dirty="0" smtClean="0"/>
              <a:t>4 класс</a:t>
            </a:r>
            <a:endParaRPr lang="ru-RU" sz="1800" dirty="0"/>
          </a:p>
        </p:txBody>
      </p:sp>
      <p:pic>
        <p:nvPicPr>
          <p:cNvPr id="4" name="Рисунок 3" descr="bordur-iz-farforovoy-plitki-rakushki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211960" y="3362326"/>
            <a:ext cx="2232248" cy="1074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2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836713"/>
            <a:ext cx="3888432" cy="5832647"/>
          </a:xfrm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4499992" y="4221088"/>
            <a:ext cx="41409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Достигает высоты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25-40 м.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Бук живёт до 500 лет.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Плоды (орехи) -несъедобны.</a:t>
            </a:r>
            <a:endParaRPr lang="ru-RU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0" name="Рисунок 9" descr="1000151_0816_009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076056" y="1916832"/>
            <a:ext cx="3176518" cy="226504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292080" y="1700808"/>
            <a:ext cx="28803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67544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                             Дикорастущие растения</a:t>
            </a:r>
            <a:endParaRPr kumimoji="0" lang="ru-RU" sz="4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00192" y="1124744"/>
            <a:ext cx="76495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Бук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16" name="Содержимое 4" descr="e26a4a26ffb3245efd507cf74911f8b1_0_500_0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779912" y="1988840"/>
            <a:ext cx="2185930" cy="2953959"/>
          </a:xfrm>
          <a:prstGeom prst="rect">
            <a:avLst/>
          </a:prstGeom>
        </p:spPr>
      </p:pic>
      <p:pic>
        <p:nvPicPr>
          <p:cNvPr id="17" name="Содержимое 5" descr="1313091981_cartoon-school-child-3.png"/>
          <p:cNvPicPr>
            <a:picLocks noGrp="1" noChangeAspect="1"/>
          </p:cNvPicPr>
          <p:nvPr>
            <p:ph sz="half" idx="2"/>
          </p:nvPr>
        </p:nvPicPr>
        <p:blipFill>
          <a:blip r:embed="rId5" cstate="screen"/>
          <a:stretch>
            <a:fillRect/>
          </a:stretch>
        </p:blipFill>
        <p:spPr>
          <a:xfrm>
            <a:off x="251520" y="2060848"/>
            <a:ext cx="2199205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kashtan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948264" y="908720"/>
            <a:ext cx="2047875" cy="3114675"/>
          </a:xfrm>
          <a:prstGeom prst="rect">
            <a:avLst/>
          </a:prstGeom>
        </p:spPr>
      </p:pic>
      <p:pic>
        <p:nvPicPr>
          <p:cNvPr id="8" name="Рисунок 7" descr="chestnuts-pil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76056" y="2924944"/>
            <a:ext cx="2381250" cy="15144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Дикорастущие растения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Содержимое 4" descr="13.jpg"/>
          <p:cNvPicPr>
            <a:picLocks noGrp="1" noChangeAspect="1"/>
          </p:cNvPicPr>
          <p:nvPr>
            <p:ph sz="half" idx="1"/>
          </p:nvPr>
        </p:nvPicPr>
        <p:blipFill>
          <a:blip r:embed="rId4" cstate="email"/>
          <a:stretch>
            <a:fillRect/>
          </a:stretch>
        </p:blipFill>
        <p:spPr>
          <a:xfrm>
            <a:off x="323528" y="836712"/>
            <a:ext cx="4896544" cy="3672408"/>
          </a:xfrm>
          <a:effectLst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1520" y="5229200"/>
            <a:ext cx="8712968" cy="1584176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Дерево долгожитель – может жить до тысячи лет, его высота достигает 35 метров.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	Плоды – орехи – употребляют в пищу.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5816" y="4509120"/>
            <a:ext cx="341151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Каштан настоящий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4" descr="e26a4a26ffb3245efd507cf74911f8b1_0_500_0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779912" y="1988840"/>
            <a:ext cx="2185930" cy="2953959"/>
          </a:xfrm>
          <a:prstGeom prst="rect">
            <a:avLst/>
          </a:prstGeom>
        </p:spPr>
      </p:pic>
      <p:pic>
        <p:nvPicPr>
          <p:cNvPr id="8" name="Содержимое 5" descr="1313091981_cartoon-school-child-3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1520" y="2060848"/>
            <a:ext cx="2199205" cy="45259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99392"/>
            <a:ext cx="8784976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Растения,  привезённые  из  тёплых стран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0192" y="5445224"/>
            <a:ext cx="145103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Кипарис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13" name="Содержимое 12" descr="19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4529336" y="1268760"/>
            <a:ext cx="4614664" cy="3460998"/>
          </a:xfrm>
          <a:effectLst>
            <a:softEdge rad="317500"/>
          </a:effectLst>
        </p:spPr>
      </p:pic>
      <p:pic>
        <p:nvPicPr>
          <p:cNvPr id="15" name="Содержимое 14" descr="18.jpg"/>
          <p:cNvPicPr>
            <a:picLocks noGrp="1" noChangeAspect="1"/>
          </p:cNvPicPr>
          <p:nvPr>
            <p:ph sz="half" idx="1"/>
          </p:nvPr>
        </p:nvPicPr>
        <p:blipFill>
          <a:blip r:embed="rId5" cstate="email"/>
          <a:stretch>
            <a:fillRect/>
          </a:stretch>
        </p:blipFill>
        <p:spPr>
          <a:xfrm>
            <a:off x="251520" y="764704"/>
            <a:ext cx="4539904" cy="5616624"/>
          </a:xfrm>
          <a:effectLst>
            <a:softEdge rad="127000"/>
          </a:effectLst>
        </p:spPr>
      </p:pic>
      <p:pic>
        <p:nvPicPr>
          <p:cNvPr id="17" name="Рисунок 16" descr="2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115616" y="764704"/>
            <a:ext cx="6667500" cy="551497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6" name="Рисунок 15" descr="20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647412" y="3781712"/>
            <a:ext cx="3389084" cy="245559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3779912" y="6135687"/>
            <a:ext cx="166263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Магнолия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3928" y="6021288"/>
            <a:ext cx="135325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Пальма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19" name="Рисунок 18" descr="66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899592" y="692696"/>
            <a:ext cx="7533400" cy="54006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Фруктовые деревья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Содержимое 5" descr="1313091981_cartoon-school-child-3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520" y="2060848"/>
            <a:ext cx="2199205" cy="4525963"/>
          </a:xfrm>
          <a:prstGeom prst="rect">
            <a:avLst/>
          </a:prstGeom>
        </p:spPr>
      </p:pic>
      <p:pic>
        <p:nvPicPr>
          <p:cNvPr id="9" name="Содержимое 4" descr="e26a4a26ffb3245efd507cf74911f8b1_0_500_0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779912" y="1988840"/>
            <a:ext cx="2185930" cy="2953959"/>
          </a:xfrm>
          <a:prstGeom prst="rect">
            <a:avLst/>
          </a:prstGeom>
        </p:spPr>
      </p:pic>
      <p:pic>
        <p:nvPicPr>
          <p:cNvPr id="13" name="Рисунок 12" descr="1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92080" y="908720"/>
            <a:ext cx="3359999" cy="2520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6" name="Содержимое 15" descr="14.jpg"/>
          <p:cNvPicPr>
            <a:picLocks noGrp="1" noChangeAspect="1"/>
          </p:cNvPicPr>
          <p:nvPr>
            <p:ph sz="half" idx="1"/>
          </p:nvPr>
        </p:nvPicPr>
        <p:blipFill>
          <a:blip r:embed="rId5" cstate="email"/>
          <a:stretch>
            <a:fillRect/>
          </a:stretch>
        </p:blipFill>
        <p:spPr>
          <a:xfrm>
            <a:off x="491920" y="836992"/>
            <a:ext cx="3360000" cy="2520000"/>
          </a:xfrm>
          <a:effectLst>
            <a:softEdge rad="127000"/>
          </a:effectLst>
        </p:spPr>
      </p:pic>
      <p:pic>
        <p:nvPicPr>
          <p:cNvPr id="17" name="Рисунок 16" descr="15.jpe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39552" y="3789040"/>
            <a:ext cx="3360000" cy="2520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0" name="Рисунок 19" descr="greckiy_oreh2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364088" y="3861048"/>
            <a:ext cx="3339001" cy="2520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6372200" y="3356992"/>
            <a:ext cx="142539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Абрикос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0246" y="3284984"/>
            <a:ext cx="130356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Персик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84168" y="6165304"/>
            <a:ext cx="223009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Грецкий орех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6165304"/>
            <a:ext cx="115768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Инжир</a:t>
            </a:r>
            <a:endParaRPr lang="ru-RU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10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.pn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23528" y="548680"/>
            <a:ext cx="8533054" cy="597666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03848" y="2924944"/>
            <a:ext cx="3816424" cy="14401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002060"/>
                </a:solidFill>
                <a:latin typeface="Comic Sans MS" pitchFamily="66" charset="0"/>
              </a:rPr>
              <a:t>Обитатели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002060"/>
                </a:solidFill>
                <a:latin typeface="Comic Sans MS" pitchFamily="66" charset="0"/>
              </a:rPr>
              <a:t>суши</a:t>
            </a:r>
            <a:endParaRPr lang="ru-RU" sz="4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6" name="Содержимое 4" descr="e26a4a26ffb3245efd507cf74911f8b1_0_500_0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44008" y="4365104"/>
            <a:ext cx="959147" cy="12961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" y="116632"/>
            <a:ext cx="8507288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Животный мир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Черноморского побережья Кавказа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flipH="1">
            <a:off x="5265141" y="3573016"/>
            <a:ext cx="3878859" cy="309634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6" name="Рисунок 5" descr="2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25964" y="116632"/>
            <a:ext cx="4010532" cy="3024336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6" name="Содержимое 15" descr="img34.jpg"/>
          <p:cNvPicPr>
            <a:picLocks noGrp="1" noChangeAspect="1"/>
          </p:cNvPicPr>
          <p:nvPr>
            <p:ph sz="half" idx="1"/>
          </p:nvPr>
        </p:nvPicPr>
        <p:blipFill>
          <a:blip r:embed="rId4" cstate="email"/>
          <a:stretch>
            <a:fillRect/>
          </a:stretch>
        </p:blipFill>
        <p:spPr>
          <a:xfrm>
            <a:off x="2740713" y="1268760"/>
            <a:ext cx="3487471" cy="4525963"/>
          </a:xfrm>
          <a:effectLst>
            <a:softEdge rad="317500"/>
          </a:effectLst>
        </p:spPr>
      </p:pic>
      <p:pic>
        <p:nvPicPr>
          <p:cNvPr id="10" name="Рисунок 9" descr="2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-252536" y="3525282"/>
            <a:ext cx="3840088" cy="307207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9" name="Рисунок 8" descr="26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107504" y="44624"/>
            <a:ext cx="3987912" cy="295232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7" name="TextBox 16"/>
          <p:cNvSpPr txBox="1"/>
          <p:nvPr/>
        </p:nvSpPr>
        <p:spPr>
          <a:xfrm>
            <a:off x="1475656" y="2780928"/>
            <a:ext cx="96212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Барс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76256" y="6093296"/>
            <a:ext cx="117051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Кабан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43608" y="6165304"/>
            <a:ext cx="128753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Шакал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51920" y="5445224"/>
            <a:ext cx="140936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Косуля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32240" y="2780928"/>
            <a:ext cx="168026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Медведь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8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23528" y="188640"/>
            <a:ext cx="4038600" cy="3140012"/>
          </a:xfrm>
          <a:effectLst>
            <a:softEdge rad="317500"/>
          </a:effectLst>
        </p:spPr>
      </p:pic>
      <p:pic>
        <p:nvPicPr>
          <p:cNvPr id="6" name="Содержимое 5" descr="29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220072" y="0"/>
            <a:ext cx="3466728" cy="3240360"/>
          </a:xfrm>
          <a:effectLst>
            <a:softEdge rad="317500"/>
          </a:effectLst>
        </p:spPr>
      </p:pic>
      <p:pic>
        <p:nvPicPr>
          <p:cNvPr id="7" name="Рисунок 6" descr="30.jpe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51520" y="3356992"/>
            <a:ext cx="4513935" cy="302433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 descr="3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860032" y="3284984"/>
            <a:ext cx="3998313" cy="308835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TextBox 8"/>
          <p:cNvSpPr txBox="1"/>
          <p:nvPr/>
        </p:nvSpPr>
        <p:spPr>
          <a:xfrm>
            <a:off x="1547664" y="2924944"/>
            <a:ext cx="144943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Цикада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0032" y="6093296"/>
            <a:ext cx="412164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Олеандровый бражник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6093296"/>
            <a:ext cx="3886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Жужелица кавказская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8184" y="2852936"/>
            <a:ext cx="170110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Богомол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.pn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23528" y="548680"/>
            <a:ext cx="8533054" cy="597666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03848" y="2924944"/>
            <a:ext cx="3816424" cy="2880320"/>
          </a:xfrm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ru-RU" sz="4000" dirty="0" smtClean="0">
                <a:solidFill>
                  <a:srgbClr val="002060"/>
                </a:solidFill>
                <a:latin typeface="Comic Sans MS" pitchFamily="66" charset="0"/>
              </a:rPr>
              <a:t>Обитатели суши, добывающие пищу в море. </a:t>
            </a:r>
          </a:p>
          <a:p>
            <a:pPr algn="ctr">
              <a:buNone/>
            </a:pPr>
            <a:endParaRPr lang="ru-RU" sz="4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6" name="Содержимое 4" descr="e26a4a26ffb3245efd507cf74911f8b1_0_500_0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27984" y="1268760"/>
            <a:ext cx="959147" cy="12961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" y="116632"/>
            <a:ext cx="8507288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Животный мир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Черноморского побережья Кавказа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32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23528" y="152984"/>
            <a:ext cx="4052808" cy="3132000"/>
          </a:xfrm>
          <a:effectLst>
            <a:softEdge rad="127000"/>
          </a:effectLst>
        </p:spPr>
      </p:pic>
      <p:pic>
        <p:nvPicPr>
          <p:cNvPr id="6" name="Содержимое 5" descr="36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716016" y="188640"/>
            <a:ext cx="3933209" cy="3132000"/>
          </a:xfrm>
          <a:effectLst>
            <a:softEdge rad="127000"/>
          </a:effectLst>
        </p:spPr>
      </p:pic>
      <p:pic>
        <p:nvPicPr>
          <p:cNvPr id="8" name="Рисунок 7" descr="3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23528" y="3284983"/>
            <a:ext cx="4171050" cy="3348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 descr="37.jpe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04048" y="3321360"/>
            <a:ext cx="3348000" cy="334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0" name="TextBox 9"/>
          <p:cNvSpPr txBox="1"/>
          <p:nvPr/>
        </p:nvSpPr>
        <p:spPr>
          <a:xfrm>
            <a:off x="3923928" y="2636912"/>
            <a:ext cx="122501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Чайки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79912" y="6002124"/>
            <a:ext cx="166263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Бакланы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.pn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23528" y="548680"/>
            <a:ext cx="8533054" cy="597666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03848" y="2924944"/>
            <a:ext cx="3816424" cy="1440160"/>
          </a:xfrm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ru-RU" sz="4000" dirty="0" smtClean="0">
                <a:solidFill>
                  <a:srgbClr val="002060"/>
                </a:solidFill>
                <a:latin typeface="Comic Sans MS" pitchFamily="66" charset="0"/>
              </a:rPr>
              <a:t>Обитатели моря. </a:t>
            </a:r>
          </a:p>
          <a:p>
            <a:pPr algn="ctr">
              <a:buNone/>
            </a:pPr>
            <a:endParaRPr lang="ru-RU" sz="4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6" name="Содержимое 4" descr="e26a4a26ffb3245efd507cf74911f8b1_0_500_0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99992" y="4221088"/>
            <a:ext cx="959147" cy="12961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" y="116632"/>
            <a:ext cx="8507288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Животный мир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Черноморского побережья Кавказа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jcnm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188640"/>
            <a:ext cx="2093849" cy="12828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888" y="116632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РАБОТА В ПАРАХ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Содержимое 4" descr="4.pn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611560" y="2276873"/>
            <a:ext cx="2150432" cy="370100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19872" y="1196752"/>
            <a:ext cx="5184576" cy="5256584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Найдите на карте </a:t>
            </a:r>
            <a:r>
              <a:rPr lang="ru-RU" u="sng" dirty="0" smtClean="0">
                <a:solidFill>
                  <a:srgbClr val="7030A0"/>
                </a:solidFill>
                <a:latin typeface="Comic Sans MS" pitchFamily="66" charset="0"/>
              </a:rPr>
              <a:t>Черноморское побережье Кавказа</a:t>
            </a: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Здесь расположена субтропическая зона, или </a:t>
            </a:r>
            <a:r>
              <a:rPr lang="ru-RU" b="1" u="sng" dirty="0" smtClean="0">
                <a:solidFill>
                  <a:srgbClr val="FF0000"/>
                </a:solidFill>
                <a:latin typeface="Comic Sans MS" pitchFamily="66" charset="0"/>
              </a:rPr>
              <a:t>субтропики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6600"/>
                </a:solidFill>
                <a:latin typeface="Comic Sans MS" pitchFamily="66" charset="0"/>
              </a:rPr>
              <a:t>Определите размеры этой зоны относительно других.</a:t>
            </a:r>
            <a:endParaRPr lang="ru-RU" dirty="0" smtClean="0">
              <a:solidFill>
                <a:srgbClr val="0033CC"/>
              </a:solidFill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33CC"/>
                </a:solidFill>
                <a:latin typeface="Comic Sans MS" pitchFamily="66" charset="0"/>
              </a:rPr>
              <a:t>Что вы можете рассказать об этой природной зоне по карте?</a:t>
            </a:r>
          </a:p>
          <a:p>
            <a:pPr marL="514350" indent="-514350">
              <a:buNone/>
            </a:pP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38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67544" y="260648"/>
            <a:ext cx="3593952" cy="5472608"/>
          </a:xfrm>
          <a:effectLst>
            <a:softEdge rad="127000"/>
          </a:effectLst>
        </p:spPr>
      </p:pic>
      <p:pic>
        <p:nvPicPr>
          <p:cNvPr id="6" name="Содержимое 5" descr="39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283968" y="188640"/>
            <a:ext cx="4038600" cy="3028950"/>
          </a:xfrm>
          <a:effectLst>
            <a:softEdge rad="127000"/>
          </a:effectLst>
        </p:spPr>
      </p:pic>
      <p:pic>
        <p:nvPicPr>
          <p:cNvPr id="7" name="Рисунок 6" descr="42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283968" y="3645024"/>
            <a:ext cx="4032448" cy="257175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TextBox 8"/>
          <p:cNvSpPr txBox="1"/>
          <p:nvPr/>
        </p:nvSpPr>
        <p:spPr>
          <a:xfrm>
            <a:off x="827584" y="5877272"/>
            <a:ext cx="277672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Морской конёк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98103" y="5877272"/>
            <a:ext cx="97815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Краб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4048" y="3121804"/>
            <a:ext cx="255390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Морская игла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40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79512" y="188640"/>
            <a:ext cx="4428492" cy="2952328"/>
          </a:xfrm>
          <a:effectLst>
            <a:softEdge rad="127000"/>
          </a:effectLst>
        </p:spPr>
      </p:pic>
      <p:pic>
        <p:nvPicPr>
          <p:cNvPr id="6" name="Содержимое 5" descr="43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179512" y="3140967"/>
            <a:ext cx="4428492" cy="3321369"/>
          </a:xfrm>
          <a:effectLst>
            <a:softEdge rad="127000"/>
          </a:effectLst>
        </p:spPr>
      </p:pic>
      <p:pic>
        <p:nvPicPr>
          <p:cNvPr id="7" name="Рисунок 6" descr="44.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44008" y="188640"/>
            <a:ext cx="4385114" cy="292151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 descr="4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572000" y="3068960"/>
            <a:ext cx="4468500" cy="334847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TextBox 8"/>
          <p:cNvSpPr txBox="1"/>
          <p:nvPr/>
        </p:nvSpPr>
        <p:spPr>
          <a:xfrm>
            <a:off x="1331640" y="6093296"/>
            <a:ext cx="206979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Дельфины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8184" y="6093296"/>
            <a:ext cx="154080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Медузы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313091981_cartoon-school-child-3.pn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251520" y="2060848"/>
            <a:ext cx="2199205" cy="4525963"/>
          </a:xfrm>
        </p:spPr>
      </p:pic>
      <p:pic>
        <p:nvPicPr>
          <p:cNvPr id="5" name="Содержимое 4" descr="e26a4a26ffb3245efd507cf74911f8b1_0_500_0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779912" y="1988840"/>
            <a:ext cx="2185930" cy="29539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Чем является для человека </a:t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Чёрное море?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Рисунок 8" descr="4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79512" y="188640"/>
            <a:ext cx="4067944" cy="304751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Рисунок 10" descr="47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483768" y="2564904"/>
            <a:ext cx="4032448" cy="268829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 descr="46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860032" y="260648"/>
            <a:ext cx="4043969" cy="280831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4985792"/>
            <a:ext cx="9036496" cy="18722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	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Берег Чёрного моря – это место, куда </a:t>
            </a:r>
            <a:r>
              <a:rPr lang="ru-RU" u="sng" dirty="0" smtClean="0">
                <a:solidFill>
                  <a:srgbClr val="C00000"/>
                </a:solidFill>
                <a:latin typeface="Comic Sans MS" pitchFamily="66" charset="0"/>
              </a:rPr>
              <a:t>приезжают для отдыха и лечения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тысячи людей. Здесь построены многочисленные санатории, дома отдыха, пансионаты.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260648"/>
            <a:ext cx="1034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Сочи</a:t>
            </a:r>
            <a:endParaRPr lang="ru-RU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4" descr="e26a4a26ffb3245efd507cf74911f8b1_0_500_0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347864" y="1700808"/>
            <a:ext cx="2327299" cy="3144997"/>
          </a:xfrm>
          <a:prstGeom prst="rect">
            <a:avLst/>
          </a:prstGeom>
        </p:spPr>
      </p:pic>
      <p:pic>
        <p:nvPicPr>
          <p:cNvPr id="13" name="Рисунок 12" descr="9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55576" y="1340768"/>
            <a:ext cx="1743075" cy="46291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Экологические проблемы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Содержимое 7" descr="AwAOOVRyiC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6156176" y="1268760"/>
            <a:ext cx="2598750" cy="2520000"/>
          </a:xfrm>
        </p:spPr>
      </p:pic>
      <p:pic>
        <p:nvPicPr>
          <p:cNvPr id="7" name="Содержимое 6" descr="AwAOOVRyiC.jpg"/>
          <p:cNvPicPr>
            <a:picLocks noGrp="1" noChangeAspect="1"/>
          </p:cNvPicPr>
          <p:nvPr>
            <p:ph sz="half" idx="1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323528" y="1124744"/>
            <a:ext cx="2630794" cy="2520000"/>
          </a:xfrm>
        </p:spPr>
      </p:pic>
      <p:pic>
        <p:nvPicPr>
          <p:cNvPr id="9" name="Рисунок 8" descr="AwAOOVRyiC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4860032" y="3717032"/>
            <a:ext cx="2520000" cy="2520000"/>
          </a:xfrm>
          <a:prstGeom prst="rect">
            <a:avLst/>
          </a:prstGeom>
        </p:spPr>
      </p:pic>
      <p:pic>
        <p:nvPicPr>
          <p:cNvPr id="10" name="Рисунок 9" descr="AwAOOVRyiC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1691680" y="3717032"/>
            <a:ext cx="2520000" cy="2520000"/>
          </a:xfrm>
          <a:prstGeom prst="rect">
            <a:avLst/>
          </a:prstGeom>
        </p:spPr>
      </p:pic>
      <p:pic>
        <p:nvPicPr>
          <p:cNvPr id="11" name="Рисунок 10" descr="AwAOOVRyiC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3203848" y="1196752"/>
            <a:ext cx="2660000" cy="25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ПОДВЕДЁМ ИТОГИ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707904" y="1484784"/>
            <a:ext cx="4824536" cy="3024336"/>
          </a:xfrm>
          <a:prstGeom prst="roundRect">
            <a:avLst/>
          </a:prstGeom>
          <a:ln w="28575"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609600" indent="-609600">
              <a:spcBef>
                <a:spcPct val="20000"/>
              </a:spcBef>
              <a:buFont typeface="+mj-lt"/>
              <a:buAutoNum type="arabicPeriod"/>
            </a:pPr>
            <a:r>
              <a:rPr lang="ru-RU" sz="2800" dirty="0" smtClean="0">
                <a:solidFill>
                  <a:srgbClr val="006600"/>
                </a:solidFill>
                <a:latin typeface="Comic Sans MS" pitchFamily="66" charset="0"/>
              </a:rPr>
              <a:t>Где в России находится субтропическая зона?</a:t>
            </a:r>
          </a:p>
          <a:p>
            <a:pPr marL="609600" indent="-609600">
              <a:spcBef>
                <a:spcPct val="20000"/>
              </a:spcBef>
              <a:buFont typeface="+mj-lt"/>
              <a:buAutoNum type="arabicPeriod"/>
            </a:pPr>
            <a:r>
              <a:rPr lang="ru-RU" sz="2800" dirty="0" smtClean="0">
                <a:solidFill>
                  <a:srgbClr val="0000FF"/>
                </a:solidFill>
                <a:latin typeface="Comic Sans MS" pitchFamily="66" charset="0"/>
              </a:rPr>
              <a:t>Какие особенности природы этой зоны?</a:t>
            </a:r>
          </a:p>
          <a:p>
            <a:pPr marL="609600" indent="-609600">
              <a:spcBef>
                <a:spcPct val="20000"/>
              </a:spcBef>
            </a:pPr>
            <a:endParaRPr lang="ru-RU" sz="2800" dirty="0" smtClean="0">
              <a:solidFill>
                <a:srgbClr val="CC00CC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ru-RU" sz="2800" dirty="0" smtClean="0">
              <a:solidFill>
                <a:srgbClr val="0000CC"/>
              </a:solidFill>
            </a:endParaRPr>
          </a:p>
          <a:p>
            <a:pPr marL="609600" indent="-609600">
              <a:spcBef>
                <a:spcPct val="20000"/>
              </a:spcBef>
              <a:buFontTx/>
              <a:buAutoNum type="arabicPeriod" startAt="3"/>
            </a:pPr>
            <a:endParaRPr lang="ru-RU" sz="2800" dirty="0">
              <a:solidFill>
                <a:srgbClr val="0000CC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ru-RU" sz="2800" dirty="0">
              <a:solidFill>
                <a:srgbClr val="A50021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ru-RU" sz="2800" dirty="0">
              <a:solidFill>
                <a:srgbClr val="FF0066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ru-RU" sz="2800" dirty="0">
              <a:solidFill>
                <a:srgbClr val="FF0066"/>
              </a:solidFill>
            </a:endParaRPr>
          </a:p>
        </p:txBody>
      </p:sp>
      <p:grpSp>
        <p:nvGrpSpPr>
          <p:cNvPr id="2" name="Группа 11"/>
          <p:cNvGrpSpPr/>
          <p:nvPr/>
        </p:nvGrpSpPr>
        <p:grpSpPr>
          <a:xfrm>
            <a:off x="179512" y="3573016"/>
            <a:ext cx="3816424" cy="2722810"/>
            <a:chOff x="251520" y="1988840"/>
            <a:chExt cx="3387549" cy="2506786"/>
          </a:xfrm>
        </p:grpSpPr>
        <p:pic>
          <p:nvPicPr>
            <p:cNvPr id="10" name="Рисунок 9" descr="0_80302_a3fba2ca_XL.png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251520" y="1988840"/>
              <a:ext cx="3387549" cy="2506786"/>
            </a:xfrm>
            <a:prstGeom prst="rect">
              <a:avLst/>
            </a:prstGeom>
          </p:spPr>
        </p:pic>
        <p:pic>
          <p:nvPicPr>
            <p:cNvPr id="11" name="Рисунок 10" descr="окр.pn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403720" y="3359848"/>
              <a:ext cx="648000" cy="86124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34_7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9512" y="836712"/>
            <a:ext cx="8760146" cy="5112568"/>
          </a:xfrm>
          <a:effectLst>
            <a:softEdge rad="63500"/>
          </a:effectLst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Черноморское побережье Кавказа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51520" y="764704"/>
            <a:ext cx="122413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Содержимое 4" descr="34_7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79512" y="5085184"/>
            <a:ext cx="3600400" cy="1584176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>
            <a:off x="323528" y="3645024"/>
            <a:ext cx="216024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9512" y="4869160"/>
            <a:ext cx="8748000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Comic Sans MS" pitchFamily="66" charset="0"/>
              </a:rPr>
              <a:t>Эта удивительная зона расположена на побережье и занимает очень маленькую территорию. С одной стороны – Кавказские горы, а с другой – Чёрное море.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331639" y="332656"/>
            <a:ext cx="6679055" cy="5040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4716016" y="2420888"/>
            <a:ext cx="576064" cy="43204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79512" y="5373216"/>
            <a:ext cx="8712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Черноморское побережье простирается более чем на 600 км, около 350 из которых относятся к его российскому участку.</a:t>
            </a:r>
            <a:endParaRPr lang="ru-RU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292080" y="2276872"/>
            <a:ext cx="144016" cy="122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508104" y="2429272"/>
            <a:ext cx="144016" cy="122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228184" y="2852936"/>
            <a:ext cx="144016" cy="122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732240" y="3212976"/>
            <a:ext cx="144016" cy="122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131840" y="3284984"/>
            <a:ext cx="2478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Чёрное море</a:t>
            </a:r>
            <a:endParaRPr lang="ru-RU" sz="3200" dirty="0"/>
          </a:p>
        </p:txBody>
      </p:sp>
      <p:pic>
        <p:nvPicPr>
          <p:cNvPr id="17" name="Рисунок 16" descr="1313091909_cartoon-school-child-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179512" y="1988840"/>
            <a:ext cx="1728192" cy="34287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4.81481E-6 C 0.00817 0.0074 0.0165 0.01504 0.02865 0.02384 C 0.04081 0.03263 0.05886 0.04074 0.07258 0.05254 C 0.08629 0.06435 0.09515 0.08078 0.11077 0.09537 C 0.1264 0.10995 0.15313 0.13171 0.16667 0.13981 C 0.18022 0.14791 0.18594 0.14606 0.19167 0.14444 " pathEditMode="relative" ptsTypes="aaaaaA">
                                      <p:cBhvr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277816" y="260648"/>
            <a:ext cx="4686672" cy="6336704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0033CC"/>
                </a:solidFill>
                <a:latin typeface="Comic Sans MS" pitchFamily="66" charset="0"/>
              </a:rPr>
              <a:t>Здесь расположена </a:t>
            </a:r>
            <a:r>
              <a:rPr lang="ru-RU" u="sng" dirty="0" smtClean="0">
                <a:solidFill>
                  <a:srgbClr val="FF0000"/>
                </a:solidFill>
                <a:latin typeface="Comic Sans MS" pitchFamily="66" charset="0"/>
              </a:rPr>
              <a:t>субтропическая зона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smtClean="0">
                <a:solidFill>
                  <a:srgbClr val="0033CC"/>
                </a:solidFill>
                <a:latin typeface="Comic Sans MS" pitchFamily="66" charset="0"/>
              </a:rPr>
              <a:t>«</a:t>
            </a:r>
            <a:r>
              <a:rPr lang="ru-RU" dirty="0" err="1" smtClean="0">
                <a:solidFill>
                  <a:srgbClr val="0033CC"/>
                </a:solidFill>
                <a:latin typeface="Comic Sans MS" pitchFamily="66" charset="0"/>
              </a:rPr>
              <a:t>суб</a:t>
            </a:r>
            <a:r>
              <a:rPr lang="ru-RU" dirty="0" smtClean="0">
                <a:solidFill>
                  <a:srgbClr val="0033CC"/>
                </a:solidFill>
                <a:latin typeface="Comic Sans MS" pitchFamily="66" charset="0"/>
              </a:rPr>
              <a:t>» (греч.)  - «под». </a:t>
            </a:r>
          </a:p>
          <a:p>
            <a:pPr algn="ctr">
              <a:buNone/>
            </a:pPr>
            <a:r>
              <a:rPr lang="ru-RU" u="sng" dirty="0" smtClean="0">
                <a:solidFill>
                  <a:srgbClr val="008000"/>
                </a:solidFill>
                <a:latin typeface="Comic Sans MS" pitchFamily="66" charset="0"/>
              </a:rPr>
              <a:t>Субтропики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–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это территория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под тропиками.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	</a:t>
            </a: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Основная часть этой зоны расположена южнее нашей страны, а здесь, на Черноморском побережье, - лишь маленький кусочек.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7" name="Содержимое 6" descr="4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79512" y="188640"/>
            <a:ext cx="4038600" cy="3028950"/>
          </a:xfrm>
          <a:effectLst>
            <a:softEdge rad="127000"/>
          </a:effectLst>
        </p:spPr>
      </p:pic>
      <p:pic>
        <p:nvPicPr>
          <p:cNvPr id="8" name="Рисунок 7" descr="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7504" y="3573016"/>
            <a:ext cx="4140034" cy="273630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.jpe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528" y="260648"/>
            <a:ext cx="4343221" cy="3024336"/>
          </a:xfrm>
          <a:effectLst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404664"/>
            <a:ext cx="4038600" cy="60095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	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Эта зона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располо-жена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в </a:t>
            </a:r>
            <a:r>
              <a:rPr lang="ru-RU" u="sng" dirty="0" smtClean="0">
                <a:solidFill>
                  <a:srgbClr val="C00000"/>
                </a:solidFill>
                <a:latin typeface="Comic Sans MS" pitchFamily="66" charset="0"/>
              </a:rPr>
              <a:t>умеренном поясе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, но ещё ближе к Северному тропику. Значит, солнце посылает сюда почти прямые лучи.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	</a:t>
            </a:r>
            <a:r>
              <a:rPr lang="ru-RU" dirty="0" smtClean="0">
                <a:solidFill>
                  <a:srgbClr val="006600"/>
                </a:solidFill>
                <a:latin typeface="Comic Sans MS" pitchFamily="66" charset="0"/>
              </a:rPr>
              <a:t>Солнце за лето нагревает море, а затем море отдаёт побережью зимой тёплый воздух.</a:t>
            </a:r>
            <a:endParaRPr lang="ru-RU" dirty="0">
              <a:solidFill>
                <a:srgbClr val="006600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8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3284984"/>
            <a:ext cx="4320480" cy="3304539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1520" y="4365104"/>
            <a:ext cx="8640960" cy="2260848"/>
          </a:xfr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u="sng" dirty="0" smtClean="0">
                <a:solidFill>
                  <a:srgbClr val="C00000"/>
                </a:solidFill>
                <a:latin typeface="Comic Sans MS" pitchFamily="66" charset="0"/>
              </a:rPr>
              <a:t>Кавказские горы 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находятся прямо у самого побережья. Они не пропускают сюда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холод-ных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северных ветров. Поэтому на побережье </a:t>
            </a:r>
            <a:r>
              <a:rPr lang="ru-RU" u="sng" dirty="0" smtClean="0">
                <a:solidFill>
                  <a:srgbClr val="0000FF"/>
                </a:solidFill>
                <a:latin typeface="Comic Sans MS" pitchFamily="66" charset="0"/>
              </a:rPr>
              <a:t>умеренно жаркое лето 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и </a:t>
            </a:r>
            <a:r>
              <a:rPr lang="ru-RU" u="sng" dirty="0" smtClean="0">
                <a:solidFill>
                  <a:srgbClr val="0000FF"/>
                </a:solidFill>
                <a:latin typeface="Comic Sans MS" pitchFamily="66" charset="0"/>
              </a:rPr>
              <a:t>тёплая зима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. Выпадает много осадков.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7" name="Содержимое 6" descr="9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9552" y="188640"/>
            <a:ext cx="8086346" cy="4176464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79512" y="1628800"/>
            <a:ext cx="2664000" cy="5030019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600" dirty="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ru-RU" sz="2600" dirty="0" smtClean="0">
                <a:solidFill>
                  <a:srgbClr val="0000FF"/>
                </a:solidFill>
                <a:latin typeface="Comic Sans MS" pitchFamily="66" charset="0"/>
              </a:rPr>
              <a:t> ряд</a:t>
            </a:r>
          </a:p>
          <a:p>
            <a:pPr algn="ctr">
              <a:buNone/>
            </a:pPr>
            <a:r>
              <a:rPr lang="ru-RU" sz="2600" dirty="0" smtClean="0">
                <a:latin typeface="Comic Sans MS" pitchFamily="66" charset="0"/>
              </a:rPr>
              <a:t>	</a:t>
            </a:r>
          </a:p>
          <a:p>
            <a:pPr algn="ctr">
              <a:buNone/>
            </a:pPr>
            <a:r>
              <a:rPr lang="ru-RU" sz="2600" u="sng" dirty="0" smtClean="0">
                <a:solidFill>
                  <a:srgbClr val="FF0000"/>
                </a:solidFill>
                <a:latin typeface="Comic Sans MS" pitchFamily="66" charset="0"/>
              </a:rPr>
              <a:t>Растения</a:t>
            </a:r>
          </a:p>
          <a:p>
            <a:pPr algn="ctr">
              <a:buNone/>
            </a:pPr>
            <a:r>
              <a:rPr lang="ru-RU" sz="2600" dirty="0" smtClean="0">
                <a:latin typeface="Comic Sans MS" pitchFamily="66" charset="0"/>
              </a:rPr>
              <a:t>(</a:t>
            </a:r>
            <a:r>
              <a:rPr lang="ru-RU" sz="2600" dirty="0" smtClean="0">
                <a:latin typeface="Comic Sans MS" pitchFamily="66" charset="0"/>
              </a:rPr>
              <a:t>с.</a:t>
            </a:r>
            <a:r>
              <a:rPr lang="en-US" sz="2600" dirty="0" smtClean="0">
                <a:latin typeface="Comic Sans MS" pitchFamily="66" charset="0"/>
              </a:rPr>
              <a:t>98</a:t>
            </a:r>
            <a:r>
              <a:rPr lang="ru-RU" sz="2600" dirty="0" smtClean="0">
                <a:latin typeface="Comic Sans MS" pitchFamily="66" charset="0"/>
              </a:rPr>
              <a:t>)</a:t>
            </a:r>
            <a:endParaRPr lang="ru-RU" sz="2600" dirty="0" smtClean="0"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600" dirty="0" err="1" smtClean="0">
                <a:latin typeface="Comic Sans MS" pitchFamily="66" charset="0"/>
              </a:rPr>
              <a:t>Дикорасту</a:t>
            </a:r>
            <a:r>
              <a:rPr lang="ru-RU" sz="2600" dirty="0" smtClean="0">
                <a:latin typeface="Comic Sans MS" pitchFamily="66" charset="0"/>
              </a:rPr>
              <a:t>-</a:t>
            </a:r>
          </a:p>
          <a:p>
            <a:pPr marL="514350" indent="-514350">
              <a:buNone/>
            </a:pPr>
            <a:r>
              <a:rPr lang="ru-RU" sz="2600" dirty="0" smtClean="0">
                <a:latin typeface="Comic Sans MS" pitchFamily="66" charset="0"/>
              </a:rPr>
              <a:t>	</a:t>
            </a:r>
            <a:r>
              <a:rPr lang="ru-RU" sz="2600" dirty="0" err="1" smtClean="0">
                <a:latin typeface="Comic Sans MS" pitchFamily="66" charset="0"/>
              </a:rPr>
              <a:t>щие</a:t>
            </a:r>
            <a:r>
              <a:rPr lang="ru-RU" sz="2600" dirty="0" smtClean="0">
                <a:latin typeface="Comic Sans MS" pitchFamily="66" charset="0"/>
              </a:rPr>
              <a:t>, </a:t>
            </a:r>
            <a:r>
              <a:rPr lang="ru-RU" sz="2600" dirty="0" err="1" smtClean="0">
                <a:latin typeface="Comic Sans MS" pitchFamily="66" charset="0"/>
              </a:rPr>
              <a:t>фрукто</a:t>
            </a:r>
            <a:r>
              <a:rPr lang="ru-RU" sz="2600" dirty="0" smtClean="0">
                <a:latin typeface="Comic Sans MS" pitchFamily="66" charset="0"/>
              </a:rPr>
              <a:t>-</a:t>
            </a:r>
          </a:p>
          <a:p>
            <a:pPr marL="514350" indent="-514350">
              <a:buNone/>
            </a:pPr>
            <a:r>
              <a:rPr lang="ru-RU" sz="2600" dirty="0" smtClean="0">
                <a:latin typeface="Comic Sans MS" pitchFamily="66" charset="0"/>
              </a:rPr>
              <a:t>	вые, завезён-</a:t>
            </a:r>
          </a:p>
          <a:p>
            <a:pPr marL="514350" indent="-514350">
              <a:buNone/>
            </a:pPr>
            <a:r>
              <a:rPr lang="ru-RU" sz="2600" dirty="0" smtClean="0">
                <a:latin typeface="Comic Sans MS" pitchFamily="66" charset="0"/>
              </a:rPr>
              <a:t>	</a:t>
            </a:r>
            <a:r>
              <a:rPr lang="ru-RU" sz="2600" dirty="0" err="1" smtClean="0">
                <a:latin typeface="Comic Sans MS" pitchFamily="66" charset="0"/>
              </a:rPr>
              <a:t>ные</a:t>
            </a:r>
            <a:r>
              <a:rPr lang="ru-RU" sz="2600" dirty="0" smtClean="0">
                <a:latin typeface="Comic Sans MS" pitchFamily="66" charset="0"/>
              </a:rPr>
              <a:t> из тёп-</a:t>
            </a:r>
          </a:p>
          <a:p>
            <a:pPr marL="514350" indent="-514350">
              <a:buNone/>
            </a:pPr>
            <a:r>
              <a:rPr lang="ru-RU" sz="2600" dirty="0" smtClean="0">
                <a:latin typeface="Comic Sans MS" pitchFamily="66" charset="0"/>
              </a:rPr>
              <a:t>	</a:t>
            </a:r>
            <a:r>
              <a:rPr lang="ru-RU" sz="2600" dirty="0" err="1" smtClean="0">
                <a:latin typeface="Comic Sans MS" pitchFamily="66" charset="0"/>
              </a:rPr>
              <a:t>лых</a:t>
            </a:r>
            <a:r>
              <a:rPr lang="ru-RU" sz="2600" dirty="0" smtClean="0">
                <a:latin typeface="Comic Sans MS" pitchFamily="66" charset="0"/>
              </a:rPr>
              <a:t> стран.</a:t>
            </a:r>
          </a:p>
          <a:p>
            <a:pPr marL="514350" indent="-514350">
              <a:buNone/>
            </a:pPr>
            <a:r>
              <a:rPr lang="ru-RU" sz="2600" dirty="0" smtClean="0">
                <a:latin typeface="Comic Sans MS" pitchFamily="66" charset="0"/>
              </a:rPr>
              <a:t>2. </a:t>
            </a:r>
            <a:r>
              <a:rPr lang="ru-RU" sz="2600" dirty="0" err="1" smtClean="0">
                <a:latin typeface="Comic Sans MS" pitchFamily="66" charset="0"/>
              </a:rPr>
              <a:t>Отличитель</a:t>
            </a:r>
            <a:r>
              <a:rPr lang="ru-RU" sz="2600" dirty="0" smtClean="0">
                <a:latin typeface="Comic Sans MS" pitchFamily="66" charset="0"/>
              </a:rPr>
              <a:t>-</a:t>
            </a:r>
          </a:p>
          <a:p>
            <a:pPr marL="514350" indent="-514350">
              <a:buNone/>
            </a:pPr>
            <a:r>
              <a:rPr lang="ru-RU" sz="2600" dirty="0" smtClean="0">
                <a:latin typeface="Comic Sans MS" pitchFamily="66" charset="0"/>
              </a:rPr>
              <a:t>   </a:t>
            </a:r>
            <a:r>
              <a:rPr lang="ru-RU" sz="2600" dirty="0" err="1" smtClean="0">
                <a:latin typeface="Comic Sans MS" pitchFamily="66" charset="0"/>
              </a:rPr>
              <a:t>ная</a:t>
            </a:r>
            <a:r>
              <a:rPr lang="ru-RU" sz="2600" dirty="0" smtClean="0">
                <a:latin typeface="Comic Sans MS" pitchFamily="66" charset="0"/>
              </a:rPr>
              <a:t> </a:t>
            </a:r>
            <a:r>
              <a:rPr lang="ru-RU" sz="2600" dirty="0" err="1" smtClean="0">
                <a:latin typeface="Comic Sans MS" pitchFamily="66" charset="0"/>
              </a:rPr>
              <a:t>особен</a:t>
            </a:r>
            <a:r>
              <a:rPr lang="ru-RU" sz="2600" dirty="0" smtClean="0">
                <a:latin typeface="Comic Sans MS" pitchFamily="66" charset="0"/>
              </a:rPr>
              <a:t>-</a:t>
            </a:r>
          </a:p>
          <a:p>
            <a:pPr marL="514350" indent="-514350">
              <a:buNone/>
            </a:pPr>
            <a:r>
              <a:rPr lang="ru-RU" sz="2600" dirty="0" smtClean="0">
                <a:latin typeface="Comic Sans MS" pitchFamily="66" charset="0"/>
              </a:rPr>
              <a:t>   </a:t>
            </a:r>
            <a:r>
              <a:rPr lang="ru-RU" sz="2600" dirty="0" err="1" smtClean="0">
                <a:latin typeface="Comic Sans MS" pitchFamily="66" charset="0"/>
              </a:rPr>
              <a:t>ность</a:t>
            </a:r>
            <a:r>
              <a:rPr lang="ru-RU" sz="2600" dirty="0" smtClean="0">
                <a:latin typeface="Comic Sans MS" pitchFamily="66" charset="0"/>
              </a:rPr>
              <a:t> </a:t>
            </a:r>
            <a:r>
              <a:rPr lang="ru-RU" sz="2600" dirty="0" err="1" smtClean="0">
                <a:latin typeface="Comic Sans MS" pitchFamily="66" charset="0"/>
              </a:rPr>
              <a:t>расте</a:t>
            </a:r>
            <a:r>
              <a:rPr lang="ru-RU" sz="2600" dirty="0" smtClean="0">
                <a:latin typeface="Comic Sans MS" pitchFamily="66" charset="0"/>
              </a:rPr>
              <a:t>-</a:t>
            </a:r>
          </a:p>
          <a:p>
            <a:pPr marL="514350" indent="-514350">
              <a:buNone/>
            </a:pPr>
            <a:r>
              <a:rPr lang="ru-RU" sz="2600" dirty="0" smtClean="0">
                <a:latin typeface="Comic Sans MS" pitchFamily="66" charset="0"/>
              </a:rPr>
              <a:t>   </a:t>
            </a:r>
            <a:r>
              <a:rPr lang="ru-RU" sz="2600" dirty="0" err="1" smtClean="0">
                <a:latin typeface="Comic Sans MS" pitchFamily="66" charset="0"/>
              </a:rPr>
              <a:t>ний</a:t>
            </a:r>
            <a:r>
              <a:rPr lang="ru-RU" sz="2600" dirty="0" smtClean="0">
                <a:latin typeface="Comic Sans MS" pitchFamily="66" charset="0"/>
              </a:rPr>
              <a:t>.</a:t>
            </a:r>
            <a:endParaRPr lang="ru-RU" sz="2600" dirty="0">
              <a:latin typeface="Comic Sans MS" pitchFamily="66" charset="0"/>
            </a:endParaRPr>
          </a:p>
        </p:txBody>
      </p:sp>
      <p:sp>
        <p:nvSpPr>
          <p:cNvPr id="9" name="Содержимое 6"/>
          <p:cNvSpPr txBox="1">
            <a:spLocks/>
          </p:cNvSpPr>
          <p:nvPr/>
        </p:nvSpPr>
        <p:spPr>
          <a:xfrm>
            <a:off x="2843808" y="1628800"/>
            <a:ext cx="2952328" cy="504056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600" dirty="0" smtClean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ряд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400" b="0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Животные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600" dirty="0" smtClean="0">
                <a:latin typeface="Comic Sans MS" pitchFamily="66" charset="0"/>
              </a:rPr>
              <a:t>(</a:t>
            </a:r>
            <a:r>
              <a:rPr lang="ru-RU" sz="2600" dirty="0" smtClean="0">
                <a:latin typeface="Comic Sans MS" pitchFamily="66" charset="0"/>
              </a:rPr>
              <a:t>с.</a:t>
            </a:r>
            <a:r>
              <a:rPr lang="en-US" sz="2600" dirty="0" smtClean="0">
                <a:latin typeface="Comic Sans MS" pitchFamily="66" charset="0"/>
              </a:rPr>
              <a:t>96-99</a:t>
            </a:r>
            <a:r>
              <a:rPr lang="ru-RU" sz="2600" dirty="0" smtClean="0">
                <a:latin typeface="Comic Sans MS" pitchFamily="66" charset="0"/>
              </a:rPr>
              <a:t>)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ru-RU" sz="2600" dirty="0" smtClean="0">
                <a:latin typeface="Comic Sans MS" pitchFamily="66" charset="0"/>
              </a:rPr>
              <a:t>Обитатели суши.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Обитатели суши,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добы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-</a:t>
            </a:r>
            <a:r>
              <a:rPr lang="ru-RU" sz="2600" dirty="0" err="1" smtClean="0">
                <a:latin typeface="Comic Sans MS" pitchFamily="66" charset="0"/>
              </a:rPr>
              <a:t>вающие</a:t>
            </a:r>
            <a:r>
              <a:rPr lang="ru-RU" sz="2600" dirty="0" smtClean="0">
                <a:latin typeface="Comic Sans MS" pitchFamily="66" charset="0"/>
              </a:rPr>
              <a:t> пищу в море. 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 startAt="2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Обитатели моря.</a:t>
            </a:r>
          </a:p>
        </p:txBody>
      </p:sp>
      <p:sp>
        <p:nvSpPr>
          <p:cNvPr id="10" name="Содержимое 6"/>
          <p:cNvSpPr txBox="1">
            <a:spLocks/>
          </p:cNvSpPr>
          <p:nvPr/>
        </p:nvSpPr>
        <p:spPr>
          <a:xfrm>
            <a:off x="5796136" y="1628800"/>
            <a:ext cx="3168352" cy="50300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600" dirty="0" smtClean="0">
                <a:solidFill>
                  <a:srgbClr val="0000FF"/>
                </a:solidFill>
                <a:latin typeface="Comic Sans MS" pitchFamily="66" charset="0"/>
              </a:rPr>
              <a:t>3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ряд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600" b="0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Человек у моря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600" dirty="0" smtClean="0">
                <a:latin typeface="Comic Sans MS" pitchFamily="66" charset="0"/>
              </a:rPr>
              <a:t>(</a:t>
            </a:r>
            <a:r>
              <a:rPr lang="ru-RU" sz="2600" dirty="0" smtClean="0">
                <a:latin typeface="Comic Sans MS" pitchFamily="66" charset="0"/>
              </a:rPr>
              <a:t>с.</a:t>
            </a:r>
            <a:r>
              <a:rPr lang="en-US" sz="2600" dirty="0" smtClean="0">
                <a:latin typeface="Comic Sans MS" pitchFamily="66" charset="0"/>
              </a:rPr>
              <a:t>98-101</a:t>
            </a:r>
            <a:r>
              <a:rPr lang="ru-RU" sz="2600" dirty="0" smtClean="0">
                <a:latin typeface="Comic Sans MS" pitchFamily="66" charset="0"/>
              </a:rPr>
              <a:t>)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2600" dirty="0" smtClean="0">
                <a:latin typeface="Comic Sans MS" pitchFamily="66" charset="0"/>
              </a:rPr>
              <a:t>Чем является для человека Черноморское побережье?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Экологические проблемы.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79512" y="2204864"/>
            <a:ext cx="8784976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79512" y="1628800"/>
            <a:ext cx="8784976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2843808" y="1628800"/>
            <a:ext cx="8384" cy="504056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5796136" y="1628800"/>
            <a:ext cx="8384" cy="504056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61156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РАБОТА ПО УЧЕБНИКУ</a:t>
            </a:r>
            <a:endParaRPr kumimoji="0" lang="ru-RU" sz="44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Рисунок 15" descr="учебник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811269" y="188640"/>
            <a:ext cx="1153219" cy="15291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8" name="Рисунок 17" descr="f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347864" y="980728"/>
            <a:ext cx="2520280" cy="709191"/>
          </a:xfrm>
          <a:prstGeom prst="rect">
            <a:avLst/>
          </a:prstGeom>
        </p:spPr>
      </p:pic>
      <p:pic>
        <p:nvPicPr>
          <p:cNvPr id="19" name="Рисунок 18" descr="School_Clip_Art_151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7504" y="116632"/>
            <a:ext cx="1285146" cy="16158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313091981_cartoon-school-child-3.pn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251520" y="2060848"/>
            <a:ext cx="2199205" cy="4525963"/>
          </a:xfrm>
        </p:spPr>
      </p:pic>
      <p:pic>
        <p:nvPicPr>
          <p:cNvPr id="5" name="Содержимое 4" descr="e26a4a26ffb3245efd507cf74911f8b1_0_500_0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779912" y="1988840"/>
            <a:ext cx="2185930" cy="2953959"/>
          </a:xfrm>
          <a:prstGeom prst="rect">
            <a:avLst/>
          </a:prstGeom>
        </p:spPr>
      </p:pic>
      <p:pic>
        <p:nvPicPr>
          <p:cNvPr id="7" name="Рисунок 6" descr="10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31912" y="476672"/>
            <a:ext cx="3240000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 descr="11.jpe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823652">
            <a:off x="5106647" y="511378"/>
            <a:ext cx="3240000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Отличительные особенности растений  Черноморского побережья Кавказа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5157192"/>
            <a:ext cx="8784976" cy="17008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	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Благоприятные условия – тепло и влага – дают возможность расти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высоким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деревьям с </a:t>
            </a:r>
            <a:r>
              <a:rPr lang="ru-RU" dirty="0" err="1" smtClean="0">
                <a:solidFill>
                  <a:srgbClr val="C00000"/>
                </a:solidFill>
                <a:latin typeface="Comic Sans MS" pitchFamily="66" charset="0"/>
              </a:rPr>
              <a:t>круп-ными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листьями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теплолюбивым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растениям.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264</Words>
  <Application>Microsoft Office PowerPoint</Application>
  <PresentationFormat>Экран (4:3)</PresentationFormat>
  <Paragraphs>103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У Чёрного моря</vt:lpstr>
      <vt:lpstr>                      РАБОТА В ПАРАХ</vt:lpstr>
      <vt:lpstr>Черноморское побережье Кавказа</vt:lpstr>
      <vt:lpstr>Слайд 4</vt:lpstr>
      <vt:lpstr>Слайд 5</vt:lpstr>
      <vt:lpstr>Слайд 6</vt:lpstr>
      <vt:lpstr>Слайд 7</vt:lpstr>
      <vt:lpstr>Слайд 8</vt:lpstr>
      <vt:lpstr>Отличительные особенности растений  Черноморского побережья Кавказа</vt:lpstr>
      <vt:lpstr>Слайд 10</vt:lpstr>
      <vt:lpstr>Дикорастущие растения</vt:lpstr>
      <vt:lpstr>Растения,  привезённые  из  тёплых стран</vt:lpstr>
      <vt:lpstr>Фруктовые деревья</vt:lpstr>
      <vt:lpstr>Животный мир  Черноморского побережья Кавказа</vt:lpstr>
      <vt:lpstr>Слайд 15</vt:lpstr>
      <vt:lpstr>Слайд 16</vt:lpstr>
      <vt:lpstr>Животный мир  Черноморского побережья Кавказа</vt:lpstr>
      <vt:lpstr>Слайд 18</vt:lpstr>
      <vt:lpstr>Животный мир  Черноморского побережья Кавказа</vt:lpstr>
      <vt:lpstr>Слайд 20</vt:lpstr>
      <vt:lpstr>Слайд 21</vt:lpstr>
      <vt:lpstr>Чем является для человека  Чёрное море?</vt:lpstr>
      <vt:lpstr>Экологические проблемы</vt:lpstr>
      <vt:lpstr>ПОДВЕДЁМ ИТОГИ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 Чёрного моря</dc:title>
  <dc:creator>Oksana</dc:creator>
  <cp:lastModifiedBy>user</cp:lastModifiedBy>
  <cp:revision>82</cp:revision>
  <dcterms:created xsi:type="dcterms:W3CDTF">2012-08-08T08:03:27Z</dcterms:created>
  <dcterms:modified xsi:type="dcterms:W3CDTF">2021-11-08T14:58:08Z</dcterms:modified>
</cp:coreProperties>
</file>