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483" r:id="rId3"/>
    <p:sldId id="510" r:id="rId4"/>
    <p:sldId id="479" r:id="rId5"/>
    <p:sldId id="480" r:id="rId6"/>
    <p:sldId id="481" r:id="rId7"/>
    <p:sldId id="511" r:id="rId8"/>
    <p:sldId id="485" r:id="rId9"/>
    <p:sldId id="277" r:id="rId10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44E4"/>
    <a:srgbClr val="F6BCEF"/>
    <a:srgbClr val="C9E7A7"/>
    <a:srgbClr val="C7ACA1"/>
    <a:srgbClr val="FFFF0D"/>
    <a:srgbClr val="006600"/>
    <a:srgbClr val="60967A"/>
    <a:srgbClr val="B686DA"/>
    <a:srgbClr val="C9F1FF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0" autoAdjust="0"/>
    <p:restoredTop sz="94391" autoAdjust="0"/>
  </p:normalViewPr>
  <p:slideViewPr>
    <p:cSldViewPr>
      <p:cViewPr varScale="1">
        <p:scale>
          <a:sx n="132" d="100"/>
          <a:sy n="132" d="100"/>
        </p:scale>
        <p:origin x="-1014" y="-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50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3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3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FFFF00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FFC000"/>
                </a:solidFill>
                <a:latin typeface="Monotype Corsiva" pitchFamily="66" charset="0"/>
              </a:rPr>
              <a:t>Никифорова Н.В.</a:t>
            </a:r>
          </a:p>
        </p:txBody>
      </p:sp>
      <p:pic>
        <p:nvPicPr>
          <p:cNvPr id="9" name="Picture 8" descr="https://img-fotki.yandex.ru/get/5626/112265771.81d/0_c482b_520d7a27_XL.png"/>
          <p:cNvPicPr>
            <a:picLocks noChangeAspect="1" noChangeArrowheads="1"/>
          </p:cNvPicPr>
          <p:nvPr userDrawn="1"/>
        </p:nvPicPr>
        <p:blipFill rotWithShape="1">
          <a:blip r:embed="rId1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1666576" y="-1739604"/>
            <a:ext cx="5737819" cy="92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284040" y="290563"/>
            <a:ext cx="360040" cy="490804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8297648" y="514973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21"/>
            <a:ext cx="6925656" cy="1390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831" y="939755"/>
            <a:ext cx="8663167" cy="1109568"/>
          </a:xfrm>
          <a:prstGeom prst="rect">
            <a:avLst/>
          </a:prstGeom>
        </p:spPr>
      </p:pic>
      <p:pic>
        <p:nvPicPr>
          <p:cNvPr id="1026" name="Picture 2" descr="http://prirodamira.info/wp-content/files/Karta-Prirodnye-zony-Rossii_39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483768" y="1974649"/>
            <a:ext cx="3648166" cy="19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890CADAB-85B5-44B8-BE13-DB4D4B36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/>
          <a:srcRect t="15638" r="3602" b="7920"/>
          <a:stretch/>
        </p:blipFill>
        <p:spPr bwMode="auto">
          <a:xfrm rot="441831">
            <a:off x="5826909" y="2638704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6" cstate="email"/>
          <a:srcRect l="17043" r="15966"/>
          <a:stretch/>
        </p:blipFill>
        <p:spPr bwMode="auto">
          <a:xfrm>
            <a:off x="1649853" y="2478590"/>
            <a:ext cx="1013013" cy="2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36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971600" y="121196"/>
            <a:ext cx="73448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>
                <a:latin typeface="Comic Sans MS" pitchFamily="66" charset="0"/>
              </a:rPr>
              <a:t>Рассмотрите фотографии. В каких районах Земли они </a:t>
            </a:r>
            <a:r>
              <a:rPr lang="ru-RU" sz="2400" dirty="0" smtClean="0">
                <a:latin typeface="Comic Sans MS" pitchFamily="66" charset="0"/>
              </a:rPr>
              <a:t>сделаны</a:t>
            </a:r>
            <a:r>
              <a:rPr lang="ru-RU" sz="2400" dirty="0">
                <a:latin typeface="Comic Sans MS" pitchFamily="66" charset="0"/>
              </a:rPr>
              <a:t>?  Чем можно объяснить такие большие </a:t>
            </a:r>
            <a:r>
              <a:rPr lang="ru-RU" sz="2400" dirty="0" smtClean="0">
                <a:latin typeface="Comic Sans MS" pitchFamily="66" charset="0"/>
              </a:rPr>
              <a:t>различия </a:t>
            </a:r>
            <a:r>
              <a:rPr lang="ru-RU" sz="2400" dirty="0">
                <a:latin typeface="Comic Sans MS" pitchFamily="66" charset="0"/>
              </a:rPr>
              <a:t>природы этих районов?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121104" y="4338360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latin typeface="Comic Sans MS" pitchFamily="66" charset="0"/>
              </a:rPr>
              <a:t>Солнце  - источник тепла и света для всего </a:t>
            </a:r>
            <a:r>
              <a:rPr lang="ru-RU" sz="2400" b="1" dirty="0" smtClean="0">
                <a:latin typeface="Comic Sans MS" pitchFamily="66" charset="0"/>
              </a:rPr>
              <a:t>живого</a:t>
            </a:r>
          </a:p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на Земле. Оно не одинаково освещает и нагревает разные участки Земли.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1196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>Клик </a:t>
            </a:r>
          </a:p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>мышкой на</a:t>
            </a:r>
          </a:p>
          <a:p>
            <a:pPr algn="ctr"/>
            <a:r>
              <a:rPr lang="ru-RU" sz="1200" dirty="0" smtClean="0">
                <a:latin typeface="Comic Sans MS" panose="030F0702030302020204" pitchFamily="66" charset="0"/>
              </a:rPr>
              <a:t> прямоугольник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1520" y="1561356"/>
            <a:ext cx="3003933" cy="20036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077831" y="1950812"/>
            <a:ext cx="3053672" cy="187086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5034" y="2364318"/>
            <a:ext cx="2866170" cy="197404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6375525" y="142577"/>
            <a:ext cx="1885010" cy="1885010"/>
          </a:xfrm>
          <a:prstGeom prst="rect">
            <a:avLst/>
          </a:prstGeom>
        </p:spPr>
      </p:pic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440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84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52" grpId="0"/>
      <p:bldP spid="6152" grpId="1"/>
      <p:bldP spid="1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 стрелкой 46"/>
          <p:cNvCxnSpPr/>
          <p:nvPr/>
        </p:nvCxnSpPr>
        <p:spPr>
          <a:xfrm>
            <a:off x="999732" y="769268"/>
            <a:ext cx="1680187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082284" y="1115482"/>
            <a:ext cx="1410157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091614" y="1561356"/>
            <a:ext cx="1260140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09056" y="2588794"/>
            <a:ext cx="1713041" cy="14302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71567" y="3145532"/>
            <a:ext cx="2070230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911593" y="397227"/>
            <a:ext cx="2520280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 rot="1913297">
            <a:off x="3359381" y="161635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Экватор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30581" y="194579"/>
            <a:ext cx="2387620" cy="442674"/>
          </a:xfrm>
          <a:prstGeom prst="roundRect">
            <a:avLst/>
          </a:prstGeom>
          <a:solidFill>
            <a:srgbClr val="C9F1FF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Северный полюс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767275" y="3314180"/>
            <a:ext cx="2158852" cy="44267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Южный полюс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1091614" y="-1284940"/>
            <a:ext cx="5532988" cy="7082767"/>
            <a:chOff x="395536" y="-1541928"/>
            <a:chExt cx="6639586" cy="8499320"/>
          </a:xfrm>
        </p:grpSpPr>
        <p:pic>
          <p:nvPicPr>
            <p:cNvPr id="43" name="Рисунок 42" descr="Рисунок1 - копия - копия.png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 rot="1964413">
              <a:off x="1741660" y="426558"/>
              <a:ext cx="4215663" cy="4104000"/>
            </a:xfrm>
            <a:prstGeom prst="rect">
              <a:avLst/>
            </a:prstGeom>
          </p:spPr>
        </p:pic>
        <p:sp>
          <p:nvSpPr>
            <p:cNvPr id="32" name="Дуга 31"/>
            <p:cNvSpPr/>
            <p:nvPr/>
          </p:nvSpPr>
          <p:spPr>
            <a:xfrm rot="11207329">
              <a:off x="3337391" y="-1541928"/>
              <a:ext cx="3697731" cy="3683471"/>
            </a:xfrm>
            <a:prstGeom prst="arc">
              <a:avLst>
                <a:gd name="adj1" fmla="val 14817022"/>
                <a:gd name="adj2" fmla="val 20760142"/>
              </a:avLst>
            </a:prstGeom>
            <a:ln w="57150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33" name="Дуга 32"/>
            <p:cNvSpPr/>
            <p:nvPr/>
          </p:nvSpPr>
          <p:spPr>
            <a:xfrm>
              <a:off x="395536" y="2780928"/>
              <a:ext cx="3960440" cy="4176464"/>
            </a:xfrm>
            <a:prstGeom prst="arc">
              <a:avLst>
                <a:gd name="adj1" fmla="val 15433317"/>
                <a:gd name="adj2" fmla="val 20542726"/>
              </a:avLst>
            </a:prstGeom>
            <a:ln w="57150">
              <a:solidFill>
                <a:schemeClr val="tx2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35" name="Дуга 34"/>
            <p:cNvSpPr/>
            <p:nvPr/>
          </p:nvSpPr>
          <p:spPr>
            <a:xfrm rot="12701827">
              <a:off x="4207466" y="-1341790"/>
              <a:ext cx="2129023" cy="2706065"/>
            </a:xfrm>
            <a:prstGeom prst="arc">
              <a:avLst>
                <a:gd name="adj1" fmla="val 14055285"/>
                <a:gd name="adj2" fmla="val 18317869"/>
              </a:avLst>
            </a:prstGeom>
            <a:ln w="5715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sp>
          <p:nvSpPr>
            <p:cNvPr id="37" name="Дуга 36"/>
            <p:cNvSpPr/>
            <p:nvPr/>
          </p:nvSpPr>
          <p:spPr>
            <a:xfrm rot="1874313">
              <a:off x="1189079" y="3547422"/>
              <a:ext cx="2265872" cy="2665015"/>
            </a:xfrm>
            <a:prstGeom prst="arc">
              <a:avLst>
                <a:gd name="adj1" fmla="val 14236814"/>
                <a:gd name="adj2" fmla="val 18105135"/>
              </a:avLst>
            </a:prstGeom>
            <a:ln w="57150">
              <a:solidFill>
                <a:schemeClr val="tx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500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4860032" y="548680"/>
              <a:ext cx="144016" cy="216024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2555776" y="4149080"/>
              <a:ext cx="216024" cy="288032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43" idx="1"/>
            </p:cNvCxnSpPr>
            <p:nvPr/>
          </p:nvCxnSpPr>
          <p:spPr>
            <a:xfrm>
              <a:off x="2076528" y="1338578"/>
              <a:ext cx="3359568" cy="2162430"/>
            </a:xfrm>
            <a:prstGeom prst="lin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107504" y="3721596"/>
            <a:ext cx="8863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В районе экватора солнечные лучи падают на Землю почти отвесно, а к северу и к югу от экватора – наклонно. Лучи, падающие отвесно, сильнее нагревают поверхность Земли, а падающие наклонно скользят по ней и меньше нагревают. 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999732" y="2137420"/>
            <a:ext cx="1320147" cy="0"/>
          </a:xfrm>
          <a:prstGeom prst="straightConnector1">
            <a:avLst/>
          </a:prstGeom>
          <a:ln w="5715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трелка вправо с вырезом 30">
            <a:hlinkClick r:id="" action="ppaction://hlinkshowjump?jump=nextslide"/>
          </p:cNvPr>
          <p:cNvSpPr/>
          <p:nvPr/>
        </p:nvSpPr>
        <p:spPr>
          <a:xfrm>
            <a:off x="824440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2821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28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87624" y="184493"/>
            <a:ext cx="69127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Природные зоны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F6B4C3D-8382-4B93-9207-B9B47DB64305}"/>
              </a:ext>
            </a:extLst>
          </p:cNvPr>
          <p:cNvSpPr/>
          <p:nvPr/>
        </p:nvSpPr>
        <p:spPr>
          <a:xfrm>
            <a:off x="3707904" y="625252"/>
            <a:ext cx="54360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Значит, в районе экватора Земля получает больше тепла, а чем дальше от экватора </a:t>
            </a:r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к северу</a:t>
            </a:r>
          </a:p>
          <a:p>
            <a:pPr algn="ctr" defTabSz="822960"/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и к </a:t>
            </a:r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югу , тем меньше.</a:t>
            </a:r>
          </a:p>
          <a:p>
            <a:pPr algn="ctr" defTabSz="822960"/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 В соответствии</a:t>
            </a:r>
          </a:p>
          <a:p>
            <a:pPr algn="ctr" defTabSz="822960"/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с распределением тепла </a:t>
            </a:r>
            <a:endParaRPr lang="ru-RU" sz="24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822960"/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на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Земле выделяют несколько </a:t>
            </a:r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природных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зон. </a:t>
            </a:r>
            <a:endParaRPr lang="ru-RU" sz="24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algn="ctr" defTabSz="822960"/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Природные зоны </a:t>
            </a:r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–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участки суши со </a:t>
            </a:r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сходными природными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условиями, сменяющиеся в</a:t>
            </a:r>
          </a:p>
          <a:p>
            <a:pPr algn="ctr" defTabSz="822960"/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определённом </a:t>
            </a:r>
            <a:r>
              <a:rPr lang="ru-RU" sz="2400" b="1" dirty="0">
                <a:solidFill>
                  <a:prstClr val="black"/>
                </a:solidFill>
                <a:latin typeface="Comic Sans MS" pitchFamily="66" charset="0"/>
              </a:rPr>
              <a:t>порядке от полюса к экватору.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7315" y="913284"/>
            <a:ext cx="3600401" cy="352839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с вырезом 20">
            <a:hlinkClick r:id="" action="ppaction://hlinkshowjump?jump=nextslide"/>
          </p:cNvPr>
          <p:cNvSpPr/>
          <p:nvPr/>
        </p:nvSpPr>
        <p:spPr>
          <a:xfrm>
            <a:off x="824440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49404" y="2489812"/>
            <a:ext cx="3602516" cy="396607"/>
          </a:xfrm>
          <a:custGeom>
            <a:avLst/>
            <a:gdLst>
              <a:gd name="connsiteX0" fmla="*/ 0 w 3602516"/>
              <a:gd name="connsiteY0" fmla="*/ 0 h 396607"/>
              <a:gd name="connsiteX1" fmla="*/ 0 w 3602516"/>
              <a:gd name="connsiteY1" fmla="*/ 0 h 396607"/>
              <a:gd name="connsiteX2" fmla="*/ 77118 w 3602516"/>
              <a:gd name="connsiteY2" fmla="*/ 55084 h 396607"/>
              <a:gd name="connsiteX3" fmla="*/ 110169 w 3602516"/>
              <a:gd name="connsiteY3" fmla="*/ 66101 h 396607"/>
              <a:gd name="connsiteX4" fmla="*/ 132203 w 3602516"/>
              <a:gd name="connsiteY4" fmla="*/ 99152 h 396607"/>
              <a:gd name="connsiteX5" fmla="*/ 198304 w 3602516"/>
              <a:gd name="connsiteY5" fmla="*/ 121186 h 396607"/>
              <a:gd name="connsiteX6" fmla="*/ 231354 w 3602516"/>
              <a:gd name="connsiteY6" fmla="*/ 143219 h 396607"/>
              <a:gd name="connsiteX7" fmla="*/ 297456 w 3602516"/>
              <a:gd name="connsiteY7" fmla="*/ 165253 h 396607"/>
              <a:gd name="connsiteX8" fmla="*/ 330506 w 3602516"/>
              <a:gd name="connsiteY8" fmla="*/ 176270 h 396607"/>
              <a:gd name="connsiteX9" fmla="*/ 374574 w 3602516"/>
              <a:gd name="connsiteY9" fmla="*/ 187287 h 396607"/>
              <a:gd name="connsiteX10" fmla="*/ 407624 w 3602516"/>
              <a:gd name="connsiteY10" fmla="*/ 198304 h 396607"/>
              <a:gd name="connsiteX11" fmla="*/ 539827 w 3602516"/>
              <a:gd name="connsiteY11" fmla="*/ 220337 h 396607"/>
              <a:gd name="connsiteX12" fmla="*/ 572877 w 3602516"/>
              <a:gd name="connsiteY12" fmla="*/ 231354 h 396607"/>
              <a:gd name="connsiteX13" fmla="*/ 716096 w 3602516"/>
              <a:gd name="connsiteY13" fmla="*/ 253388 h 396607"/>
              <a:gd name="connsiteX14" fmla="*/ 826265 w 3602516"/>
              <a:gd name="connsiteY14" fmla="*/ 286439 h 396607"/>
              <a:gd name="connsiteX15" fmla="*/ 914400 w 3602516"/>
              <a:gd name="connsiteY15" fmla="*/ 297455 h 396607"/>
              <a:gd name="connsiteX16" fmla="*/ 1024569 w 3602516"/>
              <a:gd name="connsiteY16" fmla="*/ 319489 h 396607"/>
              <a:gd name="connsiteX17" fmla="*/ 1057619 w 3602516"/>
              <a:gd name="connsiteY17" fmla="*/ 330506 h 396607"/>
              <a:gd name="connsiteX18" fmla="*/ 1222872 w 3602516"/>
              <a:gd name="connsiteY18" fmla="*/ 352540 h 396607"/>
              <a:gd name="connsiteX19" fmla="*/ 1266940 w 3602516"/>
              <a:gd name="connsiteY19" fmla="*/ 363557 h 396607"/>
              <a:gd name="connsiteX20" fmla="*/ 1663547 w 3602516"/>
              <a:gd name="connsiteY20" fmla="*/ 374574 h 396607"/>
              <a:gd name="connsiteX21" fmla="*/ 1751682 w 3602516"/>
              <a:gd name="connsiteY21" fmla="*/ 385590 h 396607"/>
              <a:gd name="connsiteX22" fmla="*/ 1795749 w 3602516"/>
              <a:gd name="connsiteY22" fmla="*/ 396607 h 396607"/>
              <a:gd name="connsiteX23" fmla="*/ 2599981 w 3602516"/>
              <a:gd name="connsiteY23" fmla="*/ 374574 h 396607"/>
              <a:gd name="connsiteX24" fmla="*/ 2666082 w 3602516"/>
              <a:gd name="connsiteY24" fmla="*/ 363557 h 396607"/>
              <a:gd name="connsiteX25" fmla="*/ 2776251 w 3602516"/>
              <a:gd name="connsiteY25" fmla="*/ 352540 h 396607"/>
              <a:gd name="connsiteX26" fmla="*/ 2809301 w 3602516"/>
              <a:gd name="connsiteY26" fmla="*/ 341523 h 396607"/>
              <a:gd name="connsiteX27" fmla="*/ 2941504 w 3602516"/>
              <a:gd name="connsiteY27" fmla="*/ 319489 h 396607"/>
              <a:gd name="connsiteX28" fmla="*/ 3007605 w 3602516"/>
              <a:gd name="connsiteY28" fmla="*/ 297455 h 396607"/>
              <a:gd name="connsiteX29" fmla="*/ 3040656 w 3602516"/>
              <a:gd name="connsiteY29" fmla="*/ 286439 h 396607"/>
              <a:gd name="connsiteX30" fmla="*/ 3183875 w 3602516"/>
              <a:gd name="connsiteY30" fmla="*/ 264405 h 396607"/>
              <a:gd name="connsiteX31" fmla="*/ 3249976 w 3602516"/>
              <a:gd name="connsiteY31" fmla="*/ 242371 h 396607"/>
              <a:gd name="connsiteX32" fmla="*/ 3283027 w 3602516"/>
              <a:gd name="connsiteY32" fmla="*/ 231354 h 396607"/>
              <a:gd name="connsiteX33" fmla="*/ 3404212 w 3602516"/>
              <a:gd name="connsiteY33" fmla="*/ 198304 h 396607"/>
              <a:gd name="connsiteX34" fmla="*/ 3437263 w 3602516"/>
              <a:gd name="connsiteY34" fmla="*/ 176270 h 396607"/>
              <a:gd name="connsiteX35" fmla="*/ 3503364 w 3602516"/>
              <a:gd name="connsiteY35" fmla="*/ 154236 h 396607"/>
              <a:gd name="connsiteX36" fmla="*/ 3569465 w 3602516"/>
              <a:gd name="connsiteY36" fmla="*/ 110169 h 396607"/>
              <a:gd name="connsiteX37" fmla="*/ 3602516 w 3602516"/>
              <a:gd name="connsiteY37" fmla="*/ 88135 h 396607"/>
              <a:gd name="connsiteX38" fmla="*/ 3602516 w 3602516"/>
              <a:gd name="connsiteY38" fmla="*/ 88135 h 396607"/>
              <a:gd name="connsiteX39" fmla="*/ 3602516 w 3602516"/>
              <a:gd name="connsiteY39" fmla="*/ 88135 h 39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602516" h="396607">
                <a:moveTo>
                  <a:pt x="0" y="0"/>
                </a:moveTo>
                <a:lnTo>
                  <a:pt x="0" y="0"/>
                </a:lnTo>
                <a:cubicBezTo>
                  <a:pt x="25706" y="18361"/>
                  <a:pt x="50030" y="38831"/>
                  <a:pt x="77118" y="55084"/>
                </a:cubicBezTo>
                <a:cubicBezTo>
                  <a:pt x="87076" y="61059"/>
                  <a:pt x="101101" y="58846"/>
                  <a:pt x="110169" y="66101"/>
                </a:cubicBezTo>
                <a:cubicBezTo>
                  <a:pt x="120508" y="74372"/>
                  <a:pt x="120975" y="92134"/>
                  <a:pt x="132203" y="99152"/>
                </a:cubicBezTo>
                <a:cubicBezTo>
                  <a:pt x="151898" y="111462"/>
                  <a:pt x="178979" y="108303"/>
                  <a:pt x="198304" y="121186"/>
                </a:cubicBezTo>
                <a:cubicBezTo>
                  <a:pt x="209321" y="128530"/>
                  <a:pt x="219255" y="137842"/>
                  <a:pt x="231354" y="143219"/>
                </a:cubicBezTo>
                <a:cubicBezTo>
                  <a:pt x="252578" y="152652"/>
                  <a:pt x="275422" y="157908"/>
                  <a:pt x="297456" y="165253"/>
                </a:cubicBezTo>
                <a:cubicBezTo>
                  <a:pt x="308473" y="168925"/>
                  <a:pt x="319240" y="173454"/>
                  <a:pt x="330506" y="176270"/>
                </a:cubicBezTo>
                <a:cubicBezTo>
                  <a:pt x="345195" y="179942"/>
                  <a:pt x="360015" y="183127"/>
                  <a:pt x="374574" y="187287"/>
                </a:cubicBezTo>
                <a:cubicBezTo>
                  <a:pt x="385740" y="190477"/>
                  <a:pt x="396237" y="196027"/>
                  <a:pt x="407624" y="198304"/>
                </a:cubicBezTo>
                <a:cubicBezTo>
                  <a:pt x="451432" y="207065"/>
                  <a:pt x="539827" y="220337"/>
                  <a:pt x="539827" y="220337"/>
                </a:cubicBezTo>
                <a:cubicBezTo>
                  <a:pt x="550844" y="224009"/>
                  <a:pt x="561452" y="229277"/>
                  <a:pt x="572877" y="231354"/>
                </a:cubicBezTo>
                <a:cubicBezTo>
                  <a:pt x="639893" y="243539"/>
                  <a:pt x="657088" y="237295"/>
                  <a:pt x="716096" y="253388"/>
                </a:cubicBezTo>
                <a:cubicBezTo>
                  <a:pt x="762264" y="265979"/>
                  <a:pt x="782025" y="279066"/>
                  <a:pt x="826265" y="286439"/>
                </a:cubicBezTo>
                <a:cubicBezTo>
                  <a:pt x="855469" y="291306"/>
                  <a:pt x="885022" y="293783"/>
                  <a:pt x="914400" y="297455"/>
                </a:cubicBezTo>
                <a:cubicBezTo>
                  <a:pt x="1090020" y="341360"/>
                  <a:pt x="781428" y="265457"/>
                  <a:pt x="1024569" y="319489"/>
                </a:cubicBezTo>
                <a:cubicBezTo>
                  <a:pt x="1035905" y="322008"/>
                  <a:pt x="1046232" y="328229"/>
                  <a:pt x="1057619" y="330506"/>
                </a:cubicBezTo>
                <a:cubicBezTo>
                  <a:pt x="1106470" y="340276"/>
                  <a:pt x="1174618" y="344498"/>
                  <a:pt x="1222872" y="352540"/>
                </a:cubicBezTo>
                <a:cubicBezTo>
                  <a:pt x="1237807" y="355029"/>
                  <a:pt x="1251817" y="362801"/>
                  <a:pt x="1266940" y="363557"/>
                </a:cubicBezTo>
                <a:cubicBezTo>
                  <a:pt x="1399028" y="370161"/>
                  <a:pt x="1531345" y="370902"/>
                  <a:pt x="1663547" y="374574"/>
                </a:cubicBezTo>
                <a:cubicBezTo>
                  <a:pt x="1692925" y="378246"/>
                  <a:pt x="1722478" y="380723"/>
                  <a:pt x="1751682" y="385590"/>
                </a:cubicBezTo>
                <a:cubicBezTo>
                  <a:pt x="1766617" y="388079"/>
                  <a:pt x="1780608" y="396607"/>
                  <a:pt x="1795749" y="396607"/>
                </a:cubicBezTo>
                <a:cubicBezTo>
                  <a:pt x="1997286" y="396607"/>
                  <a:pt x="2375924" y="382299"/>
                  <a:pt x="2599981" y="374574"/>
                </a:cubicBezTo>
                <a:cubicBezTo>
                  <a:pt x="2622015" y="370902"/>
                  <a:pt x="2643917" y="366328"/>
                  <a:pt x="2666082" y="363557"/>
                </a:cubicBezTo>
                <a:cubicBezTo>
                  <a:pt x="2702703" y="358979"/>
                  <a:pt x="2739774" y="358152"/>
                  <a:pt x="2776251" y="352540"/>
                </a:cubicBezTo>
                <a:cubicBezTo>
                  <a:pt x="2787729" y="350774"/>
                  <a:pt x="2798035" y="344340"/>
                  <a:pt x="2809301" y="341523"/>
                </a:cubicBezTo>
                <a:cubicBezTo>
                  <a:pt x="2852258" y="330784"/>
                  <a:pt x="2897977" y="325707"/>
                  <a:pt x="2941504" y="319489"/>
                </a:cubicBezTo>
                <a:lnTo>
                  <a:pt x="3007605" y="297455"/>
                </a:lnTo>
                <a:cubicBezTo>
                  <a:pt x="3018622" y="293783"/>
                  <a:pt x="3029133" y="287879"/>
                  <a:pt x="3040656" y="286439"/>
                </a:cubicBezTo>
                <a:cubicBezTo>
                  <a:pt x="3081893" y="281284"/>
                  <a:pt x="3141171" y="276052"/>
                  <a:pt x="3183875" y="264405"/>
                </a:cubicBezTo>
                <a:cubicBezTo>
                  <a:pt x="3206282" y="258294"/>
                  <a:pt x="3227942" y="249716"/>
                  <a:pt x="3249976" y="242371"/>
                </a:cubicBezTo>
                <a:cubicBezTo>
                  <a:pt x="3260993" y="238699"/>
                  <a:pt x="3271640" y="233632"/>
                  <a:pt x="3283027" y="231354"/>
                </a:cubicBezTo>
                <a:cubicBezTo>
                  <a:pt x="3312588" y="225442"/>
                  <a:pt x="3380253" y="214277"/>
                  <a:pt x="3404212" y="198304"/>
                </a:cubicBezTo>
                <a:cubicBezTo>
                  <a:pt x="3415229" y="190959"/>
                  <a:pt x="3425163" y="181648"/>
                  <a:pt x="3437263" y="176270"/>
                </a:cubicBezTo>
                <a:cubicBezTo>
                  <a:pt x="3458487" y="166837"/>
                  <a:pt x="3484039" y="167119"/>
                  <a:pt x="3503364" y="154236"/>
                </a:cubicBezTo>
                <a:lnTo>
                  <a:pt x="3569465" y="110169"/>
                </a:lnTo>
                <a:lnTo>
                  <a:pt x="3602516" y="88135"/>
                </a:lnTo>
                <a:lnTo>
                  <a:pt x="3602516" y="88135"/>
                </a:lnTo>
                <a:lnTo>
                  <a:pt x="3602516" y="88135"/>
                </a:ln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904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3" grpId="0"/>
      <p:bldP spid="2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30903"/>
            <a:ext cx="5962175" cy="8096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по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учебнику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9793" y="963664"/>
            <a:ext cx="6264696" cy="2469900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1.Откройте учебник на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стр.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50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2.Прочитайте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текст « С севера на юг ».Расскажите, какие природные зоны вы запомнили?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  <a:p>
            <a:pPr marL="548640" indent="-548640" algn="l"/>
            <a:r>
              <a:rPr lang="ru-RU" sz="2520" dirty="0">
                <a:latin typeface="Comic Sans MS" pitchFamily="66" charset="0"/>
              </a:rPr>
              <a:t> </a:t>
            </a:r>
          </a:p>
        </p:txBody>
      </p:sp>
      <p:pic>
        <p:nvPicPr>
          <p:cNvPr id="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855121" y="3311150"/>
            <a:ext cx="911712" cy="1811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000156" y="3593701"/>
            <a:ext cx="1476779" cy="157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2026" y="1099063"/>
            <a:ext cx="1655292" cy="221208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40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03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uiExpand="1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83567" y="118108"/>
            <a:ext cx="719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Природные зоны России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7343341" y="711881"/>
            <a:ext cx="158417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Арктика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16327" y="701817"/>
            <a:ext cx="6537222" cy="39335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40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711881"/>
            <a:ext cx="360040" cy="381325"/>
          </a:xfrm>
          <a:prstGeom prst="rect">
            <a:avLst/>
          </a:prstGeom>
          <a:solidFill>
            <a:srgbClr val="C9F1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400181">
            <a:off x="3212683" y="1172241"/>
            <a:ext cx="572190" cy="162775"/>
          </a:xfrm>
          <a:prstGeom prst="rightArrow">
            <a:avLst/>
          </a:prstGeom>
          <a:solidFill>
            <a:srgbClr val="C9F1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400181">
            <a:off x="3026997" y="1783466"/>
            <a:ext cx="572190" cy="162775"/>
          </a:xfrm>
          <a:prstGeom prst="rightArrow">
            <a:avLst/>
          </a:prstGeom>
          <a:solidFill>
            <a:srgbClr val="B686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7268917" y="1307555"/>
            <a:ext cx="158417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Тундра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8264" y="1371663"/>
            <a:ext cx="360040" cy="381325"/>
          </a:xfrm>
          <a:prstGeom prst="rect">
            <a:avLst/>
          </a:prstGeom>
          <a:solidFill>
            <a:srgbClr val="B686D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1400181">
            <a:off x="2768700" y="2618750"/>
            <a:ext cx="572190" cy="162775"/>
          </a:xfrm>
          <a:prstGeom prst="rightArrow">
            <a:avLst/>
          </a:prstGeom>
          <a:solidFill>
            <a:srgbClr val="60967A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7264498" y="2014488"/>
            <a:ext cx="158417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Тайга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51547" y="2048435"/>
            <a:ext cx="360040" cy="381325"/>
          </a:xfrm>
          <a:prstGeom prst="rect">
            <a:avLst/>
          </a:prstGeom>
          <a:solidFill>
            <a:srgbClr val="60967A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400181">
            <a:off x="791287" y="1971527"/>
            <a:ext cx="572190" cy="16277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7164288" y="2638009"/>
            <a:ext cx="203402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Зона лесов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48264" y="2681416"/>
            <a:ext cx="360040" cy="3813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400181">
            <a:off x="1086217" y="2806810"/>
            <a:ext cx="572190" cy="162775"/>
          </a:xfrm>
          <a:prstGeom prst="rightArrow">
            <a:avLst/>
          </a:prstGeom>
          <a:solidFill>
            <a:srgbClr val="FFFF0D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7164288" y="3288819"/>
            <a:ext cx="176322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Степи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48264" y="3332226"/>
            <a:ext cx="360040" cy="381325"/>
          </a:xfrm>
          <a:prstGeom prst="rect">
            <a:avLst/>
          </a:prstGeom>
          <a:solidFill>
            <a:srgbClr val="FFFF0D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400181">
            <a:off x="537188" y="3105314"/>
            <a:ext cx="572190" cy="16277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7164288" y="4014069"/>
            <a:ext cx="176322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Пустыни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48264" y="4057476"/>
            <a:ext cx="360040" cy="3813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400181">
            <a:off x="292292" y="3368165"/>
            <a:ext cx="572190" cy="162775"/>
          </a:xfrm>
          <a:prstGeom prst="rightArrow">
            <a:avLst/>
          </a:prstGeom>
          <a:solidFill>
            <a:srgbClr val="F6BCEF"/>
          </a:solidFill>
          <a:ln>
            <a:solidFill>
              <a:srgbClr val="E44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7164288" y="4782726"/>
            <a:ext cx="176322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Субтропики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68244" y="4826133"/>
            <a:ext cx="360040" cy="381325"/>
          </a:xfrm>
          <a:prstGeom prst="rect">
            <a:avLst/>
          </a:prstGeom>
          <a:solidFill>
            <a:srgbClr val="F6BCEF"/>
          </a:solidFill>
          <a:ln>
            <a:solidFill>
              <a:srgbClr val="E44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571852" y="4745793"/>
            <a:ext cx="5593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400" b="1" dirty="0" smtClean="0">
                <a:solidFill>
                  <a:prstClr val="black"/>
                </a:solidFill>
                <a:latin typeface="Comic Sans MS" pitchFamily="66" charset="0"/>
              </a:rPr>
              <a:t>Основные природные зоны</a:t>
            </a:r>
            <a:endParaRPr lang="ru-RU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15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2" grpId="0"/>
      <p:bldP spid="9" grpId="0" animBg="1"/>
      <p:bldP spid="2" grpId="0" animBg="1"/>
      <p:bldP spid="5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20" grpId="0" animBg="1"/>
      <p:bldP spid="21" grpId="0"/>
      <p:bldP spid="22" grpId="0" animBg="1"/>
      <p:bldP spid="24" grpId="0" animBg="1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78081" y="40637"/>
            <a:ext cx="719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Промежуточные зоны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1906781" y="5115239"/>
            <a:ext cx="186201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Лесотундра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791672" y="643897"/>
            <a:ext cx="7280009" cy="438047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40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158646"/>
            <a:ext cx="360040" cy="381325"/>
          </a:xfrm>
          <a:prstGeom prst="rect">
            <a:avLst/>
          </a:prstGeom>
          <a:solidFill>
            <a:srgbClr val="C7ACA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400181">
            <a:off x="3540912" y="2444036"/>
            <a:ext cx="572190" cy="162775"/>
          </a:xfrm>
          <a:prstGeom prst="rightArrow">
            <a:avLst/>
          </a:prstGeom>
          <a:solidFill>
            <a:srgbClr val="C7ACA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400181">
            <a:off x="3356700" y="3609425"/>
            <a:ext cx="572190" cy="162775"/>
          </a:xfrm>
          <a:prstGeom prst="rightArrow">
            <a:avLst/>
          </a:prstGeom>
          <a:solidFill>
            <a:srgbClr val="C9E7A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4193959" y="5087777"/>
            <a:ext cx="158417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Лесостепь 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2804" y="5136943"/>
            <a:ext cx="360040" cy="381325"/>
          </a:xfrm>
          <a:prstGeom prst="rect">
            <a:avLst/>
          </a:prstGeom>
          <a:solidFill>
            <a:srgbClr val="C9E7A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6240999" y="5058955"/>
            <a:ext cx="211585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Полупустыня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82804" y="5136943"/>
            <a:ext cx="360040" cy="3813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400181">
            <a:off x="1124452" y="3101025"/>
            <a:ext cx="572190" cy="1627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05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2" grpId="0"/>
      <p:bldP spid="9" grpId="0" animBg="1"/>
      <p:bldP spid="2" grpId="0" animBg="1"/>
      <p:bldP spid="5" grpId="0" animBg="1"/>
      <p:bldP spid="13" grpId="0" animBg="1"/>
      <p:bldP spid="14" grpId="0"/>
      <p:bldP spid="15" grpId="0" animBg="1"/>
      <p:bldP spid="17" grpId="0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475656" y="121196"/>
            <a:ext cx="64997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822960">
              <a:spcBef>
                <a:spcPct val="0"/>
              </a:spcBef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Высотная поясность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9E6C751-7C4E-4001-9D50-0B0D9CA67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467544" y="830306"/>
            <a:ext cx="5773201" cy="344401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174155" y="4297660"/>
            <a:ext cx="8967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Смена природных зон с севера на юг прослеживается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 на равнинах, а в горах природа изменяется с высотой.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Это называется 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высотной поясностью</a:t>
            </a:r>
            <a:r>
              <a:rPr lang="ru-RU" sz="2400" dirty="0" smtClean="0">
                <a:latin typeface="Comic Sans MS" pitchFamily="66" charset="0"/>
              </a:rPr>
              <a:t>. </a:t>
            </a:r>
            <a:endParaRPr lang="ru-RU" sz="2400" dirty="0">
              <a:solidFill>
                <a:srgbClr val="00823B"/>
              </a:solidFill>
              <a:latin typeface="Comic Sans MS" pitchFamily="66" charset="0"/>
            </a:endParaRPr>
          </a:p>
        </p:txBody>
      </p:sp>
      <p:sp>
        <p:nvSpPr>
          <p:cNvPr id="6" name="Стрелка вправо с вырезом 5">
            <a:hlinkClick r:id="" action="ppaction://hlinkshowjump?jump=nextslide"/>
          </p:cNvPr>
          <p:cNvSpPr/>
          <p:nvPr/>
        </p:nvSpPr>
        <p:spPr>
          <a:xfrm>
            <a:off x="8244408" y="19320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059283">
            <a:off x="4721421" y="2842024"/>
            <a:ext cx="572190" cy="162775"/>
          </a:xfrm>
          <a:prstGeom prst="rightArrow">
            <a:avLst/>
          </a:prstGeom>
          <a:solidFill>
            <a:srgbClr val="F6BCEF"/>
          </a:solidFill>
          <a:ln>
            <a:solidFill>
              <a:srgbClr val="E44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686F65E-374A-44AE-AFC8-6B323A3A3205}"/>
              </a:ext>
            </a:extLst>
          </p:cNvPr>
          <p:cNvSpPr/>
          <p:nvPr/>
        </p:nvSpPr>
        <p:spPr>
          <a:xfrm>
            <a:off x="6534701" y="1655941"/>
            <a:ext cx="176322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ru-RU" sz="2160" b="1" dirty="0" smtClean="0">
                <a:solidFill>
                  <a:prstClr val="black"/>
                </a:solidFill>
                <a:latin typeface="Comic Sans MS" pitchFamily="66" charset="0"/>
              </a:rPr>
              <a:t>Области высотной поясности</a:t>
            </a:r>
            <a:endParaRPr lang="ru-RU" sz="216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1262676"/>
            <a:ext cx="360040" cy="381325"/>
          </a:xfrm>
          <a:prstGeom prst="rect">
            <a:avLst/>
          </a:prstGeom>
          <a:solidFill>
            <a:srgbClr val="F6BCEF"/>
          </a:solidFill>
          <a:ln>
            <a:solidFill>
              <a:srgbClr val="E44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54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13" grpId="0"/>
      <p:bldP spid="6" grpId="0" animBg="1"/>
      <p:bldP spid="7" grpId="0" animBg="1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4237" y="832969"/>
            <a:ext cx="643183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18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231</Words>
  <Application>Microsoft Office PowerPoint</Application>
  <PresentationFormat>Экран (16:10)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Работа по учебнику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России.Никифорова Н.В.</dc:title>
  <dc:creator>Наталья Никифорова</dc:creator>
  <cp:lastModifiedBy>user</cp:lastModifiedBy>
  <cp:revision>360</cp:revision>
  <dcterms:created xsi:type="dcterms:W3CDTF">2017-12-24T16:16:52Z</dcterms:created>
  <dcterms:modified xsi:type="dcterms:W3CDTF">2021-09-30T19:09:56Z</dcterms:modified>
</cp:coreProperties>
</file>