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2" r:id="rId2"/>
    <p:sldId id="405" r:id="rId3"/>
    <p:sldId id="415" r:id="rId4"/>
    <p:sldId id="416" r:id="rId5"/>
    <p:sldId id="407" r:id="rId6"/>
    <p:sldId id="417" r:id="rId7"/>
    <p:sldId id="413" r:id="rId8"/>
    <p:sldId id="418" r:id="rId9"/>
    <p:sldId id="397" r:id="rId10"/>
    <p:sldId id="287" r:id="rId11"/>
    <p:sldId id="392" r:id="rId12"/>
    <p:sldId id="390" r:id="rId13"/>
    <p:sldId id="419" r:id="rId14"/>
    <p:sldId id="420" r:id="rId15"/>
    <p:sldId id="421" r:id="rId16"/>
    <p:sldId id="422" r:id="rId17"/>
    <p:sldId id="423" r:id="rId18"/>
    <p:sldId id="424" r:id="rId19"/>
    <p:sldId id="425" r:id="rId20"/>
    <p:sldId id="277" r:id="rId21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5BD4FF"/>
    <a:srgbClr val="C9F1FF"/>
    <a:srgbClr val="8FE2FF"/>
    <a:srgbClr val="B686DA"/>
    <a:srgbClr val="C8A5E3"/>
    <a:srgbClr val="E6D6F2"/>
    <a:srgbClr val="33CC33"/>
    <a:srgbClr val="C5D71B"/>
    <a:srgbClr val="247B0F"/>
    <a:srgbClr val="CAE8A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2" d="100"/>
          <a:sy n="132" d="100"/>
        </p:scale>
        <p:origin x="-1014" y="-9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60197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03018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4440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665081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15408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306056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655011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19530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423876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67218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33489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rgbClr val="5BD4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6142F-7CAE-4798-86AB-0C53A0E10441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DB41D-D5A8-4BF9-908D-6AFEBD50D1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42140" y="5305772"/>
            <a:ext cx="13708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00B0F0"/>
                </a:solidFill>
                <a:latin typeface="Monotype Corsiva" pitchFamily="66" charset="0"/>
              </a:rPr>
              <a:t>Никифорова Н.В.</a:t>
            </a:r>
          </a:p>
        </p:txBody>
      </p:sp>
      <p:pic>
        <p:nvPicPr>
          <p:cNvPr id="9" name="Picture 8" descr="https://img-fotki.yandex.ru/get/5626/112265771.81d/0_c482b_520d7a27_XL.png"/>
          <p:cNvPicPr>
            <a:picLocks noChangeAspect="1" noChangeArrowheads="1"/>
          </p:cNvPicPr>
          <p:nvPr userDrawn="1"/>
        </p:nvPicPr>
        <p:blipFill rotWithShape="1">
          <a:blip r:embed="rId13" cstate="email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1687137" y="-1762425"/>
            <a:ext cx="5737819" cy="9217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53041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документ 5">
            <a:hlinkClick r:id="" action="ppaction://noaction" highlightClick="1"/>
          </p:cNvPr>
          <p:cNvSpPr/>
          <p:nvPr/>
        </p:nvSpPr>
        <p:spPr>
          <a:xfrm>
            <a:off x="284040" y="290563"/>
            <a:ext cx="360040" cy="490804"/>
          </a:xfrm>
          <a:prstGeom prst="actionButtonDocument">
            <a:avLst/>
          </a:prstGeom>
          <a:solidFill>
            <a:schemeClr val="bg1"/>
          </a:solidFill>
          <a:ln>
            <a:solidFill>
              <a:srgbClr val="5BD4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B0F0"/>
                </a:solidFill>
                <a:latin typeface="Comic Sans MS" pitchFamily="66" charset="0"/>
              </a:rPr>
              <a:t>и</a:t>
            </a:r>
          </a:p>
        </p:txBody>
      </p:sp>
      <p:sp>
        <p:nvSpPr>
          <p:cNvPr id="7" name="Стрелка вправо с вырезом 6">
            <a:hlinkClick r:id="" action="ppaction://hlinkshowjump?jump=nextslide"/>
          </p:cNvPr>
          <p:cNvSpPr/>
          <p:nvPr/>
        </p:nvSpPr>
        <p:spPr>
          <a:xfrm>
            <a:off x="8297648" y="5149731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5BD4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721"/>
            <a:ext cx="6925656" cy="13900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724" y="908302"/>
            <a:ext cx="7852329" cy="920576"/>
          </a:xfrm>
          <a:prstGeom prst="rect">
            <a:avLst/>
          </a:prstGeom>
        </p:spPr>
      </p:pic>
      <p:pic>
        <p:nvPicPr>
          <p:cNvPr id="1026" name="Picture 2" descr="https://media.gettyimages.com/vectors/mountain-lake-vector-id519313766?b=1&amp;k=6&amp;m=519313766&amp;s=612x612&amp;w=0&amp;h=UfxXcJoYR8pSQDTeMHv3QOLZhTOKTg5G48l55Os4ock=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1828878"/>
            <a:ext cx="3433248" cy="24290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 rotWithShape="1">
          <a:blip r:embed="rId5" cstate="email"/>
          <a:srcRect l="17043" r="15966"/>
          <a:stretch/>
        </p:blipFill>
        <p:spPr bwMode="auto">
          <a:xfrm>
            <a:off x="1649853" y="2478590"/>
            <a:ext cx="1013013" cy="2012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2" descr="C:\Users\Наталья\Desktop\муравей и черепаха\черепаха.png">
            <a:extLst>
              <a:ext uri="{FF2B5EF4-FFF2-40B4-BE49-F238E27FC236}">
                <a16:creationId xmlns="" xmlns:a16="http://schemas.microsoft.com/office/drawing/2014/main" id="{890CADAB-85B5-44B8-BE13-DB4D4B36F7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/>
          <a:srcRect t="15638" r="3602" b="7920"/>
          <a:stretch/>
        </p:blipFill>
        <p:spPr bwMode="auto">
          <a:xfrm rot="441831">
            <a:off x="5826909" y="2638704"/>
            <a:ext cx="1640865" cy="17544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4936280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9632" y="-58307"/>
            <a:ext cx="6624638" cy="89958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Работа по учебнику.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3896" y="886188"/>
            <a:ext cx="6226576" cy="2192032"/>
          </a:xfrm>
        </p:spPr>
        <p:txBody>
          <a:bodyPr>
            <a:noAutofit/>
          </a:bodyPr>
          <a:lstStyle/>
          <a:p>
            <a:pPr algn="l"/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1.Откройте учебник на 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стр.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44 (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последний абзац) -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45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.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  <a:p>
            <a:pPr algn="l"/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2.Прочитайте текст 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«Озёра». Что вы запомнили, про озёра России?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  <a:p>
            <a:pPr algn="l"/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  <a:p>
            <a:pPr marL="609600" indent="-609600" algn="l"/>
            <a:r>
              <a:rPr lang="ru-RU" sz="2800" dirty="0">
                <a:latin typeface="Comic Sans MS" pitchFamily="66" charset="0"/>
              </a:rPr>
              <a:t> </a:t>
            </a:r>
          </a:p>
        </p:txBody>
      </p:sp>
      <p:pic>
        <p:nvPicPr>
          <p:cNvPr id="5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 rotWithShape="1">
          <a:blip r:embed="rId2" cstate="email"/>
          <a:srcRect l="17043" r="15966"/>
          <a:stretch/>
        </p:blipFill>
        <p:spPr bwMode="auto">
          <a:xfrm>
            <a:off x="442134" y="3361556"/>
            <a:ext cx="1013013" cy="2012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 rotWithShape="1">
          <a:blip r:embed="rId3" cstate="email"/>
          <a:srcRect t="15638" r="3602" b="7920"/>
          <a:stretch/>
        </p:blipFill>
        <p:spPr bwMode="auto">
          <a:xfrm rot="441831">
            <a:off x="7269951" y="3675500"/>
            <a:ext cx="1640865" cy="1754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2603" y="886188"/>
            <a:ext cx="1738165" cy="2457874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трелка вправо с вырезом 8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0FCC5DE6-3E49-40C0-9711-7D03F943F9EC}"/>
              </a:ext>
            </a:extLst>
          </p:cNvPr>
          <p:cNvSpPr/>
          <p:nvPr/>
        </p:nvSpPr>
        <p:spPr>
          <a:xfrm>
            <a:off x="8244830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370953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1" uiExpand="1" build="p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трелка вправо с вырезом 8">
            <a:hlinkClick r:id="" action="ppaction://hlinkshowjump?jump=nextslide"/>
          </p:cNvPr>
          <p:cNvSpPr/>
          <p:nvPr/>
        </p:nvSpPr>
        <p:spPr>
          <a:xfrm>
            <a:off x="8244830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AF6B4C3D-8382-4B93-9207-B9B47DB64305}"/>
              </a:ext>
            </a:extLst>
          </p:cNvPr>
          <p:cNvSpPr/>
          <p:nvPr/>
        </p:nvSpPr>
        <p:spPr>
          <a:xfrm>
            <a:off x="462870" y="4338194"/>
            <a:ext cx="83432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400" b="1" dirty="0">
                <a:latin typeface="Comic Sans MS" pitchFamily="66" charset="0"/>
              </a:rPr>
              <a:t>На территории России — свыше двух миллионов озёр. За особую красоту их иногда называют </a:t>
            </a: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«</a:t>
            </a:r>
            <a:r>
              <a:rPr lang="ru-RU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голубыми </a:t>
            </a:r>
            <a:r>
              <a:rPr lang="ru-RU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глазами </a:t>
            </a:r>
            <a:r>
              <a:rPr lang="ru-RU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Земли»</a:t>
            </a:r>
            <a:r>
              <a:rPr lang="ru-RU" sz="2400" b="1" dirty="0" smtClean="0">
                <a:latin typeface="Comic Sans MS" pitchFamily="66" charset="0"/>
              </a:rPr>
              <a:t>.</a:t>
            </a:r>
            <a:endParaRPr lang="ru-RU" sz="2400" b="1" dirty="0">
              <a:latin typeface="Comic Sans MS" pitchFamily="66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942ADAC0-08FF-45F5-8B8C-C0523FA36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6536" y="623200"/>
            <a:ext cx="2825013" cy="1895659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259632" y="85710"/>
            <a:ext cx="6624638" cy="53749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«Голубые глаза Земли»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="" xmlns:a16="http://schemas.microsoft.com/office/drawing/2014/main" id="{942ADAC0-08FF-45F5-8B8C-C0523FA36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45948" y="1273324"/>
            <a:ext cx="2825013" cy="1821568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="" xmlns:a16="http://schemas.microsoft.com/office/drawing/2014/main" id="{942ADAC0-08FF-45F5-8B8C-C0523FA36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12160" y="2396113"/>
            <a:ext cx="2825013" cy="1865347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190868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AF6B4C3D-8382-4B93-9207-B9B47DB64305}"/>
              </a:ext>
            </a:extLst>
          </p:cNvPr>
          <p:cNvSpPr/>
          <p:nvPr/>
        </p:nvSpPr>
        <p:spPr>
          <a:xfrm>
            <a:off x="4355976" y="829251"/>
            <a:ext cx="460292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800" b="1" dirty="0">
                <a:latin typeface="Comic Sans MS" pitchFamily="66" charset="0"/>
              </a:rPr>
              <a:t>Самое большое </a:t>
            </a:r>
          </a:p>
          <a:p>
            <a:pPr algn="ctr">
              <a:buFontTx/>
              <a:buNone/>
            </a:pPr>
            <a:r>
              <a:rPr lang="ru-RU" sz="2800" b="1" dirty="0">
                <a:latin typeface="Comic Sans MS" pitchFamily="66" charset="0"/>
              </a:rPr>
              <a:t>	озеро в мире – Каспийское море</a:t>
            </a:r>
            <a:r>
              <a:rPr lang="ru-RU" sz="2800" b="1" dirty="0" smtClean="0">
                <a:latin typeface="Comic Sans MS" pitchFamily="66" charset="0"/>
              </a:rPr>
              <a:t>.</a:t>
            </a:r>
          </a:p>
          <a:p>
            <a:pPr algn="ctr">
              <a:buFontTx/>
              <a:buNone/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800" b="1" dirty="0">
                <a:latin typeface="Comic Sans MS" pitchFamily="66" charset="0"/>
              </a:rPr>
              <a:t>Из-за огромных размеров его называют озером-морем или просто морем</a:t>
            </a:r>
            <a:r>
              <a:rPr lang="ru-RU" sz="2800" b="1" dirty="0" smtClean="0">
                <a:latin typeface="Comic Sans MS" pitchFamily="66" charset="0"/>
              </a:rPr>
              <a:t>.</a:t>
            </a:r>
          </a:p>
          <a:p>
            <a:pPr algn="ctr">
              <a:buFontTx/>
              <a:buNone/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800" b="1" dirty="0">
                <a:latin typeface="Comic Sans MS" pitchFamily="66" charset="0"/>
              </a:rPr>
              <a:t>Вода в нём солёная. </a:t>
            </a:r>
            <a:endParaRPr lang="ru-RU" sz="2800" b="1" dirty="0" smtClean="0">
              <a:latin typeface="Comic Sans MS" pitchFamily="66" charset="0"/>
            </a:endParaRPr>
          </a:p>
          <a:p>
            <a:pPr algn="ctr">
              <a:buFontTx/>
              <a:buNone/>
            </a:pPr>
            <a:r>
              <a:rPr lang="ru-RU" sz="2800" b="1" dirty="0" smtClean="0">
                <a:latin typeface="Comic Sans MS" pitchFamily="66" charset="0"/>
              </a:rPr>
              <a:t>В </a:t>
            </a:r>
            <a:r>
              <a:rPr lang="ru-RU" sz="2800" b="1" dirty="0">
                <a:latin typeface="Comic Sans MS" pitchFamily="66" charset="0"/>
              </a:rPr>
              <a:t>Каспийское море впадает 130 рек. </a:t>
            </a:r>
          </a:p>
          <a:p>
            <a:pPr algn="ctr">
              <a:buFontTx/>
              <a:buNone/>
            </a:pPr>
            <a:endParaRPr lang="ru-RU" sz="2800" b="1" dirty="0">
              <a:latin typeface="Comic Sans MS" pitchFamily="66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942ADAC0-08FF-45F5-8B8C-C0523FA36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83568" y="2967663"/>
            <a:ext cx="3548580" cy="2262219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трелка вправо с вырезом 8">
            <a:hlinkClick r:id="" action="ppaction://hlinkshowjump?jump=nextslide"/>
          </p:cNvPr>
          <p:cNvSpPr/>
          <p:nvPr/>
        </p:nvSpPr>
        <p:spPr>
          <a:xfrm>
            <a:off x="8244830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79CD4D8A-C01D-48F5-BE97-02997123D9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686137" y="682689"/>
            <a:ext cx="3548580" cy="2084742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8">
            <a:extLst>
              <a:ext uri="{FF2B5EF4-FFF2-40B4-BE49-F238E27FC236}">
                <a16:creationId xmlns="" xmlns:a16="http://schemas.microsoft.com/office/drawing/2014/main" id="{93155DC6-10C2-4A7A-9703-83BE22A23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112485"/>
            <a:ext cx="74888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Каспийское море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14584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AF6B4C3D-8382-4B93-9207-B9B47DB64305}"/>
              </a:ext>
            </a:extLst>
          </p:cNvPr>
          <p:cNvSpPr/>
          <p:nvPr/>
        </p:nvSpPr>
        <p:spPr>
          <a:xfrm>
            <a:off x="3995936" y="829251"/>
            <a:ext cx="496296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800" b="1" dirty="0">
                <a:latin typeface="Comic Sans MS" pitchFamily="66" charset="0"/>
              </a:rPr>
              <a:t>Самое глубокое </a:t>
            </a:r>
            <a:r>
              <a:rPr lang="ru-RU" sz="2800" b="1" dirty="0" smtClean="0">
                <a:latin typeface="Comic Sans MS" pitchFamily="66" charset="0"/>
              </a:rPr>
              <a:t>озеро</a:t>
            </a:r>
          </a:p>
          <a:p>
            <a:pPr algn="ctr">
              <a:buFontTx/>
              <a:buNone/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800" b="1" dirty="0">
                <a:latin typeface="Comic Sans MS" pitchFamily="66" charset="0"/>
              </a:rPr>
              <a:t>в мире – </a:t>
            </a:r>
            <a:r>
              <a:rPr lang="ru-RU" sz="2800" b="1" dirty="0" smtClean="0">
                <a:latin typeface="Comic Sans MS" pitchFamily="66" charset="0"/>
              </a:rPr>
              <a:t>озеро </a:t>
            </a:r>
            <a:r>
              <a:rPr lang="ru-RU" sz="2800" b="1" dirty="0">
                <a:latin typeface="Comic Sans MS" pitchFamily="66" charset="0"/>
              </a:rPr>
              <a:t>Байкал. </a:t>
            </a:r>
          </a:p>
          <a:p>
            <a:pPr algn="ctr">
              <a:buFontTx/>
              <a:buNone/>
            </a:pPr>
            <a:r>
              <a:rPr lang="ru-RU" sz="2800" b="1" dirty="0" smtClean="0">
                <a:latin typeface="Comic Sans MS" pitchFamily="66" charset="0"/>
              </a:rPr>
              <a:t>Вода </a:t>
            </a:r>
            <a:r>
              <a:rPr lang="ru-RU" sz="2800" b="1" dirty="0">
                <a:latin typeface="Comic Sans MS" pitchFamily="66" charset="0"/>
              </a:rPr>
              <a:t>в Байкале </a:t>
            </a:r>
            <a:r>
              <a:rPr lang="ru-RU" sz="2800" b="1" dirty="0" smtClean="0">
                <a:latin typeface="Comic Sans MS" pitchFamily="66" charset="0"/>
              </a:rPr>
              <a:t>холодная</a:t>
            </a:r>
            <a:r>
              <a:rPr lang="ru-RU" sz="2800" b="1" dirty="0">
                <a:latin typeface="Comic Sans MS" pitchFamily="66" charset="0"/>
              </a:rPr>
              <a:t>. Температура даже летом не превышает +8…+9 °. Вода в озере </a:t>
            </a:r>
            <a:r>
              <a:rPr lang="ru-RU" sz="2800" b="1" dirty="0" smtClean="0">
                <a:latin typeface="Comic Sans MS" pitchFamily="66" charset="0"/>
              </a:rPr>
              <a:t>настолько </a:t>
            </a:r>
            <a:r>
              <a:rPr lang="ru-RU" sz="2800" b="1" dirty="0">
                <a:latin typeface="Comic Sans MS" pitchFamily="66" charset="0"/>
              </a:rPr>
              <a:t>прозрачна, что отдельные камни и различные предметы бывают видны на глубине 40 м.</a:t>
            </a:r>
          </a:p>
          <a:p>
            <a:pPr algn="ctr">
              <a:buFontTx/>
              <a:buNone/>
            </a:pPr>
            <a:endParaRPr lang="ru-RU" sz="2800" b="1" dirty="0">
              <a:latin typeface="Comic Sans MS" pitchFamily="66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942ADAC0-08FF-45F5-8B8C-C0523FA36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2989841"/>
            <a:ext cx="3548580" cy="2217862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трелка вправо с вырезом 8">
            <a:hlinkClick r:id="" action="ppaction://hlinkshowjump?jump=nextslide"/>
          </p:cNvPr>
          <p:cNvSpPr/>
          <p:nvPr/>
        </p:nvSpPr>
        <p:spPr>
          <a:xfrm>
            <a:off x="8244830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79CD4D8A-C01D-48F5-BE97-02997123D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8105" y="697261"/>
            <a:ext cx="3548580" cy="2088232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8">
            <a:extLst>
              <a:ext uri="{FF2B5EF4-FFF2-40B4-BE49-F238E27FC236}">
                <a16:creationId xmlns="" xmlns:a16="http://schemas.microsoft.com/office/drawing/2014/main" id="{93155DC6-10C2-4A7A-9703-83BE22A23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112485"/>
            <a:ext cx="74888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Озеро Байкал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95594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AF6B4C3D-8382-4B93-9207-B9B47DB64305}"/>
              </a:ext>
            </a:extLst>
          </p:cNvPr>
          <p:cNvSpPr/>
          <p:nvPr/>
        </p:nvSpPr>
        <p:spPr>
          <a:xfrm>
            <a:off x="3707904" y="535716"/>
            <a:ext cx="525100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800" b="1" dirty="0">
                <a:latin typeface="Comic Sans MS" pitchFamily="66" charset="0"/>
              </a:rPr>
              <a:t>Крупнейшие озёра Европы – </a:t>
            </a:r>
            <a:r>
              <a:rPr lang="ru-RU" sz="2800" b="1" dirty="0" smtClean="0">
                <a:latin typeface="Comic Sans MS" pitchFamily="66" charset="0"/>
              </a:rPr>
              <a:t>Ладожское </a:t>
            </a:r>
            <a:r>
              <a:rPr lang="ru-RU" sz="2800" b="1" dirty="0">
                <a:latin typeface="Comic Sans MS" pitchFamily="66" charset="0"/>
              </a:rPr>
              <a:t>и Онежское.</a:t>
            </a:r>
          </a:p>
          <a:p>
            <a:pPr algn="ctr">
              <a:buFontTx/>
              <a:buNone/>
            </a:pPr>
            <a:r>
              <a:rPr lang="ru-RU" sz="2800" b="1" dirty="0" smtClean="0">
                <a:latin typeface="Comic Sans MS" pitchFamily="66" charset="0"/>
              </a:rPr>
              <a:t>В </a:t>
            </a:r>
            <a:r>
              <a:rPr lang="ru-RU" sz="2800" b="1" dirty="0">
                <a:latin typeface="Comic Sans MS" pitchFamily="66" charset="0"/>
              </a:rPr>
              <a:t>Ладожском озере берёт своё начало река Нева, на которой стоит Санкт-Петербург. </a:t>
            </a:r>
            <a:r>
              <a:rPr lang="ru-RU" sz="2800" b="1" dirty="0" smtClean="0">
                <a:latin typeface="Comic Sans MS" pitchFamily="66" charset="0"/>
              </a:rPr>
              <a:t>Эти </a:t>
            </a:r>
            <a:r>
              <a:rPr lang="ru-RU" sz="2800" b="1" dirty="0">
                <a:latin typeface="Comic Sans MS" pitchFamily="66" charset="0"/>
              </a:rPr>
              <a:t>два озера связаны между собой: </a:t>
            </a:r>
            <a:r>
              <a:rPr lang="ru-RU" sz="2800" b="1" dirty="0" smtClean="0">
                <a:latin typeface="Comic Sans MS" pitchFamily="66" charset="0"/>
              </a:rPr>
              <a:t>из </a:t>
            </a:r>
            <a:r>
              <a:rPr lang="ru-RU" sz="2800" b="1" dirty="0">
                <a:latin typeface="Comic Sans MS" pitchFamily="66" charset="0"/>
              </a:rPr>
              <a:t>Онежского озера вытекает река Свирь, которая впадает в Ладожское озеро. Это озёра с пресной водой.</a:t>
            </a:r>
          </a:p>
          <a:p>
            <a:pPr algn="ctr">
              <a:buFontTx/>
              <a:buNone/>
            </a:pPr>
            <a:endParaRPr lang="ru-RU" sz="2800" b="1" dirty="0">
              <a:latin typeface="Comic Sans MS" pitchFamily="66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942ADAC0-08FF-45F5-8B8C-C0523FA36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4192" y="2929508"/>
            <a:ext cx="3255611" cy="2161930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трелка вправо с вырезом 8">
            <a:hlinkClick r:id="" action="ppaction://hlinkshowjump?jump=nextslide"/>
          </p:cNvPr>
          <p:cNvSpPr/>
          <p:nvPr/>
        </p:nvSpPr>
        <p:spPr>
          <a:xfrm>
            <a:off x="8244830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79CD4D8A-C01D-48F5-BE97-02997123D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4193" y="712777"/>
            <a:ext cx="3255611" cy="2072715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8">
            <a:extLst>
              <a:ext uri="{FF2B5EF4-FFF2-40B4-BE49-F238E27FC236}">
                <a16:creationId xmlns="" xmlns:a16="http://schemas.microsoft.com/office/drawing/2014/main" id="{93155DC6-10C2-4A7A-9703-83BE22A23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112485"/>
            <a:ext cx="74888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Ладожское и Онежское озёра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45728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017452" y="707435"/>
            <a:ext cx="6812323" cy="3169557"/>
          </a:xfrm>
          <a:prstGeom prst="rect">
            <a:avLst/>
          </a:prstGeom>
          <a:ln w="28575">
            <a:solidFill>
              <a:srgbClr val="5BD4FF"/>
            </a:solidFill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788024" y="4077849"/>
            <a:ext cx="2871554" cy="510778"/>
          </a:xfrm>
          <a:prstGeom prst="roundRect">
            <a:avLst/>
          </a:prstGeom>
          <a:solidFill>
            <a:srgbClr val="5BD4FF"/>
          </a:solidFill>
          <a:ln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Ладожское озеро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92981" y="4767815"/>
            <a:ext cx="2643345" cy="510778"/>
          </a:xfrm>
          <a:prstGeom prst="roundRect">
            <a:avLst/>
          </a:prstGeom>
          <a:solidFill>
            <a:srgbClr val="5BD4FF"/>
          </a:solidFill>
          <a:ln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Онежское озеро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5563" y="4763860"/>
            <a:ext cx="2858453" cy="510778"/>
          </a:xfrm>
          <a:prstGeom prst="roundRect">
            <a:avLst/>
          </a:prstGeom>
          <a:solidFill>
            <a:srgbClr val="5BD4FF"/>
          </a:solidFill>
          <a:ln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Озеро Байкал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568523"/>
            <a:ext cx="596381" cy="51388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271" y="923521"/>
            <a:ext cx="596381" cy="51388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563" y="3120529"/>
            <a:ext cx="596381" cy="51388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388587" y="4074217"/>
            <a:ext cx="2871554" cy="510778"/>
          </a:xfrm>
          <a:prstGeom prst="roundRect">
            <a:avLst/>
          </a:prstGeom>
          <a:solidFill>
            <a:srgbClr val="5BD4FF"/>
          </a:solidFill>
          <a:ln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Каспийское море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86" y="2713484"/>
            <a:ext cx="596381" cy="513886"/>
          </a:xfrm>
          <a:prstGeom prst="rect">
            <a:avLst/>
          </a:prstGeom>
        </p:spPr>
      </p:pic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602399" y="90442"/>
            <a:ext cx="76424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Озёра России на карте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" name="Стрелка вправо с вырезом 21">
            <a:hlinkClick r:id="" action="ppaction://hlinkshowjump?jump=nextslide"/>
          </p:cNvPr>
          <p:cNvSpPr/>
          <p:nvPr/>
        </p:nvSpPr>
        <p:spPr>
          <a:xfrm>
            <a:off x="8244830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5BD4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775797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9" grpId="0" animBg="1"/>
      <p:bldP spid="21" grpId="0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Содержимое 2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57" y="741497"/>
            <a:ext cx="4180933" cy="4636283"/>
          </a:xfrm>
        </p:spPr>
      </p:pic>
      <p:sp>
        <p:nvSpPr>
          <p:cNvPr id="30" name="TextBox 29"/>
          <p:cNvSpPr txBox="1"/>
          <p:nvPr/>
        </p:nvSpPr>
        <p:spPr>
          <a:xfrm>
            <a:off x="5741969" y="935553"/>
            <a:ext cx="2583000" cy="461665"/>
          </a:xfrm>
          <a:prstGeom prst="rect">
            <a:avLst/>
          </a:prstGeom>
          <a:solidFill>
            <a:srgbClr val="5BD4FF"/>
          </a:solidFill>
          <a:ln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Волга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23586" y="1471086"/>
            <a:ext cx="2607735" cy="81035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333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Самая крупная </a:t>
            </a:r>
          </a:p>
          <a:p>
            <a:pPr algn="ctr"/>
            <a:r>
              <a:rPr lang="ru-RU" sz="2333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река равнины</a:t>
            </a: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1588602" y="3477624"/>
            <a:ext cx="420047" cy="300033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723586" y="2412613"/>
            <a:ext cx="2583000" cy="461665"/>
          </a:xfrm>
          <a:prstGeom prst="rect">
            <a:avLst/>
          </a:prstGeom>
          <a:solidFill>
            <a:srgbClr val="5BD4FF"/>
          </a:solidFill>
          <a:ln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Дон</a:t>
            </a:r>
          </a:p>
        </p:txBody>
      </p:sp>
      <p:cxnSp>
        <p:nvCxnSpPr>
          <p:cNvPr id="36" name="Прямая со стрелкой 35"/>
          <p:cNvCxnSpPr/>
          <p:nvPr/>
        </p:nvCxnSpPr>
        <p:spPr>
          <a:xfrm flipH="1">
            <a:off x="1817694" y="2832137"/>
            <a:ext cx="300033" cy="480053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714803" y="3010602"/>
            <a:ext cx="2583000" cy="461665"/>
          </a:xfrm>
          <a:prstGeom prst="rect">
            <a:avLst/>
          </a:prstGeom>
          <a:solidFill>
            <a:srgbClr val="5BD4FF"/>
          </a:solidFill>
          <a:ln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Ока 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39" name="Прямая со стрелкой 38"/>
          <p:cNvCxnSpPr/>
          <p:nvPr/>
        </p:nvCxnSpPr>
        <p:spPr>
          <a:xfrm flipH="1">
            <a:off x="3798139" y="2352084"/>
            <a:ext cx="300033" cy="480053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>
            <a:off x="2482865" y="2163116"/>
            <a:ext cx="300033" cy="480053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706020" y="3627641"/>
            <a:ext cx="2600566" cy="461665"/>
          </a:xfrm>
          <a:prstGeom prst="rect">
            <a:avLst/>
          </a:prstGeom>
          <a:solidFill>
            <a:srgbClr val="5BD4FF"/>
          </a:solidFill>
          <a:ln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Северная Двина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723587" y="4270043"/>
            <a:ext cx="2574216" cy="461665"/>
          </a:xfrm>
          <a:prstGeom prst="rect">
            <a:avLst/>
          </a:prstGeom>
          <a:solidFill>
            <a:srgbClr val="5BD4FF"/>
          </a:solidFill>
          <a:ln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Печора 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43" name="Прямая со стрелкой 42"/>
          <p:cNvCxnSpPr/>
          <p:nvPr/>
        </p:nvCxnSpPr>
        <p:spPr>
          <a:xfrm flipH="1">
            <a:off x="3507010" y="1708554"/>
            <a:ext cx="420047" cy="18002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730929" y="4912445"/>
            <a:ext cx="2622472" cy="461665"/>
          </a:xfrm>
          <a:prstGeom prst="rect">
            <a:avLst/>
          </a:prstGeom>
          <a:solidFill>
            <a:srgbClr val="5BD4FF"/>
          </a:solidFill>
          <a:ln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Кама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46" name="Прямая со стрелкой 45"/>
          <p:cNvCxnSpPr/>
          <p:nvPr/>
        </p:nvCxnSpPr>
        <p:spPr>
          <a:xfrm flipH="1" flipV="1">
            <a:off x="4133570" y="2163116"/>
            <a:ext cx="540060" cy="6000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451446" y="181772"/>
            <a:ext cx="7793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Реки Восточно-европейской равнины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" name="Стрелка вправо с вырезом 21">
            <a:hlinkClick r:id="" action="ppaction://hlinkshowjump?jump=nextslide"/>
          </p:cNvPr>
          <p:cNvSpPr/>
          <p:nvPr/>
        </p:nvSpPr>
        <p:spPr>
          <a:xfrm>
            <a:off x="8244830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91407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500"/>
                            </p:stCondLst>
                            <p:childTnLst>
                              <p:par>
                                <p:cTn id="8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500"/>
                            </p:stCondLst>
                            <p:childTnLst>
                              <p:par>
                                <p:cTn id="9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5" grpId="0" animBg="1"/>
      <p:bldP spid="37" grpId="0" animBg="1"/>
      <p:bldP spid="41" grpId="0" animBg="1"/>
      <p:bldP spid="42" grpId="0" animBg="1"/>
      <p:bldP spid="45" grpId="0" animBg="1"/>
      <p:bldP spid="5" grpId="0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Содержимое 2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41497"/>
            <a:ext cx="3472220" cy="4636283"/>
          </a:xfrm>
        </p:spPr>
      </p:pic>
      <p:sp>
        <p:nvSpPr>
          <p:cNvPr id="30" name="TextBox 29"/>
          <p:cNvSpPr txBox="1"/>
          <p:nvPr/>
        </p:nvSpPr>
        <p:spPr>
          <a:xfrm>
            <a:off x="5741969" y="935553"/>
            <a:ext cx="2583000" cy="461665"/>
          </a:xfrm>
          <a:prstGeom prst="rect">
            <a:avLst/>
          </a:prstGeom>
          <a:solidFill>
            <a:srgbClr val="5BD4FF"/>
          </a:solidFill>
          <a:ln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Обь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2051720" y="2645232"/>
            <a:ext cx="520141" cy="20213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741969" y="1578961"/>
            <a:ext cx="2583000" cy="461665"/>
          </a:xfrm>
          <a:prstGeom prst="rect">
            <a:avLst/>
          </a:prstGeom>
          <a:solidFill>
            <a:srgbClr val="5BD4FF"/>
          </a:solidFill>
          <a:ln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Енисей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36" name="Прямая со стрелкой 35"/>
          <p:cNvCxnSpPr/>
          <p:nvPr/>
        </p:nvCxnSpPr>
        <p:spPr>
          <a:xfrm flipH="1">
            <a:off x="4198121" y="1975480"/>
            <a:ext cx="300033" cy="480053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451446" y="181772"/>
            <a:ext cx="7793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Реки Западно-Сибирской равнины</a:t>
            </a:r>
          </a:p>
        </p:txBody>
      </p:sp>
      <p:sp>
        <p:nvSpPr>
          <p:cNvPr id="22" name="Стрелка вправо с вырезом 21">
            <a:hlinkClick r:id="" action="ppaction://hlinkshowjump?jump=nextslide"/>
          </p:cNvPr>
          <p:cNvSpPr/>
          <p:nvPr/>
        </p:nvSpPr>
        <p:spPr>
          <a:xfrm>
            <a:off x="8244830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" descr="C:\Users\Наталья\Desktop\муравей и черепаха\черепаха.png">
            <a:extLst>
              <a:ext uri="{FF2B5EF4-FFF2-40B4-BE49-F238E27FC236}">
                <a16:creationId xmlns="" xmlns:a16="http://schemas.microsoft.com/office/drawing/2014/main" id="{E0E40E9B-C944-407E-AD48-12F59B53E4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/>
          <a:srcRect t="15638" r="3602" b="7920"/>
          <a:stretch/>
        </p:blipFill>
        <p:spPr bwMode="auto">
          <a:xfrm rot="441831">
            <a:off x="7360277" y="3520188"/>
            <a:ext cx="1640865" cy="17544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5465701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5" grpId="0" animBg="1"/>
      <p:bldP spid="5" grpId="0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Содержимое 2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27770"/>
            <a:ext cx="4104456" cy="4525676"/>
          </a:xfrm>
        </p:spPr>
      </p:pic>
      <p:sp>
        <p:nvSpPr>
          <p:cNvPr id="30" name="TextBox 29"/>
          <p:cNvSpPr txBox="1"/>
          <p:nvPr/>
        </p:nvSpPr>
        <p:spPr>
          <a:xfrm>
            <a:off x="5741969" y="935553"/>
            <a:ext cx="2583000" cy="461665"/>
          </a:xfrm>
          <a:prstGeom prst="rect">
            <a:avLst/>
          </a:prstGeom>
          <a:solidFill>
            <a:srgbClr val="5BD4FF"/>
          </a:solidFill>
          <a:ln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Лена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1992711" y="2454282"/>
            <a:ext cx="520141" cy="20213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741969" y="1578961"/>
            <a:ext cx="2583000" cy="461665"/>
          </a:xfrm>
          <a:prstGeom prst="rect">
            <a:avLst/>
          </a:prstGeom>
          <a:solidFill>
            <a:srgbClr val="5BD4FF"/>
          </a:solidFill>
          <a:ln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Амур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36" name="Прямая со стрелкой 35"/>
          <p:cNvCxnSpPr/>
          <p:nvPr/>
        </p:nvCxnSpPr>
        <p:spPr>
          <a:xfrm>
            <a:off x="3707904" y="3865612"/>
            <a:ext cx="504057" cy="33603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215602" y="181772"/>
            <a:ext cx="82448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Реки </a:t>
            </a: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Средне-Сибирского плоскогорья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" name="Picture 2" descr="C:\Users\Наталья\Desktop\муравей и черепаха\черепаха.png">
            <a:extLst>
              <a:ext uri="{FF2B5EF4-FFF2-40B4-BE49-F238E27FC236}">
                <a16:creationId xmlns="" xmlns:a16="http://schemas.microsoft.com/office/drawing/2014/main" id="{E0E40E9B-C944-407E-AD48-12F59B53E4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/>
          <a:srcRect t="15638" r="3602" b="7920"/>
          <a:stretch/>
        </p:blipFill>
        <p:spPr bwMode="auto">
          <a:xfrm rot="441831">
            <a:off x="7360277" y="3520188"/>
            <a:ext cx="1640865" cy="175442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Стрелка вправо с вырезом 21">
            <a:hlinkClick r:id="" action="ppaction://hlinkshowjump?jump=nextslide"/>
          </p:cNvPr>
          <p:cNvSpPr/>
          <p:nvPr/>
        </p:nvSpPr>
        <p:spPr>
          <a:xfrm>
            <a:off x="8244830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266695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5" grpId="0" animBg="1"/>
      <p:bldP spid="5" grpId="0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942ADAC0-08FF-45F5-8B8C-C0523FA36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01360" y="2929508"/>
            <a:ext cx="3241274" cy="2161930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79CD4D8A-C01D-48F5-BE97-02997123D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4193" y="712777"/>
            <a:ext cx="3255610" cy="2072715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8">
            <a:extLst>
              <a:ext uri="{FF2B5EF4-FFF2-40B4-BE49-F238E27FC236}">
                <a16:creationId xmlns="" xmlns:a16="http://schemas.microsoft.com/office/drawing/2014/main" id="{93155DC6-10C2-4A7A-9703-83BE22A23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344" y="55994"/>
            <a:ext cx="806489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Дальневосточный морской заповедник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Стрелка вправо с вырезом 8">
            <a:hlinkClick r:id="" action="ppaction://hlinkshowjump?jump=nextslide"/>
          </p:cNvPr>
          <p:cNvSpPr/>
          <p:nvPr/>
        </p:nvSpPr>
        <p:spPr>
          <a:xfrm>
            <a:off x="8244830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AF6B4C3D-8382-4B93-9207-B9B47DB64305}"/>
              </a:ext>
            </a:extLst>
          </p:cNvPr>
          <p:cNvSpPr/>
          <p:nvPr/>
        </p:nvSpPr>
        <p:spPr>
          <a:xfrm>
            <a:off x="3491880" y="610516"/>
            <a:ext cx="547260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400" b="1" dirty="0" smtClean="0">
                <a:latin typeface="Comic Sans MS" pitchFamily="66" charset="0"/>
              </a:rPr>
              <a:t>В 1978 году был создан первый </a:t>
            </a:r>
          </a:p>
          <a:p>
            <a:pPr algn="ctr">
              <a:buFontTx/>
              <a:buNone/>
            </a:pPr>
            <a:r>
              <a:rPr lang="ru-RU" sz="2400" b="1" dirty="0" smtClean="0">
                <a:latin typeface="Comic Sans MS" pitchFamily="66" charset="0"/>
              </a:rPr>
              <a:t>в России морской заповедник .</a:t>
            </a:r>
          </a:p>
          <a:p>
            <a:pPr algn="ctr">
              <a:buFontTx/>
              <a:buNone/>
            </a:pPr>
            <a:r>
              <a:rPr lang="ru-RU" sz="2400" b="1" dirty="0" smtClean="0">
                <a:latin typeface="Comic Sans MS" pitchFamily="66" charset="0"/>
              </a:rPr>
              <a:t>Под охрану был взят большой участок моря вместе со всеми</a:t>
            </a:r>
          </a:p>
          <a:p>
            <a:pPr algn="ctr">
              <a:buFontTx/>
              <a:buNone/>
            </a:pPr>
            <a:r>
              <a:rPr lang="ru-RU" sz="2400" b="1" dirty="0" smtClean="0">
                <a:latin typeface="Comic Sans MS" pitchFamily="66" charset="0"/>
              </a:rPr>
              <a:t> его обитателями . Место отличается удивительно богатым подводным миром. Рыб там более 100 видов. В состав заповедника входит также большой участок побережья </a:t>
            </a:r>
          </a:p>
          <a:p>
            <a:pPr algn="ctr">
              <a:buFontTx/>
              <a:buNone/>
            </a:pPr>
            <a:r>
              <a:rPr lang="ru-RU" sz="2400" b="1" dirty="0" smtClean="0">
                <a:latin typeface="Comic Sans MS" pitchFamily="66" charset="0"/>
              </a:rPr>
              <a:t>и 12 островов с богатым растительным и животным миром.</a:t>
            </a:r>
            <a:endParaRPr lang="ru-RU" sz="2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6958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1331640" y="112485"/>
            <a:ext cx="684076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Какие океаны омывают материк Евразия?</a:t>
            </a:r>
          </a:p>
        </p:txBody>
      </p:sp>
      <p:sp>
        <p:nvSpPr>
          <p:cNvPr id="9" name="Стрелка вправо с вырезом 8">
            <a:hlinkClick r:id="" action="ppaction://hlinkshowjump?jump=nextslide"/>
          </p:cNvPr>
          <p:cNvSpPr/>
          <p:nvPr/>
        </p:nvSpPr>
        <p:spPr>
          <a:xfrm>
            <a:off x="8244830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5BD4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4469" y="112485"/>
            <a:ext cx="12542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Comic Sans MS" pitchFamily="66" charset="0"/>
              </a:rPr>
              <a:t>Клик мышкой </a:t>
            </a:r>
          </a:p>
          <a:p>
            <a:pPr algn="ctr"/>
            <a:r>
              <a:rPr lang="ru-RU" sz="1400" dirty="0">
                <a:latin typeface="Comic Sans MS" pitchFamily="66" charset="0"/>
              </a:rPr>
              <a:t>на </a:t>
            </a:r>
            <a:r>
              <a:rPr lang="ru-RU" sz="1400" dirty="0" smtClean="0">
                <a:latin typeface="Comic Sans MS" pitchFamily="66" charset="0"/>
              </a:rPr>
              <a:t>вопрос</a:t>
            </a:r>
            <a:endParaRPr lang="ru-RU" sz="1400" dirty="0">
              <a:latin typeface="Comic Sans MS" pitchFamily="66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AF6B4C3D-8382-4B93-9207-B9B47DB64305}"/>
              </a:ext>
            </a:extLst>
          </p:cNvPr>
          <p:cNvSpPr/>
          <p:nvPr/>
        </p:nvSpPr>
        <p:spPr>
          <a:xfrm>
            <a:off x="179512" y="4809365"/>
            <a:ext cx="880600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800" b="1" dirty="0">
                <a:latin typeface="Comic Sans MS" pitchFamily="66" charset="0"/>
              </a:rPr>
              <a:t>Евразию омывают 4 океана.</a:t>
            </a:r>
          </a:p>
          <a:p>
            <a:pPr algn="ctr">
              <a:buFontTx/>
              <a:buNone/>
            </a:pPr>
            <a:r>
              <a:rPr lang="ru-RU" sz="2400" b="1" dirty="0" smtClean="0">
                <a:latin typeface="Comic Sans MS" pitchFamily="66" charset="0"/>
              </a:rPr>
              <a:t> 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49E6C751-7C4E-4001-9D50-0B0D9CA67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51777" y="1189703"/>
            <a:ext cx="7020623" cy="3592584"/>
          </a:xfrm>
          <a:prstGeom prst="rect">
            <a:avLst/>
          </a:prstGeom>
          <a:noFill/>
          <a:ln w="28575">
            <a:solidFill>
              <a:srgbClr val="5BD4FF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олилиния 11"/>
          <p:cNvSpPr/>
          <p:nvPr/>
        </p:nvSpPr>
        <p:spPr>
          <a:xfrm>
            <a:off x="3491880" y="1345332"/>
            <a:ext cx="3282042" cy="72008"/>
          </a:xfrm>
          <a:custGeom>
            <a:avLst/>
            <a:gdLst>
              <a:gd name="connsiteX0" fmla="*/ 0 w 3755572"/>
              <a:gd name="connsiteY0" fmla="*/ 0 h 0"/>
              <a:gd name="connsiteX1" fmla="*/ 3755572 w 3755572"/>
              <a:gd name="connsiteY1" fmla="*/ 0 h 0"/>
              <a:gd name="connsiteX2" fmla="*/ 3755572 w 3755572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55572">
                <a:moveTo>
                  <a:pt x="0" y="0"/>
                </a:moveTo>
                <a:lnTo>
                  <a:pt x="3755572" y="0"/>
                </a:lnTo>
                <a:lnTo>
                  <a:pt x="3755572" y="0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6660232" y="2296863"/>
            <a:ext cx="1200842" cy="2042397"/>
          </a:xfrm>
          <a:custGeom>
            <a:avLst/>
            <a:gdLst>
              <a:gd name="connsiteX0" fmla="*/ 0 w 1436914"/>
              <a:gd name="connsiteY0" fmla="*/ 0 h 2612571"/>
              <a:gd name="connsiteX1" fmla="*/ 239485 w 1436914"/>
              <a:gd name="connsiteY1" fmla="*/ 217714 h 2612571"/>
              <a:gd name="connsiteX2" fmla="*/ 435428 w 1436914"/>
              <a:gd name="connsiteY2" fmla="*/ 457200 h 2612571"/>
              <a:gd name="connsiteX3" fmla="*/ 653143 w 1436914"/>
              <a:gd name="connsiteY3" fmla="*/ 751114 h 2612571"/>
              <a:gd name="connsiteX4" fmla="*/ 849085 w 1436914"/>
              <a:gd name="connsiteY4" fmla="*/ 1077686 h 2612571"/>
              <a:gd name="connsiteX5" fmla="*/ 1088571 w 1436914"/>
              <a:gd name="connsiteY5" fmla="*/ 1524000 h 2612571"/>
              <a:gd name="connsiteX6" fmla="*/ 1219200 w 1436914"/>
              <a:gd name="connsiteY6" fmla="*/ 1905000 h 2612571"/>
              <a:gd name="connsiteX7" fmla="*/ 1338943 w 1436914"/>
              <a:gd name="connsiteY7" fmla="*/ 2264228 h 2612571"/>
              <a:gd name="connsiteX8" fmla="*/ 1436914 w 1436914"/>
              <a:gd name="connsiteY8" fmla="*/ 2612571 h 2612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6914" h="2612571">
                <a:moveTo>
                  <a:pt x="0" y="0"/>
                </a:moveTo>
                <a:cubicBezTo>
                  <a:pt x="83457" y="70757"/>
                  <a:pt x="166914" y="141514"/>
                  <a:pt x="239485" y="217714"/>
                </a:cubicBezTo>
                <a:cubicBezTo>
                  <a:pt x="312056" y="293914"/>
                  <a:pt x="366485" y="368300"/>
                  <a:pt x="435428" y="457200"/>
                </a:cubicBezTo>
                <a:cubicBezTo>
                  <a:pt x="504371" y="546100"/>
                  <a:pt x="584200" y="647700"/>
                  <a:pt x="653143" y="751114"/>
                </a:cubicBezTo>
                <a:cubicBezTo>
                  <a:pt x="722086" y="854528"/>
                  <a:pt x="776514" y="948872"/>
                  <a:pt x="849085" y="1077686"/>
                </a:cubicBezTo>
                <a:cubicBezTo>
                  <a:pt x="921656" y="1206500"/>
                  <a:pt x="1026885" y="1386114"/>
                  <a:pt x="1088571" y="1524000"/>
                </a:cubicBezTo>
                <a:cubicBezTo>
                  <a:pt x="1150257" y="1661886"/>
                  <a:pt x="1177471" y="1781629"/>
                  <a:pt x="1219200" y="1905000"/>
                </a:cubicBezTo>
                <a:cubicBezTo>
                  <a:pt x="1260929" y="2028371"/>
                  <a:pt x="1302657" y="2146300"/>
                  <a:pt x="1338943" y="2264228"/>
                </a:cubicBezTo>
                <a:cubicBezTo>
                  <a:pt x="1375229" y="2382157"/>
                  <a:pt x="1406071" y="2497364"/>
                  <a:pt x="1436914" y="2612571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2866833" y="2065413"/>
            <a:ext cx="913079" cy="2343302"/>
          </a:xfrm>
          <a:custGeom>
            <a:avLst/>
            <a:gdLst>
              <a:gd name="connsiteX0" fmla="*/ 301172 w 1008743"/>
              <a:gd name="connsiteY0" fmla="*/ 0 h 3211285"/>
              <a:gd name="connsiteX1" fmla="*/ 83457 w 1008743"/>
              <a:gd name="connsiteY1" fmla="*/ 468085 h 3211285"/>
              <a:gd name="connsiteX2" fmla="*/ 7257 w 1008743"/>
              <a:gd name="connsiteY2" fmla="*/ 1088571 h 3211285"/>
              <a:gd name="connsiteX3" fmla="*/ 39914 w 1008743"/>
              <a:gd name="connsiteY3" fmla="*/ 1491342 h 3211285"/>
              <a:gd name="connsiteX4" fmla="*/ 224972 w 1008743"/>
              <a:gd name="connsiteY4" fmla="*/ 2013857 h 3211285"/>
              <a:gd name="connsiteX5" fmla="*/ 399143 w 1008743"/>
              <a:gd name="connsiteY5" fmla="*/ 2340428 h 3211285"/>
              <a:gd name="connsiteX6" fmla="*/ 584200 w 1008743"/>
              <a:gd name="connsiteY6" fmla="*/ 2601685 h 3211285"/>
              <a:gd name="connsiteX7" fmla="*/ 791029 w 1008743"/>
              <a:gd name="connsiteY7" fmla="*/ 2895600 h 3211285"/>
              <a:gd name="connsiteX8" fmla="*/ 1008743 w 1008743"/>
              <a:gd name="connsiteY8" fmla="*/ 3211285 h 3211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8743" h="3211285">
                <a:moveTo>
                  <a:pt x="301172" y="0"/>
                </a:moveTo>
                <a:cubicBezTo>
                  <a:pt x="216807" y="143328"/>
                  <a:pt x="132443" y="286657"/>
                  <a:pt x="83457" y="468085"/>
                </a:cubicBezTo>
                <a:cubicBezTo>
                  <a:pt x="34471" y="649513"/>
                  <a:pt x="14514" y="918028"/>
                  <a:pt x="7257" y="1088571"/>
                </a:cubicBezTo>
                <a:cubicBezTo>
                  <a:pt x="0" y="1259114"/>
                  <a:pt x="3628" y="1337128"/>
                  <a:pt x="39914" y="1491342"/>
                </a:cubicBezTo>
                <a:cubicBezTo>
                  <a:pt x="76200" y="1645556"/>
                  <a:pt x="165101" y="1872343"/>
                  <a:pt x="224972" y="2013857"/>
                </a:cubicBezTo>
                <a:cubicBezTo>
                  <a:pt x="284843" y="2155371"/>
                  <a:pt x="339272" y="2242457"/>
                  <a:pt x="399143" y="2340428"/>
                </a:cubicBezTo>
                <a:cubicBezTo>
                  <a:pt x="459014" y="2438399"/>
                  <a:pt x="584200" y="2601685"/>
                  <a:pt x="584200" y="2601685"/>
                </a:cubicBezTo>
                <a:lnTo>
                  <a:pt x="791029" y="2895600"/>
                </a:lnTo>
                <a:cubicBezTo>
                  <a:pt x="861786" y="2997200"/>
                  <a:pt x="935264" y="3104242"/>
                  <a:pt x="1008743" y="3211285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4680857" y="3548743"/>
            <a:ext cx="1295400" cy="10886"/>
          </a:xfrm>
          <a:custGeom>
            <a:avLst/>
            <a:gdLst>
              <a:gd name="connsiteX0" fmla="*/ 0 w 1295400"/>
              <a:gd name="connsiteY0" fmla="*/ 0 h 10886"/>
              <a:gd name="connsiteX1" fmla="*/ 1295400 w 1295400"/>
              <a:gd name="connsiteY1" fmla="*/ 10886 h 10886"/>
              <a:gd name="connsiteX2" fmla="*/ 1295400 w 1295400"/>
              <a:gd name="connsiteY2" fmla="*/ 10886 h 10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5400" h="10886">
                <a:moveTo>
                  <a:pt x="0" y="0"/>
                </a:moveTo>
                <a:lnTo>
                  <a:pt x="1295400" y="10886"/>
                </a:lnTo>
                <a:lnTo>
                  <a:pt x="1295400" y="10886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4896136" y="3850162"/>
            <a:ext cx="900000" cy="10886"/>
          </a:xfrm>
          <a:custGeom>
            <a:avLst/>
            <a:gdLst>
              <a:gd name="connsiteX0" fmla="*/ 0 w 1295400"/>
              <a:gd name="connsiteY0" fmla="*/ 0 h 10886"/>
              <a:gd name="connsiteX1" fmla="*/ 1295400 w 1295400"/>
              <a:gd name="connsiteY1" fmla="*/ 10886 h 10886"/>
              <a:gd name="connsiteX2" fmla="*/ 1295400 w 1295400"/>
              <a:gd name="connsiteY2" fmla="*/ 10886 h 10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5400" h="10886">
                <a:moveTo>
                  <a:pt x="0" y="0"/>
                </a:moveTo>
                <a:lnTo>
                  <a:pt x="1295400" y="10886"/>
                </a:lnTo>
                <a:lnTo>
                  <a:pt x="1295400" y="10886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27704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</p:childTnLst>
        </p:cTn>
      </p:par>
    </p:tnLst>
    <p:bldLst>
      <p:bldP spid="6152" grpId="0"/>
      <p:bldP spid="9" grpId="0" animBg="1"/>
      <p:bldP spid="3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множение 3">
            <a:hlinkClick r:id="" action="ppaction://hlinkshowjump?jump=endshow"/>
          </p:cNvPr>
          <p:cNvSpPr/>
          <p:nvPr/>
        </p:nvSpPr>
        <p:spPr>
          <a:xfrm>
            <a:off x="8321544" y="337220"/>
            <a:ext cx="576064" cy="576064"/>
          </a:xfrm>
          <a:prstGeom prst="mathMultiply">
            <a:avLst/>
          </a:prstGeom>
          <a:solidFill>
            <a:schemeClr val="bg1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 rotWithShape="1">
          <a:blip r:embed="rId2" cstate="email"/>
          <a:srcRect t="15638" r="3602" b="7920"/>
          <a:stretch/>
        </p:blipFill>
        <p:spPr bwMode="auto">
          <a:xfrm rot="20674798" flipH="1">
            <a:off x="2452983" y="2760335"/>
            <a:ext cx="1991748" cy="2129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 rotWithShape="1">
          <a:blip r:embed="rId3" cstate="email"/>
          <a:srcRect l="17043" r="15966"/>
          <a:stretch/>
        </p:blipFill>
        <p:spPr bwMode="auto">
          <a:xfrm flipH="1">
            <a:off x="5757328" y="2727534"/>
            <a:ext cx="1241070" cy="2300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55428" y="1028970"/>
            <a:ext cx="6437934" cy="12010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318562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1331640" y="112485"/>
            <a:ext cx="684076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Берега России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Стрелка вправо с вырезом 8">
            <a:hlinkClick r:id="" action="ppaction://hlinkshowjump?jump=nextslide"/>
          </p:cNvPr>
          <p:cNvSpPr/>
          <p:nvPr/>
        </p:nvSpPr>
        <p:spPr>
          <a:xfrm>
            <a:off x="8244830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5BD4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AF6B4C3D-8382-4B93-9207-B9B47DB64305}"/>
              </a:ext>
            </a:extLst>
          </p:cNvPr>
          <p:cNvSpPr/>
          <p:nvPr/>
        </p:nvSpPr>
        <p:spPr>
          <a:xfrm>
            <a:off x="0" y="4610728"/>
            <a:ext cx="91127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400" b="1" dirty="0" smtClean="0">
                <a:latin typeface="Comic Sans MS" pitchFamily="66" charset="0"/>
              </a:rPr>
              <a:t>Омывают </a:t>
            </a:r>
            <a:r>
              <a:rPr lang="ru-RU" sz="2400" b="1" dirty="0">
                <a:latin typeface="Comic Sans MS" pitchFamily="66" charset="0"/>
              </a:rPr>
              <a:t>моря только трёх океанов: </a:t>
            </a:r>
            <a:r>
              <a:rPr lang="ru-RU" sz="2400" b="1" dirty="0" smtClean="0">
                <a:latin typeface="Comic Sans MS" pitchFamily="66" charset="0"/>
              </a:rPr>
              <a:t>Северного </a:t>
            </a:r>
            <a:r>
              <a:rPr lang="ru-RU" sz="2400" b="1" dirty="0">
                <a:latin typeface="Comic Sans MS" pitchFamily="66" charset="0"/>
              </a:rPr>
              <a:t>Ледовитого, Тихого, </a:t>
            </a:r>
            <a:r>
              <a:rPr lang="ru-RU" sz="2400" b="1" dirty="0" smtClean="0">
                <a:latin typeface="Comic Sans MS" pitchFamily="66" charset="0"/>
              </a:rPr>
              <a:t>Атлантического</a:t>
            </a:r>
            <a:r>
              <a:rPr lang="ru-RU" sz="2400" b="1" dirty="0">
                <a:latin typeface="Comic Sans MS" pitchFamily="66" charset="0"/>
              </a:rPr>
              <a:t>.</a:t>
            </a:r>
          </a:p>
          <a:p>
            <a:pPr algn="ctr">
              <a:buFontTx/>
              <a:buNone/>
            </a:pPr>
            <a:r>
              <a:rPr lang="ru-RU" sz="2400" b="1" dirty="0" smtClean="0">
                <a:latin typeface="Comic Sans MS" pitchFamily="66" charset="0"/>
              </a:rPr>
              <a:t> 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49E6C751-7C4E-4001-9D50-0B0D9CA67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29623" y="705076"/>
            <a:ext cx="7632420" cy="3905652"/>
          </a:xfrm>
          <a:prstGeom prst="rect">
            <a:avLst/>
          </a:prstGeom>
          <a:noFill/>
          <a:ln w="28575">
            <a:solidFill>
              <a:srgbClr val="5BD4FF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олилиния 11"/>
          <p:cNvSpPr/>
          <p:nvPr/>
        </p:nvSpPr>
        <p:spPr>
          <a:xfrm flipV="1">
            <a:off x="3333464" y="851418"/>
            <a:ext cx="3398776" cy="45719"/>
          </a:xfrm>
          <a:custGeom>
            <a:avLst/>
            <a:gdLst>
              <a:gd name="connsiteX0" fmla="*/ 0 w 3755572"/>
              <a:gd name="connsiteY0" fmla="*/ 0 h 0"/>
              <a:gd name="connsiteX1" fmla="*/ 3755572 w 3755572"/>
              <a:gd name="connsiteY1" fmla="*/ 0 h 0"/>
              <a:gd name="connsiteX2" fmla="*/ 3755572 w 3755572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55572">
                <a:moveTo>
                  <a:pt x="0" y="0"/>
                </a:moveTo>
                <a:lnTo>
                  <a:pt x="3755572" y="0"/>
                </a:lnTo>
                <a:lnTo>
                  <a:pt x="3755572" y="0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6615506" y="1874385"/>
            <a:ext cx="1340869" cy="2207251"/>
          </a:xfrm>
          <a:custGeom>
            <a:avLst/>
            <a:gdLst>
              <a:gd name="connsiteX0" fmla="*/ 0 w 1436914"/>
              <a:gd name="connsiteY0" fmla="*/ 0 h 2612571"/>
              <a:gd name="connsiteX1" fmla="*/ 239485 w 1436914"/>
              <a:gd name="connsiteY1" fmla="*/ 217714 h 2612571"/>
              <a:gd name="connsiteX2" fmla="*/ 435428 w 1436914"/>
              <a:gd name="connsiteY2" fmla="*/ 457200 h 2612571"/>
              <a:gd name="connsiteX3" fmla="*/ 653143 w 1436914"/>
              <a:gd name="connsiteY3" fmla="*/ 751114 h 2612571"/>
              <a:gd name="connsiteX4" fmla="*/ 849085 w 1436914"/>
              <a:gd name="connsiteY4" fmla="*/ 1077686 h 2612571"/>
              <a:gd name="connsiteX5" fmla="*/ 1088571 w 1436914"/>
              <a:gd name="connsiteY5" fmla="*/ 1524000 h 2612571"/>
              <a:gd name="connsiteX6" fmla="*/ 1219200 w 1436914"/>
              <a:gd name="connsiteY6" fmla="*/ 1905000 h 2612571"/>
              <a:gd name="connsiteX7" fmla="*/ 1338943 w 1436914"/>
              <a:gd name="connsiteY7" fmla="*/ 2264228 h 2612571"/>
              <a:gd name="connsiteX8" fmla="*/ 1436914 w 1436914"/>
              <a:gd name="connsiteY8" fmla="*/ 2612571 h 2612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6914" h="2612571">
                <a:moveTo>
                  <a:pt x="0" y="0"/>
                </a:moveTo>
                <a:cubicBezTo>
                  <a:pt x="83457" y="70757"/>
                  <a:pt x="166914" y="141514"/>
                  <a:pt x="239485" y="217714"/>
                </a:cubicBezTo>
                <a:cubicBezTo>
                  <a:pt x="312056" y="293914"/>
                  <a:pt x="366485" y="368300"/>
                  <a:pt x="435428" y="457200"/>
                </a:cubicBezTo>
                <a:cubicBezTo>
                  <a:pt x="504371" y="546100"/>
                  <a:pt x="584200" y="647700"/>
                  <a:pt x="653143" y="751114"/>
                </a:cubicBezTo>
                <a:cubicBezTo>
                  <a:pt x="722086" y="854528"/>
                  <a:pt x="776514" y="948872"/>
                  <a:pt x="849085" y="1077686"/>
                </a:cubicBezTo>
                <a:cubicBezTo>
                  <a:pt x="921656" y="1206500"/>
                  <a:pt x="1026885" y="1386114"/>
                  <a:pt x="1088571" y="1524000"/>
                </a:cubicBezTo>
                <a:cubicBezTo>
                  <a:pt x="1150257" y="1661886"/>
                  <a:pt x="1177471" y="1781629"/>
                  <a:pt x="1219200" y="1905000"/>
                </a:cubicBezTo>
                <a:cubicBezTo>
                  <a:pt x="1260929" y="2028371"/>
                  <a:pt x="1302657" y="2146300"/>
                  <a:pt x="1338943" y="2264228"/>
                </a:cubicBezTo>
                <a:cubicBezTo>
                  <a:pt x="1375229" y="2382157"/>
                  <a:pt x="1406071" y="2497364"/>
                  <a:pt x="1436914" y="2612571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2627784" y="1637958"/>
            <a:ext cx="913079" cy="2631334"/>
          </a:xfrm>
          <a:custGeom>
            <a:avLst/>
            <a:gdLst>
              <a:gd name="connsiteX0" fmla="*/ 301172 w 1008743"/>
              <a:gd name="connsiteY0" fmla="*/ 0 h 3211285"/>
              <a:gd name="connsiteX1" fmla="*/ 83457 w 1008743"/>
              <a:gd name="connsiteY1" fmla="*/ 468085 h 3211285"/>
              <a:gd name="connsiteX2" fmla="*/ 7257 w 1008743"/>
              <a:gd name="connsiteY2" fmla="*/ 1088571 h 3211285"/>
              <a:gd name="connsiteX3" fmla="*/ 39914 w 1008743"/>
              <a:gd name="connsiteY3" fmla="*/ 1491342 h 3211285"/>
              <a:gd name="connsiteX4" fmla="*/ 224972 w 1008743"/>
              <a:gd name="connsiteY4" fmla="*/ 2013857 h 3211285"/>
              <a:gd name="connsiteX5" fmla="*/ 399143 w 1008743"/>
              <a:gd name="connsiteY5" fmla="*/ 2340428 h 3211285"/>
              <a:gd name="connsiteX6" fmla="*/ 584200 w 1008743"/>
              <a:gd name="connsiteY6" fmla="*/ 2601685 h 3211285"/>
              <a:gd name="connsiteX7" fmla="*/ 791029 w 1008743"/>
              <a:gd name="connsiteY7" fmla="*/ 2895600 h 3211285"/>
              <a:gd name="connsiteX8" fmla="*/ 1008743 w 1008743"/>
              <a:gd name="connsiteY8" fmla="*/ 3211285 h 3211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8743" h="3211285">
                <a:moveTo>
                  <a:pt x="301172" y="0"/>
                </a:moveTo>
                <a:cubicBezTo>
                  <a:pt x="216807" y="143328"/>
                  <a:pt x="132443" y="286657"/>
                  <a:pt x="83457" y="468085"/>
                </a:cubicBezTo>
                <a:cubicBezTo>
                  <a:pt x="34471" y="649513"/>
                  <a:pt x="14514" y="918028"/>
                  <a:pt x="7257" y="1088571"/>
                </a:cubicBezTo>
                <a:cubicBezTo>
                  <a:pt x="0" y="1259114"/>
                  <a:pt x="3628" y="1337128"/>
                  <a:pt x="39914" y="1491342"/>
                </a:cubicBezTo>
                <a:cubicBezTo>
                  <a:pt x="76200" y="1645556"/>
                  <a:pt x="165101" y="1872343"/>
                  <a:pt x="224972" y="2013857"/>
                </a:cubicBezTo>
                <a:cubicBezTo>
                  <a:pt x="284843" y="2155371"/>
                  <a:pt x="339272" y="2242457"/>
                  <a:pt x="399143" y="2340428"/>
                </a:cubicBezTo>
                <a:cubicBezTo>
                  <a:pt x="459014" y="2438399"/>
                  <a:pt x="584200" y="2601685"/>
                  <a:pt x="584200" y="2601685"/>
                </a:cubicBezTo>
                <a:lnTo>
                  <a:pt x="791029" y="2895600"/>
                </a:lnTo>
                <a:cubicBezTo>
                  <a:pt x="861786" y="2997200"/>
                  <a:pt x="935264" y="3104242"/>
                  <a:pt x="1008743" y="3211285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177647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  <p:bldP spid="9" grpId="0" animBg="1"/>
      <p:bldP spid="3" grpId="0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00" y="672523"/>
            <a:ext cx="8119639" cy="2605024"/>
          </a:xfrm>
          <a:prstGeom prst="rect">
            <a:avLst/>
          </a:prstGeom>
          <a:ln w="28575">
            <a:solidFill>
              <a:srgbClr val="5BD4FF"/>
            </a:solidFill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156817" y="3393006"/>
            <a:ext cx="2654674" cy="510778"/>
          </a:xfrm>
          <a:prstGeom prst="roundRect">
            <a:avLst/>
          </a:prstGeom>
          <a:solidFill>
            <a:srgbClr val="5BD4FF"/>
          </a:solidFill>
          <a:ln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Баренцево море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42247" y="3447915"/>
            <a:ext cx="2304280" cy="510778"/>
          </a:xfrm>
          <a:prstGeom prst="roundRect">
            <a:avLst/>
          </a:prstGeom>
          <a:solidFill>
            <a:srgbClr val="5BD4FF"/>
          </a:solidFill>
          <a:ln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Карское море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51620" y="4777714"/>
            <a:ext cx="2581841" cy="510778"/>
          </a:xfrm>
          <a:prstGeom prst="roundRect">
            <a:avLst/>
          </a:prstGeom>
          <a:solidFill>
            <a:srgbClr val="5BD4FF"/>
          </a:solidFill>
          <a:ln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море Лаптевых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49791" y="4092980"/>
            <a:ext cx="4245665" cy="510778"/>
          </a:xfrm>
          <a:prstGeom prst="roundRect">
            <a:avLst/>
          </a:prstGeom>
          <a:solidFill>
            <a:srgbClr val="5BD4FF"/>
          </a:solidFill>
          <a:ln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Восточно-Сибирское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море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12094" y="4777714"/>
            <a:ext cx="2593171" cy="510778"/>
          </a:xfrm>
          <a:prstGeom prst="roundRect">
            <a:avLst/>
          </a:prstGeom>
          <a:solidFill>
            <a:srgbClr val="5BD4FF"/>
          </a:solidFill>
          <a:ln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Чукотское море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858" y="1674283"/>
            <a:ext cx="596381" cy="51388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163" y="2109036"/>
            <a:ext cx="596381" cy="51388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768" y="1975035"/>
            <a:ext cx="596381" cy="51388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707" y="1417340"/>
            <a:ext cx="596381" cy="51388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085" y="588642"/>
            <a:ext cx="596381" cy="51388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81257" y="3417912"/>
            <a:ext cx="2011792" cy="510778"/>
          </a:xfrm>
          <a:prstGeom prst="roundRect">
            <a:avLst/>
          </a:prstGeom>
          <a:solidFill>
            <a:srgbClr val="5BD4FF"/>
          </a:solidFill>
          <a:ln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Белое море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443" y="1947099"/>
            <a:ext cx="596381" cy="513886"/>
          </a:xfrm>
          <a:prstGeom prst="rect">
            <a:avLst/>
          </a:prstGeom>
        </p:spPr>
      </p:pic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602399" y="90442"/>
            <a:ext cx="76424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Моря Северного Ледовитого океана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" name="Стрелка вправо с вырезом 21">
            <a:hlinkClick r:id="" action="ppaction://hlinkshowjump?jump=nextslide"/>
          </p:cNvPr>
          <p:cNvSpPr/>
          <p:nvPr/>
        </p:nvSpPr>
        <p:spPr>
          <a:xfrm>
            <a:off x="8244830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5BD4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41168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5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00"/>
                            </p:stCondLst>
                            <p:childTnLst>
                              <p:par>
                                <p:cTn id="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000"/>
                            </p:stCondLst>
                            <p:childTnLst>
                              <p:par>
                                <p:cTn id="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5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9" grpId="0" animBg="1"/>
      <p:bldP spid="21" grpId="0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трелка вправо с вырезом 8">
            <a:hlinkClick r:id="" action="ppaction://hlinkshowjump?jump=nextslide"/>
          </p:cNvPr>
          <p:cNvSpPr/>
          <p:nvPr/>
        </p:nvSpPr>
        <p:spPr>
          <a:xfrm>
            <a:off x="8244830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AF6B4C3D-8382-4B93-9207-B9B47DB64305}"/>
              </a:ext>
            </a:extLst>
          </p:cNvPr>
          <p:cNvSpPr/>
          <p:nvPr/>
        </p:nvSpPr>
        <p:spPr>
          <a:xfrm>
            <a:off x="4860032" y="625252"/>
            <a:ext cx="3960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400" b="1" dirty="0">
                <a:latin typeface="Comic Sans MS" pitchFamily="66" charset="0"/>
              </a:rPr>
              <a:t>Климат морей Северного Ледовитого океана очень суровый.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942ADAC0-08FF-45F5-8B8C-C0523FA36F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535292" y="2941598"/>
            <a:ext cx="3785300" cy="2351227"/>
          </a:xfrm>
          <a:prstGeom prst="rect">
            <a:avLst/>
          </a:prstGeom>
          <a:noFill/>
          <a:ln w="28575">
            <a:solidFill>
              <a:srgbClr val="5BD4FF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31BA7FB3-9C9B-4A18-B61C-73FA80D1A0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391700"/>
            <a:ext cx="3782663" cy="2337585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AF6B4C3D-8382-4B93-9207-B9B47DB64305}"/>
              </a:ext>
            </a:extLst>
          </p:cNvPr>
          <p:cNvSpPr/>
          <p:nvPr/>
        </p:nvSpPr>
        <p:spPr>
          <a:xfrm>
            <a:off x="4860032" y="2603078"/>
            <a:ext cx="40324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400" b="1" dirty="0">
                <a:latin typeface="Comic Sans MS" pitchFamily="66" charset="0"/>
              </a:rPr>
              <a:t>Не замерзает только часть Баренцева моря. Остальные </a:t>
            </a:r>
            <a:r>
              <a:rPr lang="ru-RU" sz="2400" b="1" dirty="0" smtClean="0">
                <a:latin typeface="Comic Sans MS" pitchFamily="66" charset="0"/>
              </a:rPr>
              <a:t>моря</a:t>
            </a:r>
          </a:p>
          <a:p>
            <a:pPr algn="ctr">
              <a:buFontTx/>
              <a:buNone/>
            </a:pP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2400" b="1" dirty="0">
                <a:latin typeface="Comic Sans MS" pitchFamily="66" charset="0"/>
              </a:rPr>
              <a:t>на 8-10 месяцев </a:t>
            </a:r>
            <a:r>
              <a:rPr lang="ru-RU" sz="2400" b="1" dirty="0" smtClean="0">
                <a:latin typeface="Comic Sans MS" pitchFamily="66" charset="0"/>
              </a:rPr>
              <a:t>скованны </a:t>
            </a:r>
            <a:r>
              <a:rPr lang="ru-RU" sz="2400" b="1" dirty="0">
                <a:latin typeface="Comic Sans MS" pitchFamily="66" charset="0"/>
              </a:rPr>
              <a:t>льдами толщиной до 3-4 метров.</a:t>
            </a:r>
          </a:p>
        </p:txBody>
      </p:sp>
    </p:spTree>
    <p:extLst>
      <p:ext uri="{BB962C8B-B14F-4D97-AF65-F5344CB8AC3E}">
        <p14:creationId xmlns="" xmlns:p14="http://schemas.microsoft.com/office/powerpoint/2010/main" val="28619740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602399" y="700304"/>
            <a:ext cx="3784919" cy="4596133"/>
          </a:xfrm>
          <a:prstGeom prst="rect">
            <a:avLst/>
          </a:prstGeom>
          <a:ln w="28575">
            <a:solidFill>
              <a:srgbClr val="5BD4FF"/>
            </a:solidFill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986842" y="1925318"/>
            <a:ext cx="2847277" cy="510778"/>
          </a:xfrm>
          <a:prstGeom prst="roundRect">
            <a:avLst/>
          </a:prstGeom>
          <a:solidFill>
            <a:srgbClr val="5BD4FF"/>
          </a:solidFill>
          <a:ln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Чёрное море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06" y="2857500"/>
            <a:ext cx="2820351" cy="510778"/>
          </a:xfrm>
          <a:prstGeom prst="roundRect">
            <a:avLst/>
          </a:prstGeom>
          <a:solidFill>
            <a:srgbClr val="5BD4FF"/>
          </a:solidFill>
          <a:ln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Азовское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море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402" y="3224686"/>
            <a:ext cx="596381" cy="51388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390" y="3368278"/>
            <a:ext cx="596381" cy="51388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000306" y="1068336"/>
            <a:ext cx="2847277" cy="510778"/>
          </a:xfrm>
          <a:prstGeom prst="roundRect">
            <a:avLst/>
          </a:prstGeom>
          <a:solidFill>
            <a:srgbClr val="5BD4FF"/>
          </a:solidFill>
          <a:ln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Балтийское море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783" y="1666821"/>
            <a:ext cx="596381" cy="513886"/>
          </a:xfrm>
          <a:prstGeom prst="rect">
            <a:avLst/>
          </a:prstGeom>
        </p:spPr>
      </p:pic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602399" y="90442"/>
            <a:ext cx="76424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Моря Атлантического океана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" name="Стрелка вправо с вырезом 21">
            <a:hlinkClick r:id="" action="ppaction://hlinkshowjump?jump=nextslide"/>
          </p:cNvPr>
          <p:cNvSpPr/>
          <p:nvPr/>
        </p:nvSpPr>
        <p:spPr>
          <a:xfrm>
            <a:off x="8244830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5BD4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 descr="C:\Users\Наталья\Desktop\муравей и черепаха\черепаха.png">
            <a:extLst>
              <a:ext uri="{FF2B5EF4-FFF2-40B4-BE49-F238E27FC236}">
                <a16:creationId xmlns="" xmlns:a16="http://schemas.microsoft.com/office/drawing/2014/main" id="{E0E40E9B-C944-407E-AD48-12F59B53E4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/>
          <a:srcRect t="15638" r="3602" b="7920"/>
          <a:stretch/>
        </p:blipFill>
        <p:spPr bwMode="auto">
          <a:xfrm rot="441831">
            <a:off x="7360277" y="3520188"/>
            <a:ext cx="1640865" cy="17544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0834839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9" grpId="0" animBg="1"/>
      <p:bldP spid="21" grpId="0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AF6B4C3D-8382-4B93-9207-B9B47DB64305}"/>
              </a:ext>
            </a:extLst>
          </p:cNvPr>
          <p:cNvSpPr/>
          <p:nvPr/>
        </p:nvSpPr>
        <p:spPr>
          <a:xfrm>
            <a:off x="4211960" y="247684"/>
            <a:ext cx="48245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400" b="1" dirty="0">
                <a:latin typeface="Comic Sans MS" pitchFamily="66" charset="0"/>
              </a:rPr>
              <a:t>Балтийское, </a:t>
            </a:r>
          </a:p>
          <a:p>
            <a:pPr algn="ctr">
              <a:buFontTx/>
              <a:buNone/>
            </a:pPr>
            <a:r>
              <a:rPr lang="ru-RU" sz="2400" b="1" dirty="0">
                <a:latin typeface="Comic Sans MS" pitchFamily="66" charset="0"/>
              </a:rPr>
              <a:t>Чёрное  и Азовское </a:t>
            </a:r>
          </a:p>
          <a:p>
            <a:pPr algn="ctr">
              <a:buFontTx/>
              <a:buNone/>
            </a:pPr>
            <a:r>
              <a:rPr lang="ru-RU" sz="2400" b="1" dirty="0">
                <a:latin typeface="Comic Sans MS" pitchFamily="66" charset="0"/>
              </a:rPr>
              <a:t>моря – это моря </a:t>
            </a:r>
          </a:p>
          <a:p>
            <a:pPr algn="ctr">
              <a:buFontTx/>
              <a:buNone/>
            </a:pPr>
            <a:r>
              <a:rPr lang="ru-RU" sz="2400" b="1" dirty="0">
                <a:latin typeface="Comic Sans MS" pitchFamily="66" charset="0"/>
              </a:rPr>
              <a:t>Атлантического океана. </a:t>
            </a:r>
          </a:p>
          <a:p>
            <a:pPr algn="ctr">
              <a:buFontTx/>
              <a:buNone/>
            </a:pPr>
            <a:r>
              <a:rPr lang="ru-RU" sz="2400" b="1" dirty="0">
                <a:latin typeface="Comic Sans MS" pitchFamily="66" charset="0"/>
              </a:rPr>
              <a:t>Они особенно глубоко вдаются в сушу.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942ADAC0-08FF-45F5-8B8C-C0523FA36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3528" y="2785493"/>
            <a:ext cx="3672408" cy="2448272"/>
          </a:xfrm>
          <a:prstGeom prst="rect">
            <a:avLst/>
          </a:prstGeom>
          <a:noFill/>
          <a:ln w="28575">
            <a:solidFill>
              <a:srgbClr val="5BD4FF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31BA7FB3-9C9B-4A18-B61C-73FA80D1A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3528" y="337221"/>
            <a:ext cx="3672408" cy="2333530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трелка вправо с вырезом 8">
            <a:hlinkClick r:id="" action="ppaction://hlinkshowjump?jump=nextslide"/>
          </p:cNvPr>
          <p:cNvSpPr/>
          <p:nvPr/>
        </p:nvSpPr>
        <p:spPr>
          <a:xfrm>
            <a:off x="8244830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AF6B4C3D-8382-4B93-9207-B9B47DB64305}"/>
              </a:ext>
            </a:extLst>
          </p:cNvPr>
          <p:cNvSpPr/>
          <p:nvPr/>
        </p:nvSpPr>
        <p:spPr>
          <a:xfrm>
            <a:off x="4139952" y="2929508"/>
            <a:ext cx="48245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400" b="1" dirty="0">
                <a:latin typeface="Comic Sans MS" pitchFamily="66" charset="0"/>
              </a:rPr>
              <a:t>О Балтийском море </a:t>
            </a:r>
            <a:endParaRPr lang="ru-RU" sz="2400" b="1" dirty="0" smtClean="0">
              <a:latin typeface="Comic Sans MS" pitchFamily="66" charset="0"/>
            </a:endParaRPr>
          </a:p>
          <a:p>
            <a:pPr algn="ctr">
              <a:buFontTx/>
              <a:buNone/>
            </a:pPr>
            <a:r>
              <a:rPr lang="ru-RU" sz="2400" b="1" dirty="0" smtClean="0">
                <a:latin typeface="Comic Sans MS" pitchFamily="66" charset="0"/>
              </a:rPr>
              <a:t>не </a:t>
            </a:r>
            <a:r>
              <a:rPr lang="ru-RU" sz="2400" b="1" dirty="0">
                <a:latin typeface="Comic Sans MS" pitchFamily="66" charset="0"/>
              </a:rPr>
              <a:t>скажешь, что оно тёплое, но в нём купаются. А Чёрное и Азовское моря – тёплые. </a:t>
            </a:r>
          </a:p>
          <a:p>
            <a:pPr algn="ctr">
              <a:buFontTx/>
              <a:buNone/>
            </a:pPr>
            <a:r>
              <a:rPr lang="ru-RU" sz="2400" b="1" dirty="0">
                <a:latin typeface="Comic Sans MS" pitchFamily="66" charset="0"/>
              </a:rPr>
              <a:t>Это места отдыха.</a:t>
            </a:r>
          </a:p>
        </p:txBody>
      </p:sp>
    </p:spTree>
    <p:extLst>
      <p:ext uri="{BB962C8B-B14F-4D97-AF65-F5344CB8AC3E}">
        <p14:creationId xmlns="" xmlns:p14="http://schemas.microsoft.com/office/powerpoint/2010/main" val="28431350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369194" y="685528"/>
            <a:ext cx="3986782" cy="4648794"/>
          </a:xfrm>
          <a:prstGeom prst="rect">
            <a:avLst/>
          </a:prstGeom>
          <a:ln w="28575">
            <a:solidFill>
              <a:srgbClr val="5BD4FF"/>
            </a:solidFill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986842" y="1925318"/>
            <a:ext cx="2847277" cy="510778"/>
          </a:xfrm>
          <a:prstGeom prst="roundRect">
            <a:avLst/>
          </a:prstGeom>
          <a:solidFill>
            <a:srgbClr val="5BD4FF"/>
          </a:solidFill>
          <a:ln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Охотское море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06" y="2857500"/>
            <a:ext cx="2820351" cy="510778"/>
          </a:xfrm>
          <a:prstGeom prst="roundRect">
            <a:avLst/>
          </a:prstGeom>
          <a:solidFill>
            <a:srgbClr val="5BD4FF"/>
          </a:solidFill>
          <a:ln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Японское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море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780" y="3165325"/>
            <a:ext cx="596381" cy="51388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947" y="4820436"/>
            <a:ext cx="596381" cy="51388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86842" y="1068336"/>
            <a:ext cx="2833815" cy="510778"/>
          </a:xfrm>
          <a:prstGeom prst="roundRect">
            <a:avLst/>
          </a:prstGeom>
          <a:solidFill>
            <a:srgbClr val="5BD4FF"/>
          </a:solidFill>
          <a:ln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Берингово море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043324"/>
            <a:ext cx="596381" cy="513886"/>
          </a:xfrm>
          <a:prstGeom prst="rect">
            <a:avLst/>
          </a:prstGeom>
        </p:spPr>
      </p:pic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602399" y="90442"/>
            <a:ext cx="76424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Моря Тихого океана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" name="Стрелка вправо с вырезом 21">
            <a:hlinkClick r:id="" action="ppaction://hlinkshowjump?jump=nextslide"/>
          </p:cNvPr>
          <p:cNvSpPr/>
          <p:nvPr/>
        </p:nvSpPr>
        <p:spPr>
          <a:xfrm>
            <a:off x="8244830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5BD4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 descr="C:\Users\Наталья\Desktop\муравей и черепаха\черепаха.png">
            <a:extLst>
              <a:ext uri="{FF2B5EF4-FFF2-40B4-BE49-F238E27FC236}">
                <a16:creationId xmlns="" xmlns:a16="http://schemas.microsoft.com/office/drawing/2014/main" id="{E0E40E9B-C944-407E-AD48-12F59B53E4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/>
          <a:srcRect t="15638" r="3602" b="7920"/>
          <a:stretch/>
        </p:blipFill>
        <p:spPr bwMode="auto">
          <a:xfrm rot="441831">
            <a:off x="7360277" y="3520188"/>
            <a:ext cx="1640865" cy="17544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0386410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9" grpId="0" animBg="1"/>
      <p:bldP spid="21" grpId="0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AF6B4C3D-8382-4B93-9207-B9B47DB64305}"/>
              </a:ext>
            </a:extLst>
          </p:cNvPr>
          <p:cNvSpPr/>
          <p:nvPr/>
        </p:nvSpPr>
        <p:spPr>
          <a:xfrm>
            <a:off x="4788024" y="536832"/>
            <a:ext cx="41764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400" b="1" dirty="0">
                <a:latin typeface="Comic Sans MS" pitchFamily="66" charset="0"/>
              </a:rPr>
              <a:t>Природа Берингова и Охотского морей – сурова. Моря </a:t>
            </a:r>
            <a:r>
              <a:rPr lang="ru-RU" sz="2400" b="1" dirty="0" smtClean="0">
                <a:latin typeface="Comic Sans MS" pitchFamily="66" charset="0"/>
              </a:rPr>
              <a:t>замерзают, </a:t>
            </a:r>
            <a:r>
              <a:rPr lang="ru-RU" sz="2400" b="1" dirty="0">
                <a:latin typeface="Comic Sans MS" pitchFamily="66" charset="0"/>
              </a:rPr>
              <a:t>а летом </a:t>
            </a:r>
            <a:r>
              <a:rPr lang="ru-RU" sz="2400" b="1" dirty="0" smtClean="0">
                <a:latin typeface="Comic Sans MS" pitchFamily="66" charset="0"/>
              </a:rPr>
              <a:t>температура </a:t>
            </a:r>
            <a:r>
              <a:rPr lang="ru-RU" sz="2400" b="1" dirty="0">
                <a:latin typeface="Comic Sans MS" pitchFamily="66" charset="0"/>
              </a:rPr>
              <a:t>воды не выше +12°. </a:t>
            </a:r>
            <a:endParaRPr lang="ru-RU" sz="2400" b="1" dirty="0" smtClean="0">
              <a:latin typeface="Comic Sans MS" pitchFamily="66" charset="0"/>
            </a:endParaRPr>
          </a:p>
          <a:p>
            <a:pPr algn="ctr">
              <a:buFontTx/>
              <a:buNone/>
            </a:pPr>
            <a:r>
              <a:rPr lang="ru-RU" sz="2400" b="1" dirty="0" smtClean="0">
                <a:latin typeface="Comic Sans MS" pitchFamily="66" charset="0"/>
              </a:rPr>
              <a:t>Не </a:t>
            </a:r>
            <a:r>
              <a:rPr lang="ru-RU" sz="2400" b="1" dirty="0">
                <a:latin typeface="Comic Sans MS" pitchFamily="66" charset="0"/>
              </a:rPr>
              <a:t>замерзает только самое южное – Японское море. Здесь часты тайфуны и сильные штормы. В Охотском море – самые высокие в России приливы.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942ADAC0-08FF-45F5-8B8C-C0523FA36F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391700"/>
            <a:ext cx="3663766" cy="2371507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трелка вправо с вырезом 8">
            <a:hlinkClick r:id="" action="ppaction://hlinkshowjump?jump=nextslide"/>
          </p:cNvPr>
          <p:cNvSpPr/>
          <p:nvPr/>
        </p:nvSpPr>
        <p:spPr>
          <a:xfrm>
            <a:off x="8244830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942ADAC0-08FF-45F5-8B8C-C0523FA36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3528" y="2929508"/>
            <a:ext cx="3663766" cy="2358549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325156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ранжевый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2045</TotalTime>
  <Words>439</Words>
  <Application>Microsoft Office PowerPoint</Application>
  <PresentationFormat>Экран (16:10)</PresentationFormat>
  <Paragraphs>83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Работа по учебнику.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Моря, реки и озёра России.Никифорова Н.В.</dc:title>
  <dc:creator>Наталья Никифорова</dc:creator>
  <cp:lastModifiedBy>user</cp:lastModifiedBy>
  <cp:revision>239</cp:revision>
  <dcterms:created xsi:type="dcterms:W3CDTF">2017-12-24T16:16:52Z</dcterms:created>
  <dcterms:modified xsi:type="dcterms:W3CDTF">2021-09-30T19:08:55Z</dcterms:modified>
</cp:coreProperties>
</file>