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2" r:id="rId2"/>
    <p:sldId id="287" r:id="rId3"/>
    <p:sldId id="415" r:id="rId4"/>
    <p:sldId id="413" r:id="rId5"/>
    <p:sldId id="431" r:id="rId6"/>
    <p:sldId id="404" r:id="rId7"/>
    <p:sldId id="432" r:id="rId8"/>
    <p:sldId id="433" r:id="rId9"/>
    <p:sldId id="388" r:id="rId10"/>
    <p:sldId id="434" r:id="rId11"/>
    <p:sldId id="426" r:id="rId12"/>
    <p:sldId id="435" r:id="rId13"/>
    <p:sldId id="436" r:id="rId14"/>
    <p:sldId id="397" r:id="rId15"/>
    <p:sldId id="437" r:id="rId16"/>
    <p:sldId id="439" r:id="rId17"/>
    <p:sldId id="440" r:id="rId18"/>
    <p:sldId id="441" r:id="rId19"/>
    <p:sldId id="442" r:id="rId20"/>
    <p:sldId id="443" r:id="rId21"/>
    <p:sldId id="427" r:id="rId22"/>
    <p:sldId id="444" r:id="rId23"/>
    <p:sldId id="277" r:id="rId24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A4C42"/>
    <a:srgbClr val="482E00"/>
    <a:srgbClr val="C9F1FF"/>
    <a:srgbClr val="8FE2FF"/>
    <a:srgbClr val="5BD4FF"/>
    <a:srgbClr val="B686DA"/>
    <a:srgbClr val="C8A5E3"/>
    <a:srgbClr val="E6D6F2"/>
    <a:srgbClr val="33CC33"/>
    <a:srgbClr val="C5D71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78" autoAdjust="0"/>
    <p:restoredTop sz="94660"/>
  </p:normalViewPr>
  <p:slideViewPr>
    <p:cSldViewPr>
      <p:cViewPr varScale="1">
        <p:scale>
          <a:sx n="132" d="100"/>
          <a:sy n="132" d="100"/>
        </p:scale>
        <p:origin x="-1116" y="-9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6019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0301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444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6508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1540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0605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5501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1953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2387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6721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3348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5">
              <a:lumMod val="75000"/>
            </a:schemeClr>
          </a:fgClr>
          <a:bgClr>
            <a:schemeClr val="bg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6142F-7CAE-4798-86AB-0C53A0E10441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42140" y="5305772"/>
            <a:ext cx="13708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Никифорова Н.В.</a:t>
            </a:r>
          </a:p>
        </p:txBody>
      </p:sp>
      <p:pic>
        <p:nvPicPr>
          <p:cNvPr id="9" name="Picture 8" descr="https://img-fotki.yandex.ru/get/5626/112265771.81d/0_c482b_520d7a27_XL.png"/>
          <p:cNvPicPr>
            <a:picLocks noChangeAspect="1" noChangeArrowheads="1"/>
          </p:cNvPicPr>
          <p:nvPr userDrawn="1"/>
        </p:nvPicPr>
        <p:blipFill rotWithShape="1">
          <a:blip r:embed="rId1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5400000">
            <a:off x="1687137" y="-1762425"/>
            <a:ext cx="5737819" cy="921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3041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окумент 5">
            <a:hlinkClick r:id="" action="ppaction://noaction" highlightClick="1"/>
          </p:cNvPr>
          <p:cNvSpPr/>
          <p:nvPr/>
        </p:nvSpPr>
        <p:spPr>
          <a:xfrm>
            <a:off x="284040" y="290563"/>
            <a:ext cx="360040" cy="490804"/>
          </a:xfrm>
          <a:prstGeom prst="actionButtonDocumen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и</a:t>
            </a:r>
          </a:p>
        </p:txBody>
      </p:sp>
      <p:sp>
        <p:nvSpPr>
          <p:cNvPr id="7" name="Стрелка вправо с вырезом 6">
            <a:hlinkClick r:id="" action="ppaction://hlinkshowjump?jump=nextslide"/>
          </p:cNvPr>
          <p:cNvSpPr/>
          <p:nvPr/>
        </p:nvSpPr>
        <p:spPr>
          <a:xfrm>
            <a:off x="8297648" y="5149731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150" y="824719"/>
            <a:ext cx="8535140" cy="110956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721"/>
            <a:ext cx="6925656" cy="1390008"/>
          </a:xfrm>
          <a:prstGeom prst="rect">
            <a:avLst/>
          </a:prstGeom>
        </p:spPr>
      </p:pic>
      <p:pic>
        <p:nvPicPr>
          <p:cNvPr id="1026" name="Picture 2" descr="https://cdn2.vectorstock.com/i/1000x1000/03/41/mountain-landscape-vector-347034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427441" y="1990238"/>
            <a:ext cx="3727330" cy="218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 rotWithShape="1">
          <a:blip r:embed="rId5" cstate="email"/>
          <a:srcRect l="17043" r="15966"/>
          <a:stretch/>
        </p:blipFill>
        <p:spPr bwMode="auto">
          <a:xfrm>
            <a:off x="1649853" y="2478590"/>
            <a:ext cx="1013013" cy="201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2" descr="C:\Users\Наталья\Desktop\муравей и черепаха\черепаха.png">
            <a:extLst>
              <a:ext uri="{FF2B5EF4-FFF2-40B4-BE49-F238E27FC236}">
                <a16:creationId xmlns:a16="http://schemas.microsoft.com/office/drawing/2014/main" xmlns="" id="{890CADAB-85B5-44B8-BE13-DB4D4B36F7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/>
          <a:srcRect t="15638" r="3602" b="7920"/>
          <a:stretch/>
        </p:blipFill>
        <p:spPr bwMode="auto">
          <a:xfrm rot="441831">
            <a:off x="5826909" y="2638704"/>
            <a:ext cx="1640865" cy="17544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93628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42ADAC0-08FF-45F5-8B8C-C0523FA36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323528" y="1002580"/>
            <a:ext cx="5573510" cy="365512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6FE6AC1-D83A-4938-9BEF-4C152733A519}"/>
              </a:ext>
            </a:extLst>
          </p:cNvPr>
          <p:cNvSpPr/>
          <p:nvPr/>
        </p:nvSpPr>
        <p:spPr>
          <a:xfrm>
            <a:off x="5881714" y="697260"/>
            <a:ext cx="301076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400" b="1" dirty="0">
                <a:latin typeface="Comic Sans MS" pitchFamily="66" charset="0"/>
              </a:rPr>
              <a:t>Это плоская  равнина. На карте она окрашена в зелёный цвет. Значит, это низменность. Большая часть территории – это болота. По равнине течёт много рек.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CA36D80C-309D-400F-AE56-0862897651BA}"/>
              </a:ext>
            </a:extLst>
          </p:cNvPr>
          <p:cNvSpPr txBox="1">
            <a:spLocks noChangeArrowheads="1"/>
          </p:cNvSpPr>
          <p:nvPr/>
        </p:nvSpPr>
        <p:spPr>
          <a:xfrm>
            <a:off x="1259681" y="85924"/>
            <a:ext cx="6624638" cy="89958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Западно-Сибирская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равнина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051720" y="2857500"/>
            <a:ext cx="93610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907704" y="3217540"/>
            <a:ext cx="10801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123728" y="3505572"/>
            <a:ext cx="64807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57667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9632" y="-58307"/>
            <a:ext cx="6624638" cy="89958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Работа по учебнику.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3896" y="821927"/>
            <a:ext cx="6226576" cy="3625060"/>
          </a:xfrm>
        </p:spPr>
        <p:txBody>
          <a:bodyPr>
            <a:noAutofit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1.Найдите 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на карте 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  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(с. 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3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9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) учебника 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Среднесибирское плоскогорье.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2.Что 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вы можете сказать о поверхности плоскогорья?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А что означает слово «плоскогорье»?</a:t>
            </a:r>
          </a:p>
          <a:p>
            <a:pPr algn="l"/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  <a:p>
            <a:pPr marL="609600" indent="-609600" algn="l"/>
            <a:r>
              <a:rPr lang="ru-RU" sz="2800" dirty="0">
                <a:latin typeface="Comic Sans MS" pitchFamily="66" charset="0"/>
              </a:rPr>
              <a:t> </a:t>
            </a:r>
          </a:p>
        </p:txBody>
      </p:sp>
      <p:pic>
        <p:nvPicPr>
          <p:cNvPr id="5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 rotWithShape="1">
          <a:blip r:embed="rId2" cstate="email"/>
          <a:srcRect l="17043" r="15966"/>
          <a:stretch/>
        </p:blipFill>
        <p:spPr bwMode="auto">
          <a:xfrm>
            <a:off x="442134" y="3361556"/>
            <a:ext cx="1013013" cy="201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 rotWithShape="1">
          <a:blip r:embed="rId3" cstate="email"/>
          <a:srcRect t="15638" r="3602" b="7920"/>
          <a:stretch/>
        </p:blipFill>
        <p:spPr bwMode="auto">
          <a:xfrm rot="441831">
            <a:off x="7269951" y="3675500"/>
            <a:ext cx="1640865" cy="1754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79102" y="895378"/>
            <a:ext cx="1725167" cy="2439494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 вправо с вырезом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0FCC5DE6-3E49-40C0-9711-7D03F943F9EC}"/>
              </a:ext>
            </a:extLst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0670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 uiExpand="1" build="p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6FE6AC1-D83A-4938-9BEF-4C152733A519}"/>
              </a:ext>
            </a:extLst>
          </p:cNvPr>
          <p:cNvSpPr/>
          <p:nvPr/>
        </p:nvSpPr>
        <p:spPr>
          <a:xfrm>
            <a:off x="179512" y="3983857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400" b="1" u="sng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Плоскогорье</a:t>
            </a:r>
            <a:r>
              <a:rPr lang="ru-RU" sz="2400" b="1" dirty="0">
                <a:latin typeface="Comic Sans MS" pitchFamily="66" charset="0"/>
              </a:rPr>
              <a:t> – это место с равнинной или холмистой поверхностью, лежащее высоко над уровнем моря. </a:t>
            </a:r>
            <a:endParaRPr lang="ru-RU" sz="2400" b="1" dirty="0" smtClean="0">
              <a:latin typeface="Comic Sans MS" pitchFamily="66" charset="0"/>
            </a:endParaRPr>
          </a:p>
          <a:p>
            <a:pPr algn="ctr">
              <a:buFontTx/>
              <a:buNone/>
            </a:pPr>
            <a:r>
              <a:rPr lang="ru-RU" sz="2400" b="1" dirty="0" smtClean="0">
                <a:latin typeface="Comic Sans MS" pitchFamily="66" charset="0"/>
              </a:rPr>
              <a:t>На </a:t>
            </a:r>
            <a:r>
              <a:rPr lang="ru-RU" sz="2400" b="1" dirty="0">
                <a:latin typeface="Comic Sans MS" pitchFamily="66" charset="0"/>
              </a:rPr>
              <a:t>карте на этом участке есть все 3 цвета: </a:t>
            </a:r>
            <a:r>
              <a:rPr lang="ru-RU" sz="2400" b="1" u="sng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зелёный, жёлтый, </a:t>
            </a:r>
            <a:r>
              <a:rPr lang="ru-RU" sz="2400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коричневый</a:t>
            </a:r>
            <a:r>
              <a:rPr lang="ru-RU" sz="2400" b="1" dirty="0" smtClean="0">
                <a:latin typeface="Comic Sans MS" pitchFamily="66" charset="0"/>
              </a:rPr>
              <a:t>.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CA36D80C-309D-400F-AE56-0862897651BA}"/>
              </a:ext>
            </a:extLst>
          </p:cNvPr>
          <p:cNvSpPr txBox="1">
            <a:spLocks noChangeArrowheads="1"/>
          </p:cNvSpPr>
          <p:nvPr/>
        </p:nvSpPr>
        <p:spPr>
          <a:xfrm>
            <a:off x="1259681" y="85924"/>
            <a:ext cx="6624638" cy="89958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Плоскогорье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331639" y="769267"/>
            <a:ext cx="6505683" cy="301505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1304262" y="841276"/>
            <a:ext cx="6436090" cy="2569151"/>
            <a:chOff x="1030912" y="1988840"/>
            <a:chExt cx="5485304" cy="1718039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1187624" y="3284984"/>
              <a:ext cx="108012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2267744" y="2564904"/>
              <a:ext cx="720080" cy="72008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2987824" y="2564904"/>
              <a:ext cx="194421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4932040" y="2564904"/>
              <a:ext cx="216024" cy="72008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5148064" y="3284984"/>
              <a:ext cx="136815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030912" y="2780928"/>
              <a:ext cx="1350075" cy="349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Равнина</a:t>
              </a:r>
              <a:endParaRPr lang="ru-R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607173" y="3356992"/>
              <a:ext cx="2473088" cy="349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Крутые склоны</a:t>
              </a:r>
              <a:endParaRPr lang="ru-R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437883" y="1988840"/>
              <a:ext cx="2837862" cy="349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Плоская вершина</a:t>
              </a:r>
              <a:endParaRPr lang="ru-R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25" name="Прямая со стрелкой 24"/>
            <p:cNvCxnSpPr>
              <a:stCxn id="23" idx="0"/>
            </p:cNvCxnSpPr>
            <p:nvPr/>
          </p:nvCxnSpPr>
          <p:spPr>
            <a:xfrm flipV="1">
              <a:off x="3843718" y="2852936"/>
              <a:ext cx="1160330" cy="504056"/>
            </a:xfrm>
            <a:prstGeom prst="straightConnector1">
              <a:avLst/>
            </a:prstGeom>
            <a:ln w="38100">
              <a:solidFill>
                <a:srgbClr val="CC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/>
            <p:cNvCxnSpPr>
              <a:stCxn id="23" idx="0"/>
            </p:cNvCxnSpPr>
            <p:nvPr/>
          </p:nvCxnSpPr>
          <p:spPr>
            <a:xfrm flipH="1" flipV="1">
              <a:off x="2771802" y="2780928"/>
              <a:ext cx="1071916" cy="576064"/>
            </a:xfrm>
            <a:prstGeom prst="straightConnector1">
              <a:avLst/>
            </a:prstGeom>
            <a:ln w="38100">
              <a:solidFill>
                <a:srgbClr val="CC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801322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  <p:bldP spid="6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42ADAC0-08FF-45F5-8B8C-C0523FA36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323528" y="1002580"/>
            <a:ext cx="5400600" cy="365512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6FE6AC1-D83A-4938-9BEF-4C152733A519}"/>
              </a:ext>
            </a:extLst>
          </p:cNvPr>
          <p:cNvSpPr/>
          <p:nvPr/>
        </p:nvSpPr>
        <p:spPr>
          <a:xfrm>
            <a:off x="5652120" y="697260"/>
            <a:ext cx="332769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400" b="1" dirty="0">
                <a:latin typeface="Comic Sans MS" pitchFamily="66" charset="0"/>
              </a:rPr>
              <a:t>В целом Среднесибирское плоскогорье похоже на горную страну. Здесь много возвышенностей </a:t>
            </a:r>
            <a:endParaRPr lang="ru-RU" sz="2400" b="1" dirty="0" smtClean="0">
              <a:latin typeface="Comic Sans MS" pitchFamily="66" charset="0"/>
            </a:endParaRPr>
          </a:p>
          <a:p>
            <a:pPr algn="ctr">
              <a:buFontTx/>
              <a:buNone/>
            </a:pPr>
            <a:r>
              <a:rPr lang="ru-RU" sz="2400" b="1" dirty="0" smtClean="0">
                <a:latin typeface="Comic Sans MS" pitchFamily="66" charset="0"/>
              </a:rPr>
              <a:t>с </a:t>
            </a:r>
            <a:r>
              <a:rPr lang="ru-RU" sz="2400" b="1" dirty="0">
                <a:latin typeface="Comic Sans MS" pitchFamily="66" charset="0"/>
              </a:rPr>
              <a:t>плоской </a:t>
            </a:r>
            <a:r>
              <a:rPr lang="ru-RU" sz="2400" b="1" dirty="0" smtClean="0">
                <a:latin typeface="Comic Sans MS" pitchFamily="66" charset="0"/>
              </a:rPr>
              <a:t>поверхностью</a:t>
            </a:r>
          </a:p>
          <a:p>
            <a:pPr algn="ctr">
              <a:buFontTx/>
              <a:buNone/>
            </a:pP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400" b="1" dirty="0">
                <a:latin typeface="Comic Sans MS" pitchFamily="66" charset="0"/>
              </a:rPr>
              <a:t>и довольно крутыми склонами. Но это равнина, хотя и не совсем обычная.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CA36D80C-309D-400F-AE56-0862897651BA}"/>
              </a:ext>
            </a:extLst>
          </p:cNvPr>
          <p:cNvSpPr txBox="1">
            <a:spLocks noChangeArrowheads="1"/>
          </p:cNvSpPr>
          <p:nvPr/>
        </p:nvSpPr>
        <p:spPr>
          <a:xfrm>
            <a:off x="1259681" y="85924"/>
            <a:ext cx="6624638" cy="89958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Средне-Сибирское плоскогорье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059832" y="3001516"/>
            <a:ext cx="93610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059832" y="3361556"/>
            <a:ext cx="93610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60878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F6B4C3D-8382-4B93-9207-B9B47DB64305}"/>
              </a:ext>
            </a:extLst>
          </p:cNvPr>
          <p:cNvSpPr/>
          <p:nvPr/>
        </p:nvSpPr>
        <p:spPr>
          <a:xfrm>
            <a:off x="134385" y="3865612"/>
            <a:ext cx="86860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400" b="1" dirty="0">
                <a:latin typeface="Comic Sans MS" pitchFamily="66" charset="0"/>
              </a:rPr>
              <a:t>Равнины составляют большую часть территории России. Однако наша страна славится и своими величественными горами. Горы расположены в основном на юге и востоке России.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42ADAC0-08FF-45F5-8B8C-C0523FA36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395536" y="913284"/>
            <a:ext cx="3998636" cy="2665106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EA3D7777-0BE5-4DD7-8AE6-0DC16ECCEDAD}"/>
              </a:ext>
            </a:extLst>
          </p:cNvPr>
          <p:cNvSpPr txBox="1">
            <a:spLocks noChangeArrowheads="1"/>
          </p:cNvSpPr>
          <p:nvPr/>
        </p:nvSpPr>
        <p:spPr>
          <a:xfrm>
            <a:off x="1259681" y="160270"/>
            <a:ext cx="6624638" cy="89958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Горы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942ADAC0-08FF-45F5-8B8C-C0523FA36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749761" y="913284"/>
            <a:ext cx="3998636" cy="2665106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32515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01602" y="40190"/>
            <a:ext cx="7687244" cy="65707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Горы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53035" y="1165225"/>
            <a:ext cx="2844576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400" b="1" dirty="0" smtClean="0">
                <a:latin typeface="Comic Sans MS" pitchFamily="66" charset="0"/>
              </a:rPr>
              <a:t>СТАРЫЕ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88071" y="1110500"/>
            <a:ext cx="2844576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400" b="1" dirty="0" smtClean="0">
                <a:latin typeface="Comic Sans MS" pitchFamily="66" charset="0"/>
              </a:rPr>
              <a:t>МОЛОДЫЕ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26" name="Стрелка вправо с вырезом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1DB72909-CF18-4C15-AFBC-6177854B6EF5}"/>
              </a:ext>
            </a:extLst>
          </p:cNvPr>
          <p:cNvSpPr/>
          <p:nvPr/>
        </p:nvSpPr>
        <p:spPr>
          <a:xfrm>
            <a:off x="8244408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Line 6">
            <a:extLst>
              <a:ext uri="{FF2B5EF4-FFF2-40B4-BE49-F238E27FC236}">
                <a16:creationId xmlns:a16="http://schemas.microsoft.com/office/drawing/2014/main" xmlns="" id="{6939E742-C173-4C17-B40B-5858F82C4AD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00682" y="580450"/>
            <a:ext cx="362030" cy="5847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" name="Line 6">
            <a:extLst>
              <a:ext uri="{FF2B5EF4-FFF2-40B4-BE49-F238E27FC236}">
                <a16:creationId xmlns:a16="http://schemas.microsoft.com/office/drawing/2014/main" xmlns="" id="{BBB90483-E14A-46D2-81FC-0CE0E05EA6E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8064" y="528031"/>
            <a:ext cx="362030" cy="5847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xmlns="" id="{49E6C751-7C4E-4001-9D50-0B0D9CA67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41352" y="1833586"/>
            <a:ext cx="3654475" cy="17502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  <a:extLst/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xmlns="" id="{49E6C751-7C4E-4001-9D50-0B0D9CA67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82606" y="1833586"/>
            <a:ext cx="3498103" cy="17502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  <a:extLst/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EA30C626-89A9-43AC-91A9-29362FCF7E9D}"/>
              </a:ext>
            </a:extLst>
          </p:cNvPr>
          <p:cNvSpPr/>
          <p:nvPr/>
        </p:nvSpPr>
        <p:spPr>
          <a:xfrm>
            <a:off x="701602" y="3615962"/>
            <a:ext cx="35838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400" b="1" dirty="0">
                <a:latin typeface="Comic Sans MS" pitchFamily="66" charset="0"/>
              </a:rPr>
              <a:t>Вершины гор невысокие и неострые, склоны пологие.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EA30C626-89A9-43AC-91A9-29362FCF7E9D}"/>
              </a:ext>
            </a:extLst>
          </p:cNvPr>
          <p:cNvSpPr/>
          <p:nvPr/>
        </p:nvSpPr>
        <p:spPr>
          <a:xfrm>
            <a:off x="4605260" y="3615962"/>
            <a:ext cx="37329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400" b="1" dirty="0">
                <a:latin typeface="Comic Sans MS" pitchFamily="66" charset="0"/>
              </a:rPr>
              <a:t>Это высокие и </a:t>
            </a:r>
            <a:r>
              <a:rPr lang="ru-RU" sz="2400" b="1" dirty="0" smtClean="0">
                <a:latin typeface="Comic Sans MS" pitchFamily="66" charset="0"/>
              </a:rPr>
              <a:t>острые </a:t>
            </a:r>
            <a:r>
              <a:rPr lang="ru-RU" sz="2400" b="1" dirty="0">
                <a:latin typeface="Comic Sans MS" pitchFamily="66" charset="0"/>
              </a:rPr>
              <a:t>горы, склоны крутые, вершины покрыты снегом.</a:t>
            </a:r>
          </a:p>
        </p:txBody>
      </p:sp>
    </p:spTree>
    <p:extLst>
      <p:ext uri="{BB962C8B-B14F-4D97-AF65-F5344CB8AC3E}">
        <p14:creationId xmlns:p14="http://schemas.microsoft.com/office/powerpoint/2010/main" xmlns="" val="2479006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13" grpId="0" animBg="1"/>
      <p:bldP spid="15" grpId="0" animBg="1"/>
      <p:bldP spid="26" grpId="0" animBg="1"/>
      <p:bldP spid="19" grpId="0" animBg="1"/>
      <p:bldP spid="24" grpId="0" animBg="1"/>
      <p:bldP spid="14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01602" y="40190"/>
            <a:ext cx="7687244" cy="65707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Горы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53035" y="1165225"/>
            <a:ext cx="2844576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400" b="1" dirty="0" smtClean="0">
                <a:latin typeface="Comic Sans MS" pitchFamily="66" charset="0"/>
              </a:rPr>
              <a:t>СТАРЫЕ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88071" y="1110500"/>
            <a:ext cx="2844576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400" b="1" dirty="0" smtClean="0">
                <a:latin typeface="Comic Sans MS" pitchFamily="66" charset="0"/>
              </a:rPr>
              <a:t>МОЛОДЫЕ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26" name="Стрелка вправо с вырезом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1DB72909-CF18-4C15-AFBC-6177854B6EF5}"/>
              </a:ext>
            </a:extLst>
          </p:cNvPr>
          <p:cNvSpPr/>
          <p:nvPr/>
        </p:nvSpPr>
        <p:spPr>
          <a:xfrm>
            <a:off x="8244408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Line 6">
            <a:extLst>
              <a:ext uri="{FF2B5EF4-FFF2-40B4-BE49-F238E27FC236}">
                <a16:creationId xmlns:a16="http://schemas.microsoft.com/office/drawing/2014/main" xmlns="" id="{6939E742-C173-4C17-B40B-5858F82C4AD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00682" y="580450"/>
            <a:ext cx="362030" cy="5847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" name="Line 6">
            <a:extLst>
              <a:ext uri="{FF2B5EF4-FFF2-40B4-BE49-F238E27FC236}">
                <a16:creationId xmlns:a16="http://schemas.microsoft.com/office/drawing/2014/main" xmlns="" id="{BBB90483-E14A-46D2-81FC-0CE0E05EA6E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8064" y="528031"/>
            <a:ext cx="362030" cy="5847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xmlns="" id="{49E6C751-7C4E-4001-9D50-0B0D9CA67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251520" y="1856664"/>
            <a:ext cx="4137966" cy="25850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  <a:extLst/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xmlns="" id="{49E6C751-7C4E-4001-9D50-0B0D9CA67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679997" y="1849846"/>
            <a:ext cx="4140053" cy="25918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xmlns="" val="109969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13" grpId="0" animBg="1"/>
      <p:bldP spid="15" grpId="0" animBg="1"/>
      <p:bldP spid="26" grpId="0" animBg="1"/>
      <p:bldP spid="19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42ADAC0-08FF-45F5-8B8C-C0523FA36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323528" y="1002580"/>
            <a:ext cx="5081415" cy="3439096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6FE6AC1-D83A-4938-9BEF-4C152733A519}"/>
              </a:ext>
            </a:extLst>
          </p:cNvPr>
          <p:cNvSpPr/>
          <p:nvPr/>
        </p:nvSpPr>
        <p:spPr>
          <a:xfrm>
            <a:off x="5364088" y="556141"/>
            <a:ext cx="361572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400" b="1" dirty="0">
                <a:latin typeface="Comic Sans MS" pitchFamily="66" charset="0"/>
              </a:rPr>
              <a:t>Протянулись с севера на юг через всю </a:t>
            </a:r>
            <a:r>
              <a:rPr lang="ru-RU" sz="2400" b="1" dirty="0" smtClean="0">
                <a:latin typeface="Comic Sans MS" pitchFamily="66" charset="0"/>
              </a:rPr>
              <a:t>территорию </a:t>
            </a:r>
            <a:r>
              <a:rPr lang="ru-RU" sz="2400" b="1" dirty="0">
                <a:latin typeface="Comic Sans MS" pitchFamily="66" charset="0"/>
              </a:rPr>
              <a:t>России</a:t>
            </a:r>
            <a:r>
              <a:rPr lang="ru-RU" sz="2400" b="1" dirty="0" smtClean="0">
                <a:latin typeface="Comic Sans MS" pitchFamily="66" charset="0"/>
              </a:rPr>
              <a:t>.</a:t>
            </a:r>
          </a:p>
          <a:p>
            <a:pPr algn="ctr">
              <a:buFontTx/>
              <a:buNone/>
            </a:pP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400" b="1" dirty="0">
                <a:latin typeface="Comic Sans MS" pitchFamily="66" charset="0"/>
              </a:rPr>
              <a:t>В старину их величали </a:t>
            </a:r>
            <a:r>
              <a:rPr lang="ru-RU" sz="2400" b="1" u="sng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«Каменный пояс Земли Русской». </a:t>
            </a:r>
            <a:r>
              <a:rPr lang="ru-RU" sz="2400" b="1" dirty="0">
                <a:latin typeface="Comic Sans MS" pitchFamily="66" charset="0"/>
              </a:rPr>
              <a:t>Урал делит материк Евразию на </a:t>
            </a:r>
            <a:r>
              <a:rPr lang="ru-RU" sz="2400" b="1" dirty="0" smtClean="0">
                <a:latin typeface="Comic Sans MS" pitchFamily="66" charset="0"/>
              </a:rPr>
              <a:t>Европу</a:t>
            </a:r>
          </a:p>
          <a:p>
            <a:pPr algn="ctr">
              <a:buFontTx/>
              <a:buNone/>
            </a:pP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400" b="1" dirty="0">
                <a:latin typeface="Comic Sans MS" pitchFamily="66" charset="0"/>
              </a:rPr>
              <a:t>и Азию. </a:t>
            </a:r>
            <a:endParaRPr lang="ru-RU" sz="2400" b="1" dirty="0" smtClean="0">
              <a:latin typeface="Comic Sans MS" pitchFamily="66" charset="0"/>
            </a:endParaRPr>
          </a:p>
          <a:p>
            <a:pPr algn="ctr">
              <a:buFontTx/>
              <a:buNone/>
            </a:pPr>
            <a:r>
              <a:rPr lang="ru-RU" sz="2400" b="1" dirty="0" smtClean="0">
                <a:latin typeface="Comic Sans MS" pitchFamily="66" charset="0"/>
              </a:rPr>
              <a:t>Это </a:t>
            </a:r>
            <a:r>
              <a:rPr lang="ru-RU" sz="2400" b="1" dirty="0">
                <a:latin typeface="Comic Sans MS" pitchFamily="66" charset="0"/>
              </a:rPr>
              <a:t>довольно низкие горы: менее 2000 м. Их называют «старые горы».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CA36D80C-309D-400F-AE56-0862897651BA}"/>
              </a:ext>
            </a:extLst>
          </p:cNvPr>
          <p:cNvSpPr txBox="1">
            <a:spLocks noChangeArrowheads="1"/>
          </p:cNvSpPr>
          <p:nvPr/>
        </p:nvSpPr>
        <p:spPr>
          <a:xfrm>
            <a:off x="1259681" y="85924"/>
            <a:ext cx="6624638" cy="89958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Уральские горы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1439652" y="2498908"/>
            <a:ext cx="936104" cy="1008112"/>
          </a:xfrm>
          <a:custGeom>
            <a:avLst/>
            <a:gdLst>
              <a:gd name="connsiteX0" fmla="*/ 0 w 1502228"/>
              <a:gd name="connsiteY0" fmla="*/ 1491343 h 1491343"/>
              <a:gd name="connsiteX1" fmla="*/ 97971 w 1502228"/>
              <a:gd name="connsiteY1" fmla="*/ 1393372 h 1491343"/>
              <a:gd name="connsiteX2" fmla="*/ 195942 w 1502228"/>
              <a:gd name="connsiteY2" fmla="*/ 1284514 h 1491343"/>
              <a:gd name="connsiteX3" fmla="*/ 315685 w 1502228"/>
              <a:gd name="connsiteY3" fmla="*/ 1230086 h 1491343"/>
              <a:gd name="connsiteX4" fmla="*/ 413657 w 1502228"/>
              <a:gd name="connsiteY4" fmla="*/ 1153886 h 1491343"/>
              <a:gd name="connsiteX5" fmla="*/ 446314 w 1502228"/>
              <a:gd name="connsiteY5" fmla="*/ 1099457 h 1491343"/>
              <a:gd name="connsiteX6" fmla="*/ 489857 w 1502228"/>
              <a:gd name="connsiteY6" fmla="*/ 1001486 h 1491343"/>
              <a:gd name="connsiteX7" fmla="*/ 544285 w 1502228"/>
              <a:gd name="connsiteY7" fmla="*/ 870857 h 1491343"/>
              <a:gd name="connsiteX8" fmla="*/ 576942 w 1502228"/>
              <a:gd name="connsiteY8" fmla="*/ 772886 h 1491343"/>
              <a:gd name="connsiteX9" fmla="*/ 620485 w 1502228"/>
              <a:gd name="connsiteY9" fmla="*/ 707572 h 1491343"/>
              <a:gd name="connsiteX10" fmla="*/ 685800 w 1502228"/>
              <a:gd name="connsiteY10" fmla="*/ 609600 h 1491343"/>
              <a:gd name="connsiteX11" fmla="*/ 751114 w 1502228"/>
              <a:gd name="connsiteY11" fmla="*/ 511629 h 1491343"/>
              <a:gd name="connsiteX12" fmla="*/ 838200 w 1502228"/>
              <a:gd name="connsiteY12" fmla="*/ 391886 h 1491343"/>
              <a:gd name="connsiteX13" fmla="*/ 870857 w 1502228"/>
              <a:gd name="connsiteY13" fmla="*/ 315686 h 1491343"/>
              <a:gd name="connsiteX14" fmla="*/ 936171 w 1502228"/>
              <a:gd name="connsiteY14" fmla="*/ 228600 h 1491343"/>
              <a:gd name="connsiteX15" fmla="*/ 1055914 w 1502228"/>
              <a:gd name="connsiteY15" fmla="*/ 185057 h 1491343"/>
              <a:gd name="connsiteX16" fmla="*/ 1219200 w 1502228"/>
              <a:gd name="connsiteY16" fmla="*/ 130629 h 1491343"/>
              <a:gd name="connsiteX17" fmla="*/ 1360714 w 1502228"/>
              <a:gd name="connsiteY17" fmla="*/ 119743 h 1491343"/>
              <a:gd name="connsiteX18" fmla="*/ 1469571 w 1502228"/>
              <a:gd name="connsiteY18" fmla="*/ 54429 h 1491343"/>
              <a:gd name="connsiteX19" fmla="*/ 1502228 w 1502228"/>
              <a:gd name="connsiteY19" fmla="*/ 0 h 1491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502228" h="1491343">
                <a:moveTo>
                  <a:pt x="0" y="1491343"/>
                </a:moveTo>
                <a:cubicBezTo>
                  <a:pt x="32657" y="1459593"/>
                  <a:pt x="65314" y="1427843"/>
                  <a:pt x="97971" y="1393372"/>
                </a:cubicBezTo>
                <a:cubicBezTo>
                  <a:pt x="130628" y="1358901"/>
                  <a:pt x="159656" y="1311728"/>
                  <a:pt x="195942" y="1284514"/>
                </a:cubicBezTo>
                <a:cubicBezTo>
                  <a:pt x="232228" y="1257300"/>
                  <a:pt x="279399" y="1251857"/>
                  <a:pt x="315685" y="1230086"/>
                </a:cubicBezTo>
                <a:cubicBezTo>
                  <a:pt x="351971" y="1208315"/>
                  <a:pt x="391886" y="1175657"/>
                  <a:pt x="413657" y="1153886"/>
                </a:cubicBezTo>
                <a:cubicBezTo>
                  <a:pt x="435428" y="1132115"/>
                  <a:pt x="433614" y="1124857"/>
                  <a:pt x="446314" y="1099457"/>
                </a:cubicBezTo>
                <a:cubicBezTo>
                  <a:pt x="459014" y="1074057"/>
                  <a:pt x="473529" y="1039586"/>
                  <a:pt x="489857" y="1001486"/>
                </a:cubicBezTo>
                <a:cubicBezTo>
                  <a:pt x="506185" y="963386"/>
                  <a:pt x="529771" y="908957"/>
                  <a:pt x="544285" y="870857"/>
                </a:cubicBezTo>
                <a:cubicBezTo>
                  <a:pt x="558799" y="832757"/>
                  <a:pt x="564242" y="800100"/>
                  <a:pt x="576942" y="772886"/>
                </a:cubicBezTo>
                <a:cubicBezTo>
                  <a:pt x="589642" y="745672"/>
                  <a:pt x="620485" y="707572"/>
                  <a:pt x="620485" y="707572"/>
                </a:cubicBezTo>
                <a:lnTo>
                  <a:pt x="685800" y="609600"/>
                </a:lnTo>
                <a:cubicBezTo>
                  <a:pt x="707571" y="576943"/>
                  <a:pt x="725714" y="547915"/>
                  <a:pt x="751114" y="511629"/>
                </a:cubicBezTo>
                <a:cubicBezTo>
                  <a:pt x="776514" y="475343"/>
                  <a:pt x="818243" y="424543"/>
                  <a:pt x="838200" y="391886"/>
                </a:cubicBezTo>
                <a:cubicBezTo>
                  <a:pt x="858157" y="359229"/>
                  <a:pt x="854529" y="342900"/>
                  <a:pt x="870857" y="315686"/>
                </a:cubicBezTo>
                <a:cubicBezTo>
                  <a:pt x="887186" y="288472"/>
                  <a:pt x="905328" y="250371"/>
                  <a:pt x="936171" y="228600"/>
                </a:cubicBezTo>
                <a:cubicBezTo>
                  <a:pt x="967014" y="206829"/>
                  <a:pt x="1008743" y="201386"/>
                  <a:pt x="1055914" y="185057"/>
                </a:cubicBezTo>
                <a:cubicBezTo>
                  <a:pt x="1103086" y="168729"/>
                  <a:pt x="1168400" y="141515"/>
                  <a:pt x="1219200" y="130629"/>
                </a:cubicBezTo>
                <a:cubicBezTo>
                  <a:pt x="1270000" y="119743"/>
                  <a:pt x="1318986" y="132443"/>
                  <a:pt x="1360714" y="119743"/>
                </a:cubicBezTo>
                <a:cubicBezTo>
                  <a:pt x="1402442" y="107043"/>
                  <a:pt x="1445985" y="74386"/>
                  <a:pt x="1469571" y="54429"/>
                </a:cubicBezTo>
                <a:cubicBezTo>
                  <a:pt x="1493157" y="34472"/>
                  <a:pt x="1502228" y="0"/>
                  <a:pt x="1502228" y="0"/>
                </a:cubicBezTo>
              </a:path>
            </a:pathLst>
          </a:cu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0363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  <p:bldP spid="6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42ADAC0-08FF-45F5-8B8C-C0523FA36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323528" y="1002580"/>
            <a:ext cx="5081415" cy="3439096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6FE6AC1-D83A-4938-9BEF-4C152733A519}"/>
              </a:ext>
            </a:extLst>
          </p:cNvPr>
          <p:cNvSpPr/>
          <p:nvPr/>
        </p:nvSpPr>
        <p:spPr>
          <a:xfrm>
            <a:off x="5364088" y="709449"/>
            <a:ext cx="36157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400" b="1" dirty="0">
                <a:latin typeface="Comic Sans MS" pitchFamily="66" charset="0"/>
              </a:rPr>
              <a:t>Это молодые и самые высокие горы России  </a:t>
            </a: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400" b="1" dirty="0">
                <a:latin typeface="Comic Sans MS" pitchFamily="66" charset="0"/>
              </a:rPr>
              <a:t>(до 5000 м). Многие </a:t>
            </a:r>
            <a:r>
              <a:rPr lang="ru-RU" sz="2400" b="1" dirty="0" smtClean="0">
                <a:latin typeface="Comic Sans MS" pitchFamily="66" charset="0"/>
              </a:rPr>
              <a:t>вершины</a:t>
            </a:r>
          </a:p>
          <a:p>
            <a:pPr algn="ctr">
              <a:buFontTx/>
              <a:buNone/>
            </a:pP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400" b="1" dirty="0">
                <a:latin typeface="Comic Sans MS" pitchFamily="66" charset="0"/>
              </a:rPr>
              <a:t>и склоны этих гор постоянно покрыты льдом и снегом. Самая высокая гора – Эльбрус (5642 м). Её называют двуглавой, потому что у неё 2 вершины.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CA36D80C-309D-400F-AE56-0862897651BA}"/>
              </a:ext>
            </a:extLst>
          </p:cNvPr>
          <p:cNvSpPr txBox="1">
            <a:spLocks noChangeArrowheads="1"/>
          </p:cNvSpPr>
          <p:nvPr/>
        </p:nvSpPr>
        <p:spPr>
          <a:xfrm>
            <a:off x="1259681" y="85924"/>
            <a:ext cx="6624638" cy="89958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Кавказ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ские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горы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 rot="225148">
            <a:off x="314978" y="3145532"/>
            <a:ext cx="316249" cy="687491"/>
          </a:xfrm>
          <a:custGeom>
            <a:avLst/>
            <a:gdLst>
              <a:gd name="connsiteX0" fmla="*/ 0 w 388257"/>
              <a:gd name="connsiteY0" fmla="*/ 0 h 903515"/>
              <a:gd name="connsiteX1" fmla="*/ 108857 w 388257"/>
              <a:gd name="connsiteY1" fmla="*/ 130629 h 903515"/>
              <a:gd name="connsiteX2" fmla="*/ 152400 w 388257"/>
              <a:gd name="connsiteY2" fmla="*/ 272143 h 903515"/>
              <a:gd name="connsiteX3" fmla="*/ 185057 w 388257"/>
              <a:gd name="connsiteY3" fmla="*/ 435429 h 903515"/>
              <a:gd name="connsiteX4" fmla="*/ 272143 w 388257"/>
              <a:gd name="connsiteY4" fmla="*/ 566057 h 903515"/>
              <a:gd name="connsiteX5" fmla="*/ 272143 w 388257"/>
              <a:gd name="connsiteY5" fmla="*/ 664029 h 903515"/>
              <a:gd name="connsiteX6" fmla="*/ 337457 w 388257"/>
              <a:gd name="connsiteY6" fmla="*/ 849086 h 903515"/>
              <a:gd name="connsiteX7" fmla="*/ 381000 w 388257"/>
              <a:gd name="connsiteY7" fmla="*/ 881743 h 903515"/>
              <a:gd name="connsiteX8" fmla="*/ 381000 w 388257"/>
              <a:gd name="connsiteY8" fmla="*/ 903515 h 903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257" h="903515">
                <a:moveTo>
                  <a:pt x="0" y="0"/>
                </a:moveTo>
                <a:cubicBezTo>
                  <a:pt x="41728" y="42636"/>
                  <a:pt x="83457" y="85272"/>
                  <a:pt x="108857" y="130629"/>
                </a:cubicBezTo>
                <a:cubicBezTo>
                  <a:pt x="134257" y="175986"/>
                  <a:pt x="139700" y="221343"/>
                  <a:pt x="152400" y="272143"/>
                </a:cubicBezTo>
                <a:cubicBezTo>
                  <a:pt x="165100" y="322943"/>
                  <a:pt x="165100" y="386443"/>
                  <a:pt x="185057" y="435429"/>
                </a:cubicBezTo>
                <a:cubicBezTo>
                  <a:pt x="205014" y="484415"/>
                  <a:pt x="257629" y="527957"/>
                  <a:pt x="272143" y="566057"/>
                </a:cubicBezTo>
                <a:cubicBezTo>
                  <a:pt x="286657" y="604157"/>
                  <a:pt x="261257" y="616858"/>
                  <a:pt x="272143" y="664029"/>
                </a:cubicBezTo>
                <a:cubicBezTo>
                  <a:pt x="283029" y="711201"/>
                  <a:pt x="319314" y="812800"/>
                  <a:pt x="337457" y="849086"/>
                </a:cubicBezTo>
                <a:cubicBezTo>
                  <a:pt x="355600" y="885372"/>
                  <a:pt x="373743" y="872672"/>
                  <a:pt x="381000" y="881743"/>
                </a:cubicBezTo>
                <a:cubicBezTo>
                  <a:pt x="388257" y="890814"/>
                  <a:pt x="384628" y="897164"/>
                  <a:pt x="381000" y="903515"/>
                </a:cubicBezTo>
              </a:path>
            </a:pathLst>
          </a:cu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4496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  <p:bldP spid="6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42ADAC0-08FF-45F5-8B8C-C0523FA36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323528" y="1002580"/>
            <a:ext cx="5081415" cy="3439096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6FE6AC1-D83A-4938-9BEF-4C152733A519}"/>
              </a:ext>
            </a:extLst>
          </p:cNvPr>
          <p:cNvSpPr/>
          <p:nvPr/>
        </p:nvSpPr>
        <p:spPr>
          <a:xfrm>
            <a:off x="5580112" y="1025356"/>
            <a:ext cx="31116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400" b="1" dirty="0">
                <a:latin typeface="Comic Sans MS" pitchFamily="66" charset="0"/>
              </a:rPr>
              <a:t>Это молодые высокие горы, которые славятся красотой и богатством живой природы</a:t>
            </a:r>
            <a:r>
              <a:rPr lang="ru-RU" sz="2400" b="1" dirty="0" smtClean="0">
                <a:latin typeface="Comic Sans MS" pitchFamily="66" charset="0"/>
              </a:rPr>
              <a:t>.</a:t>
            </a:r>
          </a:p>
          <a:p>
            <a:pPr algn="ctr">
              <a:buFontTx/>
              <a:buNone/>
            </a:pP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400" b="1" dirty="0">
                <a:latin typeface="Comic Sans MS" pitchFamily="66" charset="0"/>
              </a:rPr>
              <a:t>Алтай включён в Список Всемирного наследия.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CA36D80C-309D-400F-AE56-0862897651BA}"/>
              </a:ext>
            </a:extLst>
          </p:cNvPr>
          <p:cNvSpPr txBox="1">
            <a:spLocks noChangeArrowheads="1"/>
          </p:cNvSpPr>
          <p:nvPr/>
        </p:nvSpPr>
        <p:spPr>
          <a:xfrm>
            <a:off x="1259681" y="85924"/>
            <a:ext cx="6624638" cy="89958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Алтай и Саяны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2411760" y="4081636"/>
            <a:ext cx="810640" cy="144016"/>
          </a:xfrm>
          <a:custGeom>
            <a:avLst/>
            <a:gdLst>
              <a:gd name="connsiteX0" fmla="*/ 0 w 1230086"/>
              <a:gd name="connsiteY0" fmla="*/ 0 h 172358"/>
              <a:gd name="connsiteX1" fmla="*/ 130629 w 1230086"/>
              <a:gd name="connsiteY1" fmla="*/ 130629 h 172358"/>
              <a:gd name="connsiteX2" fmla="*/ 293915 w 1230086"/>
              <a:gd name="connsiteY2" fmla="*/ 163286 h 172358"/>
              <a:gd name="connsiteX3" fmla="*/ 457200 w 1230086"/>
              <a:gd name="connsiteY3" fmla="*/ 163286 h 172358"/>
              <a:gd name="connsiteX4" fmla="*/ 587829 w 1230086"/>
              <a:gd name="connsiteY4" fmla="*/ 108857 h 172358"/>
              <a:gd name="connsiteX5" fmla="*/ 696686 w 1230086"/>
              <a:gd name="connsiteY5" fmla="*/ 43543 h 172358"/>
              <a:gd name="connsiteX6" fmla="*/ 925286 w 1230086"/>
              <a:gd name="connsiteY6" fmla="*/ 32657 h 172358"/>
              <a:gd name="connsiteX7" fmla="*/ 1066800 w 1230086"/>
              <a:gd name="connsiteY7" fmla="*/ 76200 h 172358"/>
              <a:gd name="connsiteX8" fmla="*/ 1230086 w 1230086"/>
              <a:gd name="connsiteY8" fmla="*/ 141514 h 172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0086" h="172358">
                <a:moveTo>
                  <a:pt x="0" y="0"/>
                </a:moveTo>
                <a:cubicBezTo>
                  <a:pt x="40821" y="51707"/>
                  <a:pt x="81643" y="103415"/>
                  <a:pt x="130629" y="130629"/>
                </a:cubicBezTo>
                <a:cubicBezTo>
                  <a:pt x="179615" y="157843"/>
                  <a:pt x="239487" y="157843"/>
                  <a:pt x="293915" y="163286"/>
                </a:cubicBezTo>
                <a:cubicBezTo>
                  <a:pt x="348343" y="168729"/>
                  <a:pt x="408214" y="172358"/>
                  <a:pt x="457200" y="163286"/>
                </a:cubicBezTo>
                <a:cubicBezTo>
                  <a:pt x="506186" y="154214"/>
                  <a:pt x="547915" y="128814"/>
                  <a:pt x="587829" y="108857"/>
                </a:cubicBezTo>
                <a:cubicBezTo>
                  <a:pt x="627743" y="88900"/>
                  <a:pt x="640443" y="56243"/>
                  <a:pt x="696686" y="43543"/>
                </a:cubicBezTo>
                <a:cubicBezTo>
                  <a:pt x="752929" y="30843"/>
                  <a:pt x="863600" y="27214"/>
                  <a:pt x="925286" y="32657"/>
                </a:cubicBezTo>
                <a:cubicBezTo>
                  <a:pt x="986972" y="38100"/>
                  <a:pt x="1016000" y="58057"/>
                  <a:pt x="1066800" y="76200"/>
                </a:cubicBezTo>
                <a:cubicBezTo>
                  <a:pt x="1117600" y="94343"/>
                  <a:pt x="1173843" y="117928"/>
                  <a:pt x="1230086" y="141514"/>
                </a:cubicBezTo>
              </a:path>
            </a:pathLst>
          </a:cu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7701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  <p:bldP spid="6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9632" y="-58307"/>
            <a:ext cx="6624638" cy="89958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Работа по учебнику.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3896" y="895378"/>
            <a:ext cx="6226576" cy="2192032"/>
          </a:xfrm>
        </p:spPr>
        <p:txBody>
          <a:bodyPr>
            <a:noAutofit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1.Рассмотрите 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карту на  с. 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3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8-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3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9 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учебника.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2.Как 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называется эта карта?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Какое значение имеет цвет на карте?</a:t>
            </a:r>
          </a:p>
          <a:p>
            <a:pPr algn="l"/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  <a:p>
            <a:pPr marL="609600" indent="-609600" algn="l"/>
            <a:r>
              <a:rPr lang="ru-RU" sz="2800" dirty="0">
                <a:latin typeface="Comic Sans MS" pitchFamily="66" charset="0"/>
              </a:rPr>
              <a:t> </a:t>
            </a:r>
          </a:p>
        </p:txBody>
      </p:sp>
      <p:pic>
        <p:nvPicPr>
          <p:cNvPr id="5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 rotWithShape="1">
          <a:blip r:embed="rId2" cstate="email"/>
          <a:srcRect l="17043" r="15966"/>
          <a:stretch/>
        </p:blipFill>
        <p:spPr bwMode="auto">
          <a:xfrm>
            <a:off x="442134" y="3361556"/>
            <a:ext cx="1013013" cy="201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 rotWithShape="1">
          <a:blip r:embed="rId3" cstate="email"/>
          <a:srcRect t="15638" r="3602" b="7920"/>
          <a:stretch/>
        </p:blipFill>
        <p:spPr bwMode="auto">
          <a:xfrm rot="441831">
            <a:off x="7269951" y="3675500"/>
            <a:ext cx="1640865" cy="1754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79102" y="895378"/>
            <a:ext cx="1725167" cy="2439494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 вправо с вырезом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0FCC5DE6-3E49-40C0-9711-7D03F943F9EC}"/>
              </a:ext>
            </a:extLst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7095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1" uiExpand="1" build="p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42ADAC0-08FF-45F5-8B8C-C0523FA36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323528" y="1002580"/>
            <a:ext cx="5081415" cy="3439096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6FE6AC1-D83A-4938-9BEF-4C152733A519}"/>
              </a:ext>
            </a:extLst>
          </p:cNvPr>
          <p:cNvSpPr/>
          <p:nvPr/>
        </p:nvSpPr>
        <p:spPr>
          <a:xfrm>
            <a:off x="5508104" y="947563"/>
            <a:ext cx="33123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400" b="1" dirty="0">
                <a:latin typeface="Comic Sans MS" pitchFamily="66" charset="0"/>
              </a:rPr>
              <a:t>С севера на юг по всему полуострову проходят горы. Здесь 28 действующих вулканов! </a:t>
            </a:r>
            <a:endParaRPr lang="ru-RU" sz="2400" b="1" dirty="0" smtClean="0">
              <a:latin typeface="Comic Sans MS" pitchFamily="66" charset="0"/>
            </a:endParaRPr>
          </a:p>
          <a:p>
            <a:pPr algn="ctr">
              <a:buFontTx/>
              <a:buNone/>
            </a:pPr>
            <a:r>
              <a:rPr lang="ru-RU" sz="2400" b="1" dirty="0" smtClean="0">
                <a:latin typeface="Comic Sans MS" pitchFamily="66" charset="0"/>
              </a:rPr>
              <a:t>Вулканы Камчатки – </a:t>
            </a:r>
            <a:r>
              <a:rPr lang="ru-RU" sz="2400" b="1" dirty="0">
                <a:latin typeface="Comic Sans MS" pitchFamily="66" charset="0"/>
              </a:rPr>
              <a:t>это Всемирное природное наследие России.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CA36D80C-309D-400F-AE56-0862897651BA}"/>
              </a:ext>
            </a:extLst>
          </p:cNvPr>
          <p:cNvSpPr txBox="1">
            <a:spLocks noChangeArrowheads="1"/>
          </p:cNvSpPr>
          <p:nvPr/>
        </p:nvSpPr>
        <p:spPr>
          <a:xfrm>
            <a:off x="1259681" y="85924"/>
            <a:ext cx="6624638" cy="89958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Горы на полуострове Камчатка</a:t>
            </a:r>
          </a:p>
        </p:txBody>
      </p:sp>
      <p:sp>
        <p:nvSpPr>
          <p:cNvPr id="8" name="Полилиния 7"/>
          <p:cNvSpPr/>
          <p:nvPr/>
        </p:nvSpPr>
        <p:spPr>
          <a:xfrm rot="21390218">
            <a:off x="4805590" y="2344086"/>
            <a:ext cx="289028" cy="584885"/>
          </a:xfrm>
          <a:custGeom>
            <a:avLst/>
            <a:gdLst>
              <a:gd name="connsiteX0" fmla="*/ 0 w 631371"/>
              <a:gd name="connsiteY0" fmla="*/ 0 h 1143000"/>
              <a:gd name="connsiteX1" fmla="*/ 65314 w 631371"/>
              <a:gd name="connsiteY1" fmla="*/ 283029 h 1143000"/>
              <a:gd name="connsiteX2" fmla="*/ 130629 w 631371"/>
              <a:gd name="connsiteY2" fmla="*/ 511629 h 1143000"/>
              <a:gd name="connsiteX3" fmla="*/ 239486 w 631371"/>
              <a:gd name="connsiteY3" fmla="*/ 740229 h 1143000"/>
              <a:gd name="connsiteX4" fmla="*/ 337457 w 631371"/>
              <a:gd name="connsiteY4" fmla="*/ 881743 h 1143000"/>
              <a:gd name="connsiteX5" fmla="*/ 500743 w 631371"/>
              <a:gd name="connsiteY5" fmla="*/ 1066800 h 1143000"/>
              <a:gd name="connsiteX6" fmla="*/ 631371 w 631371"/>
              <a:gd name="connsiteY6" fmla="*/ 1143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71" h="1143000">
                <a:moveTo>
                  <a:pt x="0" y="0"/>
                </a:moveTo>
                <a:cubicBezTo>
                  <a:pt x="21771" y="98879"/>
                  <a:pt x="43543" y="197758"/>
                  <a:pt x="65314" y="283029"/>
                </a:cubicBezTo>
                <a:cubicBezTo>
                  <a:pt x="87085" y="368300"/>
                  <a:pt x="101600" y="435429"/>
                  <a:pt x="130629" y="511629"/>
                </a:cubicBezTo>
                <a:cubicBezTo>
                  <a:pt x="159658" y="587829"/>
                  <a:pt x="205015" y="678543"/>
                  <a:pt x="239486" y="740229"/>
                </a:cubicBezTo>
                <a:cubicBezTo>
                  <a:pt x="273957" y="801915"/>
                  <a:pt x="293914" y="827315"/>
                  <a:pt x="337457" y="881743"/>
                </a:cubicBezTo>
                <a:cubicBezTo>
                  <a:pt x="381000" y="936171"/>
                  <a:pt x="451757" y="1023257"/>
                  <a:pt x="500743" y="1066800"/>
                </a:cubicBezTo>
                <a:cubicBezTo>
                  <a:pt x="549729" y="1110343"/>
                  <a:pt x="590550" y="1126671"/>
                  <a:pt x="631371" y="1143000"/>
                </a:cubicBezTo>
              </a:path>
            </a:pathLst>
          </a:cu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6577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  <p:bldP spid="6" grpId="0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F6B4C3D-8382-4B93-9207-B9B47DB64305}"/>
              </a:ext>
            </a:extLst>
          </p:cNvPr>
          <p:cNvSpPr/>
          <p:nvPr/>
        </p:nvSpPr>
        <p:spPr>
          <a:xfrm>
            <a:off x="106012" y="4225652"/>
            <a:ext cx="90164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400" b="1" dirty="0">
                <a:latin typeface="Comic Sans MS" pitchFamily="66" charset="0"/>
              </a:rPr>
              <a:t>Вулкан Ключевская сопка имеет высоту 4750 м</a:t>
            </a:r>
            <a:r>
              <a:rPr lang="ru-RU" sz="2400" b="1" dirty="0" smtClean="0">
                <a:latin typeface="Comic Sans MS" pitchFamily="66" charset="0"/>
              </a:rPr>
              <a:t>.</a:t>
            </a:r>
          </a:p>
          <a:p>
            <a:pPr algn="ctr">
              <a:buFontTx/>
              <a:buNone/>
            </a:pP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400" b="1" dirty="0">
                <a:latin typeface="Comic Sans MS" pitchFamily="66" charset="0"/>
              </a:rPr>
              <a:t>Он извергается каждые 6-7 лет. Извержение продолжается по несколько месяцев. 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31BA7FB3-9C9B-4A18-B61C-73FA80D1A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614253" y="913285"/>
            <a:ext cx="4133686" cy="3025364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31BA7FB3-9C9B-4A18-B61C-73FA80D1A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251520" y="913284"/>
            <a:ext cx="4133686" cy="3025364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xmlns="" id="{CA36D80C-309D-400F-AE56-0862897651BA}"/>
              </a:ext>
            </a:extLst>
          </p:cNvPr>
          <p:cNvSpPr txBox="1">
            <a:spLocks noChangeArrowheads="1"/>
          </p:cNvSpPr>
          <p:nvPr/>
        </p:nvSpPr>
        <p:spPr>
          <a:xfrm>
            <a:off x="1259681" y="85924"/>
            <a:ext cx="6624638" cy="89958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Вулканы Камчатки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7038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42ADAC0-08FF-45F5-8B8C-C0523FA36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339555" y="625252"/>
            <a:ext cx="3320323" cy="2268888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6FE6AC1-D83A-4938-9BEF-4C152733A519}"/>
              </a:ext>
            </a:extLst>
          </p:cNvPr>
          <p:cNvSpPr/>
          <p:nvPr/>
        </p:nvSpPr>
        <p:spPr>
          <a:xfrm>
            <a:off x="3675909" y="697260"/>
            <a:ext cx="528857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400" b="1" dirty="0" smtClean="0">
                <a:latin typeface="Comic Sans MS" pitchFamily="66" charset="0"/>
              </a:rPr>
              <a:t>Был создан в 1920 году для охраны минеральных богатств Урала . Территория включает </a:t>
            </a:r>
            <a:r>
              <a:rPr lang="ru-RU" sz="2400" b="1" dirty="0" err="1" smtClean="0">
                <a:latin typeface="Comic Sans MS" pitchFamily="66" charset="0"/>
              </a:rPr>
              <a:t>Ильменский</a:t>
            </a:r>
            <a:r>
              <a:rPr lang="ru-RU" sz="2400" b="1" dirty="0" smtClean="0">
                <a:latin typeface="Comic Sans MS" pitchFamily="66" charset="0"/>
              </a:rPr>
              <a:t> хребет, восточные предгорья Уральских гор с многочисленными озёрами . Здесь было обнаружено 200 разновидностей минералов!</a:t>
            </a:r>
          </a:p>
          <a:p>
            <a:pPr algn="ctr">
              <a:buFontTx/>
              <a:buNone/>
            </a:pPr>
            <a:r>
              <a:rPr lang="ru-RU" sz="2400" b="1" dirty="0" smtClean="0">
                <a:latin typeface="Comic Sans MS" pitchFamily="66" charset="0"/>
              </a:rPr>
              <a:t>Растут там в основном сосновые и берёзовые леса.</a:t>
            </a:r>
          </a:p>
          <a:p>
            <a:pPr algn="ctr">
              <a:buFontTx/>
              <a:buNone/>
            </a:pPr>
            <a:r>
              <a:rPr lang="ru-RU" sz="2400" b="1" dirty="0" smtClean="0">
                <a:latin typeface="Comic Sans MS" pitchFamily="66" charset="0"/>
              </a:rPr>
              <a:t> В них живут лисы, косули, рыси, барсуки , </a:t>
            </a:r>
            <a:r>
              <a:rPr lang="ru-RU" sz="2400" b="1" dirty="0" err="1" smtClean="0">
                <a:latin typeface="Comic Sans MS" pitchFamily="66" charset="0"/>
              </a:rPr>
              <a:t>глухари,дятлы</a:t>
            </a:r>
            <a:r>
              <a:rPr lang="ru-RU" sz="2400" b="1" dirty="0" smtClean="0">
                <a:latin typeface="Comic Sans MS" pitchFamily="66" charset="0"/>
              </a:rPr>
              <a:t>.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CA36D80C-309D-400F-AE56-0862897651BA}"/>
              </a:ext>
            </a:extLst>
          </p:cNvPr>
          <p:cNvSpPr txBox="1">
            <a:spLocks noChangeArrowheads="1"/>
          </p:cNvSpPr>
          <p:nvPr/>
        </p:nvSpPr>
        <p:spPr>
          <a:xfrm>
            <a:off x="1259681" y="85924"/>
            <a:ext cx="6624638" cy="89958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Ильменский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заповедник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942ADAC0-08FF-45F5-8B8C-C0523FA36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339555" y="2996224"/>
            <a:ext cx="3320323" cy="2490242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4834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множение 3">
            <a:hlinkClick r:id="" action="ppaction://hlinkshowjump?jump=endshow"/>
          </p:cNvPr>
          <p:cNvSpPr/>
          <p:nvPr/>
        </p:nvSpPr>
        <p:spPr>
          <a:xfrm>
            <a:off x="8321544" y="337220"/>
            <a:ext cx="576064" cy="576064"/>
          </a:xfrm>
          <a:prstGeom prst="mathMultiply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 rotWithShape="1">
          <a:blip r:embed="rId2" cstate="email"/>
          <a:srcRect t="15638" r="3602" b="7920"/>
          <a:stretch/>
        </p:blipFill>
        <p:spPr bwMode="auto">
          <a:xfrm rot="20674798" flipH="1">
            <a:off x="2452983" y="2760335"/>
            <a:ext cx="1991748" cy="2129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 rotWithShape="1">
          <a:blip r:embed="rId3" cstate="email"/>
          <a:srcRect l="17043" r="15966"/>
          <a:stretch/>
        </p:blipFill>
        <p:spPr bwMode="auto">
          <a:xfrm flipH="1">
            <a:off x="5757328" y="2727534"/>
            <a:ext cx="1241070" cy="2300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925555"/>
            <a:ext cx="6431837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1856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42ADAC0-08FF-45F5-8B8C-C0523FA36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23528" y="607520"/>
            <a:ext cx="3224040" cy="467203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CEF8BFE-3D9B-4FEA-BD5E-5847B7726C56}"/>
              </a:ext>
            </a:extLst>
          </p:cNvPr>
          <p:cNvSpPr/>
          <p:nvPr/>
        </p:nvSpPr>
        <p:spPr>
          <a:xfrm>
            <a:off x="4340078" y="969181"/>
            <a:ext cx="43204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400" b="1" dirty="0">
                <a:latin typeface="Comic Sans MS" pitchFamily="66" charset="0"/>
              </a:rPr>
              <a:t>Для определения высот и глубин на физических картах помещают шкалу высот и глубин</a:t>
            </a:r>
            <a:r>
              <a:rPr lang="ru-RU" sz="2400" b="1" dirty="0" smtClean="0">
                <a:latin typeface="Comic Sans MS" pitchFamily="66" charset="0"/>
              </a:rPr>
              <a:t>.</a:t>
            </a:r>
          </a:p>
          <a:p>
            <a:pPr algn="ctr">
              <a:buFontTx/>
              <a:buNone/>
            </a:pP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400" b="1" dirty="0">
                <a:latin typeface="Comic Sans MS" pitchFamily="66" charset="0"/>
              </a:rPr>
              <a:t>С </a:t>
            </a:r>
            <a:r>
              <a:rPr lang="ru-RU" sz="2400" b="1" dirty="0" smtClean="0">
                <a:latin typeface="Comic Sans MS" pitchFamily="66" charset="0"/>
              </a:rPr>
              <a:t>помощью </a:t>
            </a:r>
            <a:r>
              <a:rPr lang="ru-RU" sz="2400" b="1" dirty="0">
                <a:latin typeface="Comic Sans MS" pitchFamily="66" charset="0"/>
              </a:rPr>
              <a:t>шкалы и </a:t>
            </a:r>
            <a:r>
              <a:rPr lang="ru-RU" sz="2400" b="1" dirty="0" smtClean="0">
                <a:latin typeface="Comic Sans MS" pitchFamily="66" charset="0"/>
              </a:rPr>
              <a:t>соответствующей </a:t>
            </a:r>
            <a:r>
              <a:rPr lang="ru-RU" sz="2400" b="1" dirty="0">
                <a:latin typeface="Comic Sans MS" pitchFamily="66" charset="0"/>
              </a:rPr>
              <a:t>окраски на картах можно узнать, где находятся высокие участки суши, где – низкие, где глубокие участки моря (океана), </a:t>
            </a:r>
            <a:endParaRPr lang="ru-RU" sz="2400" b="1" dirty="0" smtClean="0">
              <a:latin typeface="Comic Sans MS" pitchFamily="66" charset="0"/>
            </a:endParaRPr>
          </a:p>
          <a:p>
            <a:pPr algn="ctr">
              <a:buFontTx/>
              <a:buNone/>
            </a:pPr>
            <a:r>
              <a:rPr lang="ru-RU" sz="2400" b="1" dirty="0" smtClean="0">
                <a:latin typeface="Comic Sans MS" pitchFamily="66" charset="0"/>
              </a:rPr>
              <a:t>а </a:t>
            </a:r>
            <a:r>
              <a:rPr lang="ru-RU" sz="2400" b="1" dirty="0">
                <a:latin typeface="Comic Sans MS" pitchFamily="66" charset="0"/>
              </a:rPr>
              <a:t>где – мелкие.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87536" y="3957979"/>
            <a:ext cx="15969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omic Sans MS" panose="030F0702030302020204" pitchFamily="66" charset="0"/>
              </a:rPr>
              <a:t>Глубины </a:t>
            </a:r>
          </a:p>
          <a:p>
            <a:r>
              <a:rPr lang="ru-RU" sz="2400" dirty="0" smtClean="0">
                <a:latin typeface="Comic Sans MS" panose="030F0702030302020204" pitchFamily="66" charset="0"/>
              </a:rPr>
              <a:t>океанов</a:t>
            </a:r>
          </a:p>
          <a:p>
            <a:r>
              <a:rPr lang="ru-RU" sz="2400" dirty="0" smtClean="0">
                <a:latin typeface="Comic Sans MS" panose="030F0702030302020204" pitchFamily="66" charset="0"/>
              </a:rPr>
              <a:t>и морей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4304" y="3271377"/>
            <a:ext cx="2194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omic Sans MS" panose="030F0702030302020204" pitchFamily="66" charset="0"/>
              </a:rPr>
              <a:t>Уровень моря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1490172"/>
            <a:ext cx="965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omic Sans MS" panose="030F0702030302020204" pitchFamily="66" charset="0"/>
              </a:rPr>
              <a:t>Горы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9195" y="2149942"/>
            <a:ext cx="2525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omic Sans MS" panose="030F0702030302020204" pitchFamily="66" charset="0"/>
              </a:rPr>
              <a:t>Возвышенности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8384" y="2776342"/>
            <a:ext cx="2169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omic Sans MS" panose="030F0702030302020204" pitchFamily="66" charset="0"/>
              </a:rPr>
              <a:t>Низменности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051720" y="112485"/>
            <a:ext cx="5400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Шкала высот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8797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1"/>
      <p:bldP spid="5" grpId="0"/>
      <p:bldP spid="7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F6B4C3D-8382-4B93-9207-B9B47DB64305}"/>
              </a:ext>
            </a:extLst>
          </p:cNvPr>
          <p:cNvSpPr/>
          <p:nvPr/>
        </p:nvSpPr>
        <p:spPr>
          <a:xfrm>
            <a:off x="179512" y="625252"/>
            <a:ext cx="88369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400" b="1" u="sng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Рельеф</a:t>
            </a:r>
            <a:r>
              <a:rPr lang="ru-RU" sz="2400" b="1" dirty="0">
                <a:latin typeface="Comic Sans MS" pitchFamily="66" charset="0"/>
              </a:rPr>
              <a:t> – это все неровности Земной </a:t>
            </a:r>
            <a:r>
              <a:rPr lang="ru-RU" sz="2400" b="1" dirty="0" smtClean="0">
                <a:latin typeface="Comic Sans MS" pitchFamily="66" charset="0"/>
              </a:rPr>
              <a:t>поверхности</a:t>
            </a:r>
            <a:r>
              <a:rPr lang="ru-RU" sz="2400" b="1" dirty="0">
                <a:latin typeface="Comic Sans MS" pitchFamily="66" charset="0"/>
              </a:rPr>
              <a:t>. Различные формы рельефа на карте изображают с помощью условных цветов.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31BA7FB3-9C9B-4A18-B61C-73FA80D1A0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547664" y="1871501"/>
            <a:ext cx="6133310" cy="3532134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8">
            <a:extLst>
              <a:ext uri="{FF2B5EF4-FFF2-40B4-BE49-F238E27FC236}">
                <a16:creationId xmlns:a16="http://schemas.microsoft.com/office/drawing/2014/main" xmlns="" id="{B3D0A510-BD45-4F20-9E7E-E2400FCEE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720" y="112485"/>
            <a:ext cx="5400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Формы рельефа Земли</a:t>
            </a:r>
          </a:p>
        </p:txBody>
      </p:sp>
      <p:pic>
        <p:nvPicPr>
          <p:cNvPr id="7" name="Picture 3" descr="C:\Users\Наталья\Desktop\муравей и черепаха\муравей.png">
            <a:extLst>
              <a:ext uri="{FF2B5EF4-FFF2-40B4-BE49-F238E27FC236}">
                <a16:creationId xmlns:a16="http://schemas.microsoft.com/office/drawing/2014/main" xmlns="" id="{FB80119A-084A-483A-8E8C-59412257C8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/>
          <a:srcRect l="17043" r="15966"/>
          <a:stretch/>
        </p:blipFill>
        <p:spPr bwMode="auto">
          <a:xfrm>
            <a:off x="179512" y="3391173"/>
            <a:ext cx="1013013" cy="201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Users\Наталья\Desktop\муравей и черепаха\черепаха.png">
            <a:extLst>
              <a:ext uri="{FF2B5EF4-FFF2-40B4-BE49-F238E27FC236}">
                <a16:creationId xmlns:a16="http://schemas.microsoft.com/office/drawing/2014/main" xmlns="" id="{C5B71284-2DF8-4840-ADFD-C6A9567C8F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/>
          <a:srcRect t="15638" r="3602" b="7920"/>
          <a:stretch/>
        </p:blipFill>
        <p:spPr bwMode="auto">
          <a:xfrm rot="441831">
            <a:off x="7269951" y="3675500"/>
            <a:ext cx="1640865" cy="17544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843135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F6B4C3D-8382-4B93-9207-B9B47DB64305}"/>
              </a:ext>
            </a:extLst>
          </p:cNvPr>
          <p:cNvSpPr/>
          <p:nvPr/>
        </p:nvSpPr>
        <p:spPr>
          <a:xfrm>
            <a:off x="179512" y="625252"/>
            <a:ext cx="88369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400" b="1" u="sng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Равнины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на физической карте изображены </a:t>
            </a:r>
            <a:r>
              <a:rPr lang="ru-RU" sz="2400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зелёным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цветом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sz="2400" b="1" u="sng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Возвышенности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– </a:t>
            </a:r>
            <a:r>
              <a:rPr lang="ru-RU" sz="2400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жёлтым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цветом. </a:t>
            </a:r>
          </a:p>
          <a:p>
            <a:pPr algn="ctr">
              <a:buFontTx/>
              <a:buNone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Горы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– </a:t>
            </a:r>
            <a:r>
              <a:rPr lang="ru-RU" sz="2400" b="1" u="sng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коричневым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цветом.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31BA7FB3-9C9B-4A18-B61C-73FA80D1A0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547664" y="1871501"/>
            <a:ext cx="6133310" cy="3532134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8">
            <a:extLst>
              <a:ext uri="{FF2B5EF4-FFF2-40B4-BE49-F238E27FC236}">
                <a16:creationId xmlns:a16="http://schemas.microsoft.com/office/drawing/2014/main" xmlns="" id="{B3D0A510-BD45-4F20-9E7E-E2400FCEE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720" y="112485"/>
            <a:ext cx="5400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Формы рельефа Земли</a:t>
            </a:r>
          </a:p>
        </p:txBody>
      </p:sp>
      <p:pic>
        <p:nvPicPr>
          <p:cNvPr id="7" name="Picture 3" descr="C:\Users\Наталья\Desktop\муравей и черепаха\муравей.png">
            <a:extLst>
              <a:ext uri="{FF2B5EF4-FFF2-40B4-BE49-F238E27FC236}">
                <a16:creationId xmlns:a16="http://schemas.microsoft.com/office/drawing/2014/main" xmlns="" id="{FB80119A-084A-483A-8E8C-59412257C8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/>
          <a:srcRect l="17043" r="15966"/>
          <a:stretch/>
        </p:blipFill>
        <p:spPr bwMode="auto">
          <a:xfrm>
            <a:off x="179512" y="3391173"/>
            <a:ext cx="1013013" cy="201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Users\Наталья\Desktop\муравей и черепаха\черепаха.png">
            <a:extLst>
              <a:ext uri="{FF2B5EF4-FFF2-40B4-BE49-F238E27FC236}">
                <a16:creationId xmlns:a16="http://schemas.microsoft.com/office/drawing/2014/main" xmlns="" id="{C5B71284-2DF8-4840-ADFD-C6A9567C8F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/>
          <a:srcRect t="15638" r="3602" b="7920"/>
          <a:stretch/>
        </p:blipFill>
        <p:spPr bwMode="auto">
          <a:xfrm rot="441831">
            <a:off x="7269951" y="3675500"/>
            <a:ext cx="1640865" cy="17544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66160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01602" y="40190"/>
            <a:ext cx="7687244" cy="65707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Формы рельефа Земли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273184" y="1304054"/>
            <a:ext cx="2844576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400" b="1" dirty="0" smtClean="0">
                <a:latin typeface="Comic Sans MS" pitchFamily="66" charset="0"/>
              </a:rPr>
              <a:t>ГОРЫ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60032" y="1286495"/>
            <a:ext cx="2844576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400" b="1" dirty="0" smtClean="0">
                <a:latin typeface="Comic Sans MS" pitchFamily="66" charset="0"/>
              </a:rPr>
              <a:t>РАВНИНЫ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26" name="Стрелка вправо с вырезом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1DB72909-CF18-4C15-AFBC-6177854B6EF5}"/>
              </a:ext>
            </a:extLst>
          </p:cNvPr>
          <p:cNvSpPr/>
          <p:nvPr/>
        </p:nvSpPr>
        <p:spPr>
          <a:xfrm>
            <a:off x="8244408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Line 6">
            <a:extLst>
              <a:ext uri="{FF2B5EF4-FFF2-40B4-BE49-F238E27FC236}">
                <a16:creationId xmlns:a16="http://schemas.microsoft.com/office/drawing/2014/main" xmlns="" id="{6939E742-C173-4C17-B40B-5858F82C4AD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07828" y="646984"/>
            <a:ext cx="362030" cy="5847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" name="Line 6">
            <a:extLst>
              <a:ext uri="{FF2B5EF4-FFF2-40B4-BE49-F238E27FC236}">
                <a16:creationId xmlns:a16="http://schemas.microsoft.com/office/drawing/2014/main" xmlns="" id="{BBB90483-E14A-46D2-81FC-0CE0E05EA6E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6136" y="646985"/>
            <a:ext cx="362030" cy="5847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xmlns="" id="{49E6C751-7C4E-4001-9D50-0B0D9CA67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868234" y="2051840"/>
            <a:ext cx="3654475" cy="2417212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xmlns="" id="{49E6C751-7C4E-4001-9D50-0B0D9CA67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643999" y="2051840"/>
            <a:ext cx="3498103" cy="2417212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 rotWithShape="1">
          <a:blip r:embed="rId4" cstate="email"/>
          <a:srcRect l="17043" r="15966"/>
          <a:stretch/>
        </p:blipFill>
        <p:spPr bwMode="auto">
          <a:xfrm>
            <a:off x="240022" y="3391173"/>
            <a:ext cx="1013013" cy="201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 rotWithShape="1">
          <a:blip r:embed="rId5" cstate="email"/>
          <a:srcRect t="15638" r="3602" b="7920"/>
          <a:stretch/>
        </p:blipFill>
        <p:spPr bwMode="auto">
          <a:xfrm rot="441831">
            <a:off x="7360277" y="3520188"/>
            <a:ext cx="1640865" cy="17544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67156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13" grpId="0" animBg="1"/>
      <p:bldP spid="15" grpId="0" animBg="1"/>
      <p:bldP spid="26" grpId="0" animBg="1"/>
      <p:bldP spid="19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23795" y="7193"/>
            <a:ext cx="2592713" cy="65707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Равнины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0404" y="594440"/>
            <a:ext cx="2844576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400" b="1" dirty="0" smtClean="0">
                <a:latin typeface="Comic Sans MS" pitchFamily="66" charset="0"/>
              </a:rPr>
              <a:t>ПЛОСКИЕ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96134" y="513707"/>
            <a:ext cx="2592549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400" b="1" dirty="0" smtClean="0">
                <a:latin typeface="Comic Sans MS" pitchFamily="66" charset="0"/>
              </a:rPr>
              <a:t>ХОЛМИСТЫЕ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19" name="Line 6">
            <a:extLst>
              <a:ext uri="{FF2B5EF4-FFF2-40B4-BE49-F238E27FC236}">
                <a16:creationId xmlns:a16="http://schemas.microsoft.com/office/drawing/2014/main" xmlns="" id="{6939E742-C173-4C17-B40B-5858F82C4AD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44978" y="398243"/>
            <a:ext cx="401199" cy="19619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" name="Line 6">
            <a:extLst>
              <a:ext uri="{FF2B5EF4-FFF2-40B4-BE49-F238E27FC236}">
                <a16:creationId xmlns:a16="http://schemas.microsoft.com/office/drawing/2014/main" xmlns="" id="{BBB90483-E14A-46D2-81FC-0CE0E05EA6E6}"/>
              </a:ext>
            </a:extLst>
          </p:cNvPr>
          <p:cNvSpPr>
            <a:spLocks noChangeShapeType="1"/>
          </p:cNvSpPr>
          <p:nvPr/>
        </p:nvSpPr>
        <p:spPr bwMode="auto">
          <a:xfrm>
            <a:off x="5436014" y="398243"/>
            <a:ext cx="360121" cy="19619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AF6B4C3D-8382-4B93-9207-B9B47DB64305}"/>
              </a:ext>
            </a:extLst>
          </p:cNvPr>
          <p:cNvSpPr/>
          <p:nvPr/>
        </p:nvSpPr>
        <p:spPr>
          <a:xfrm>
            <a:off x="883747" y="4585692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400" b="1" u="sng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Равнины</a:t>
            </a:r>
            <a:r>
              <a:rPr lang="ru-RU" sz="2400" b="1" dirty="0">
                <a:latin typeface="Comic Sans MS" pitchFamily="66" charset="0"/>
              </a:rPr>
              <a:t> - обширные участки с ровной </a:t>
            </a:r>
            <a:endParaRPr lang="ru-RU" sz="2400" b="1" dirty="0" smtClean="0">
              <a:latin typeface="Comic Sans MS" pitchFamily="66" charset="0"/>
            </a:endParaRPr>
          </a:p>
          <a:p>
            <a:pPr algn="ctr">
              <a:buFontTx/>
              <a:buNone/>
            </a:pPr>
            <a:r>
              <a:rPr lang="ru-RU" sz="2400" b="1" dirty="0" smtClean="0">
                <a:latin typeface="Comic Sans MS" pitchFamily="66" charset="0"/>
              </a:rPr>
              <a:t>или </a:t>
            </a:r>
            <a:r>
              <a:rPr lang="ru-RU" sz="2400" b="1" dirty="0">
                <a:latin typeface="Comic Sans MS" pitchFamily="66" charset="0"/>
              </a:rPr>
              <a:t>холмистой поверхностью.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716016" y="1177298"/>
            <a:ext cx="4156305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Comic Sans MS" panose="030F0702030302020204" pitchFamily="66" charset="0"/>
              </a:rPr>
              <a:t>Гораздо чаще встречаются холмистые равнины, где повышения чередуются с понижениями и рельеф более разнообразен. </a:t>
            </a:r>
          </a:p>
          <a:p>
            <a:pPr algn="ctr"/>
            <a:r>
              <a:rPr lang="ru-RU" sz="2400" dirty="0" smtClean="0">
                <a:latin typeface="Comic Sans MS" panose="030F0702030302020204" pitchFamily="66" charset="0"/>
              </a:rPr>
              <a:t>В природе обычно участки плоских и холмистых равнин сочетаются.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1520" y="1177298"/>
            <a:ext cx="4320480" cy="30469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Comic Sans MS" panose="030F0702030302020204" pitchFamily="66" charset="0"/>
              </a:rPr>
              <a:t>Если на равнине нет возвышений и понижений, то её называют плоской. Можно ехать часами и не встретить на плоской равнине заметных спусков и подъёмов. Далеко видна линия горизонта. 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26" name="Стрелка вправо с вырезом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1DB72909-CF18-4C15-AFBC-6177854B6EF5}"/>
              </a:ext>
            </a:extLst>
          </p:cNvPr>
          <p:cNvSpPr/>
          <p:nvPr/>
        </p:nvSpPr>
        <p:spPr>
          <a:xfrm>
            <a:off x="8244408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347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13" grpId="0" animBg="1"/>
      <p:bldP spid="15" grpId="0" animBg="1"/>
      <p:bldP spid="19" grpId="0" animBg="1"/>
      <p:bldP spid="24" grpId="0" animBg="1"/>
      <p:bldP spid="14" grpId="0"/>
      <p:bldP spid="16" grpId="0" animBg="1"/>
      <p:bldP spid="20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23795" y="7193"/>
            <a:ext cx="2592713" cy="65707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Равнины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15616" y="1216322"/>
            <a:ext cx="2844576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400" b="1" dirty="0" smtClean="0">
                <a:latin typeface="Comic Sans MS" pitchFamily="66" charset="0"/>
              </a:rPr>
              <a:t>ПЛОСКИЕ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46441" y="1242211"/>
            <a:ext cx="2592549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400" b="1" dirty="0" smtClean="0">
                <a:latin typeface="Comic Sans MS" pitchFamily="66" charset="0"/>
              </a:rPr>
              <a:t>ХОЛМИСТЫЕ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19" name="Line 6">
            <a:extLst>
              <a:ext uri="{FF2B5EF4-FFF2-40B4-BE49-F238E27FC236}">
                <a16:creationId xmlns:a16="http://schemas.microsoft.com/office/drawing/2014/main" xmlns="" id="{6939E742-C173-4C17-B40B-5858F82C4AD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07903" y="594440"/>
            <a:ext cx="252288" cy="53486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" name="Line 6">
            <a:extLst>
              <a:ext uri="{FF2B5EF4-FFF2-40B4-BE49-F238E27FC236}">
                <a16:creationId xmlns:a16="http://schemas.microsoft.com/office/drawing/2014/main" xmlns="" id="{BBB90483-E14A-46D2-81FC-0CE0E05EA6E6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4867" y="594440"/>
            <a:ext cx="329221" cy="53486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" name="Стрелка вправо с вырезом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1DB72909-CF18-4C15-AFBC-6177854B6EF5}"/>
              </a:ext>
            </a:extLst>
          </p:cNvPr>
          <p:cNvSpPr/>
          <p:nvPr/>
        </p:nvSpPr>
        <p:spPr>
          <a:xfrm>
            <a:off x="8244408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49E6C751-7C4E-4001-9D50-0B0D9CA67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281158" y="2065412"/>
            <a:ext cx="4238993" cy="2808312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49E6C751-7C4E-4001-9D50-0B0D9CA67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696727" y="2065412"/>
            <a:ext cx="4123323" cy="2808312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93771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13" grpId="0" animBg="1"/>
      <p:bldP spid="15" grpId="0" animBg="1"/>
      <p:bldP spid="19" grpId="0" animBg="1"/>
      <p:bldP spid="24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42ADAC0-08FF-45F5-8B8C-C0523FA36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323528" y="1002580"/>
            <a:ext cx="5573510" cy="365512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6FE6AC1-D83A-4938-9BEF-4C152733A519}"/>
              </a:ext>
            </a:extLst>
          </p:cNvPr>
          <p:cNvSpPr/>
          <p:nvPr/>
        </p:nvSpPr>
        <p:spPr>
          <a:xfrm>
            <a:off x="5881714" y="697260"/>
            <a:ext cx="30107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400" b="1" dirty="0">
                <a:latin typeface="Comic Sans MS" pitchFamily="66" charset="0"/>
              </a:rPr>
              <a:t>Это холмистая равнина. На карте она </a:t>
            </a:r>
            <a:r>
              <a:rPr lang="ru-RU" sz="2400" b="1" dirty="0" smtClean="0">
                <a:latin typeface="Comic Sans MS" pitchFamily="66" charset="0"/>
              </a:rPr>
              <a:t>изображена </a:t>
            </a:r>
            <a:r>
              <a:rPr lang="ru-RU" sz="2400" b="1" dirty="0">
                <a:latin typeface="Comic Sans MS" pitchFamily="66" charset="0"/>
              </a:rPr>
              <a:t>светло-зелёным цветом. И на ней, как заплатки, пятна жёлтого цвета. Это возвышенности. Эту равнину ещё называют </a:t>
            </a:r>
            <a:r>
              <a:rPr lang="ru-RU" sz="2400" b="1" u="sng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Русской равниной</a:t>
            </a:r>
            <a:r>
              <a:rPr lang="ru-RU" sz="2400" b="1" dirty="0">
                <a:latin typeface="Comic Sans MS" pitchFamily="66" charset="0"/>
              </a:rPr>
              <a:t>.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CA36D80C-309D-400F-AE56-0862897651BA}"/>
              </a:ext>
            </a:extLst>
          </p:cNvPr>
          <p:cNvSpPr txBox="1">
            <a:spLocks noChangeArrowheads="1"/>
          </p:cNvSpPr>
          <p:nvPr/>
        </p:nvSpPr>
        <p:spPr>
          <a:xfrm>
            <a:off x="1259681" y="85924"/>
            <a:ext cx="6624638" cy="89958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Восточно-Европейская равнина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791629" y="2353444"/>
            <a:ext cx="93610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91629" y="2713484"/>
            <a:ext cx="10801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91629" y="3001516"/>
            <a:ext cx="64807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81713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2298</TotalTime>
  <Words>661</Words>
  <Application>Microsoft Office PowerPoint</Application>
  <PresentationFormat>Экран (16:10)</PresentationFormat>
  <Paragraphs>88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Работа по учебнику.</vt:lpstr>
      <vt:lpstr>Слайд 3</vt:lpstr>
      <vt:lpstr>Слайд 4</vt:lpstr>
      <vt:lpstr>Слайд 5</vt:lpstr>
      <vt:lpstr>Формы рельефа Земли</vt:lpstr>
      <vt:lpstr>Равнины</vt:lpstr>
      <vt:lpstr>Равнины</vt:lpstr>
      <vt:lpstr>Слайд 9</vt:lpstr>
      <vt:lpstr>Слайд 10</vt:lpstr>
      <vt:lpstr>Работа по учебнику.</vt:lpstr>
      <vt:lpstr>Слайд 12</vt:lpstr>
      <vt:lpstr>Слайд 13</vt:lpstr>
      <vt:lpstr>Слайд 14</vt:lpstr>
      <vt:lpstr>Горы</vt:lpstr>
      <vt:lpstr>Горы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Равнины и горы. Никифорова Н.В.</dc:title>
  <dc:creator>Наталья Никифорова</dc:creator>
  <cp:lastModifiedBy>user</cp:lastModifiedBy>
  <cp:revision>267</cp:revision>
  <dcterms:created xsi:type="dcterms:W3CDTF">2017-12-24T16:16:52Z</dcterms:created>
  <dcterms:modified xsi:type="dcterms:W3CDTF">2021-09-30T19:03:32Z</dcterms:modified>
</cp:coreProperties>
</file>