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83" r:id="rId6"/>
    <p:sldId id="259" r:id="rId7"/>
    <p:sldId id="260" r:id="rId8"/>
    <p:sldId id="261" r:id="rId9"/>
    <p:sldId id="28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6" r:id="rId28"/>
    <p:sldId id="280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39367A-33BE-462A-8506-10775E75A8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F59FEA-DB9E-4CC0-A8C8-D1C3A91F99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s://www.google.com/search?q=%D0%BD.%D0%93.%D0%91%D0%B0%D1%81%D0%BE%D0%B2+++%D0%B3%D0%BE%D0%B4%D1%8B+%D0%B6%D0%B8%D0%B7%D0%BD%D0%B8&amp;newwindow=1&amp;rlz=1C1GCEA_enRU876RU876&amp;tbm=isch&amp;source=iu&amp;ictx=1&amp;fir=zFZ9ngnFfTDEPM%252CcNo6P15SYuV3UM%252C_&amp;vet=1&amp;usg=AI4_-kTGVsItVNkgS7bBzC__2wT4sy6dqg&amp;sa=X&amp;ved=2ahUKEwj9p8WB5MXzAhXnh4sKHc-qDwsQ_B16BAgHEAE#imgrc=zFZ9ngnFfTDEP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501008"/>
            <a:ext cx="4924400" cy="16002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Лашина</a:t>
            </a:r>
            <a:r>
              <a:rPr lang="ru-RU" sz="2400" dirty="0" smtClean="0">
                <a:solidFill>
                  <a:schemeClr val="tx1"/>
                </a:solidFill>
              </a:rPr>
              <a:t> Галина Владимировна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</a:t>
            </a:r>
            <a:r>
              <a:rPr lang="ru-RU" sz="2400" dirty="0" smtClean="0">
                <a:solidFill>
                  <a:schemeClr val="tx1"/>
                </a:solidFill>
              </a:rPr>
              <a:t>лассный руководитель 4 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Научная эволюция </a:t>
            </a:r>
            <a:br>
              <a:rPr lang="ru-RU" sz="3600" dirty="0" smtClean="0"/>
            </a:br>
            <a:r>
              <a:rPr lang="ru-RU" sz="3600" dirty="0" smtClean="0"/>
              <a:t>и </a:t>
            </a:r>
            <a:br>
              <a:rPr lang="ru-RU" sz="3600" dirty="0" smtClean="0"/>
            </a:br>
            <a:r>
              <a:rPr lang="ru-RU" sz="3600" dirty="0" smtClean="0"/>
              <a:t>научная революция</a:t>
            </a:r>
            <a:endParaRPr lang="ru-RU" sz="3600" dirty="0"/>
          </a:p>
        </p:txBody>
      </p:sp>
      <p:pic>
        <p:nvPicPr>
          <p:cNvPr id="11266" name="Picture 2" descr="Программа развития социальной активности учащихся начальных классов «Орлята  России» |РДШ — Российское движение 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232248" cy="1149033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55776" y="116632"/>
            <a:ext cx="496855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b="1" dirty="0" smtClean="0">
                <a:solidFill>
                  <a:schemeClr val="tx1"/>
                </a:solidFill>
              </a:rPr>
              <a:t>Муниципальное бюджетное общеобразовательное учреждение «Школа № 14»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г.Сарова</a:t>
            </a:r>
            <a:r>
              <a:rPr lang="ru-RU" b="1" dirty="0" smtClean="0">
                <a:solidFill>
                  <a:schemeClr val="tx1"/>
                </a:solidFill>
              </a:rPr>
              <a:t> Нижегородской области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://www.sarov.net/town/adm/biggerb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88640"/>
            <a:ext cx="1342650" cy="1125908"/>
          </a:xfrm>
          <a:prstGeom prst="rect">
            <a:avLst/>
          </a:prstGeom>
          <a:noFill/>
        </p:spPr>
      </p:pic>
      <p:pic>
        <p:nvPicPr>
          <p:cNvPr id="10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4" cstate="print"/>
          <a:srcRect r="76060"/>
          <a:stretch>
            <a:fillRect/>
          </a:stretch>
        </p:blipFill>
        <p:spPr bwMode="auto">
          <a:xfrm>
            <a:off x="1187624" y="3429000"/>
            <a:ext cx="1930709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404664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Лазер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1977008" cy="308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179512" y="4365104"/>
            <a:ext cx="8445624" cy="1143000"/>
          </a:xfrm>
          <a:prstGeom prst="rect">
            <a:avLst/>
          </a:prstGeom>
          <a:noFill/>
        </p:spPr>
        <p:txBody>
          <a:bodyPr/>
          <a:lstStyle/>
          <a:p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 Н.Г.Басов                                       </a:t>
            </a:r>
            <a:r>
              <a:rPr lang="ru-RU" altLang="ru-RU" sz="2800" b="1" dirty="0" smtClean="0">
                <a:latin typeface="Cambria" pitchFamily="18" charset="0"/>
              </a:rPr>
              <a:t>А.М</a:t>
            </a:r>
            <a:r>
              <a:rPr lang="ru-RU" altLang="ru-RU" sz="2800" b="1" dirty="0">
                <a:latin typeface="Cambria" pitchFamily="18" charset="0"/>
              </a:rPr>
              <a:t>. </a:t>
            </a:r>
            <a:r>
              <a:rPr lang="ru-RU" altLang="ru-RU" sz="2800" b="1" dirty="0" smtClean="0">
                <a:latin typeface="Cambria" pitchFamily="18" charset="0"/>
              </a:rPr>
              <a:t>Прохоров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altLang="ru-RU" sz="1600" b="1" i="1" dirty="0">
                <a:latin typeface="Cambria" pitchFamily="18" charset="0"/>
              </a:rPr>
              <a:t>(</a:t>
            </a:r>
            <a:r>
              <a:rPr lang="ru-RU" sz="1600" b="1" i="1" dirty="0" smtClean="0"/>
              <a:t>14 декабря 1922 г. – 3 июля 2001 г.) </a:t>
            </a:r>
            <a:r>
              <a:rPr lang="ru-RU" sz="2400" dirty="0" smtClean="0"/>
              <a:t>          </a:t>
            </a:r>
            <a:r>
              <a:rPr lang="ru-RU" sz="2000" dirty="0" smtClean="0"/>
              <a:t>(</a:t>
            </a:r>
            <a:r>
              <a:rPr lang="ru-RU" b="1" i="1" dirty="0" smtClean="0"/>
              <a:t>11 </a:t>
            </a:r>
            <a:r>
              <a:rPr lang="ru-RU" b="1" i="1" dirty="0"/>
              <a:t>июля 1916 г. – 8 января 2002 г</a:t>
            </a:r>
            <a:r>
              <a:rPr lang="ru-RU" b="1" i="1" dirty="0" smtClean="0"/>
              <a:t>.)</a:t>
            </a:r>
            <a:r>
              <a:rPr lang="ru-RU" altLang="ru-RU" b="1" i="1" dirty="0" smtClean="0">
                <a:latin typeface="Cambria" pitchFamily="18" charset="0"/>
              </a:rPr>
              <a:t> </a:t>
            </a:r>
            <a:endParaRPr kumimoji="0" lang="ru-RU" altLang="ru-RU" sz="28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r>
              <a:rPr lang="ru-RU" sz="2800" dirty="0">
                <a:hlinkClick r:id="rId4"/>
              </a:rPr>
              <a:t/>
            </a:r>
            <a:br>
              <a:rPr lang="ru-RU" sz="2800" dirty="0">
                <a:hlinkClick r:id="rId4"/>
              </a:rPr>
            </a:b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30120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Благодаря </a:t>
            </a:r>
            <a:r>
              <a:rPr lang="ru-RU" dirty="0"/>
              <a:t>двум русским инженерам-физикам –  Н.Г. Басову и А.М. Прохорову, которые разработали квантовый генератор, лазер начал свою историю на практике. В 1964 году Басов и Прохоров получили Нобелевскую премию по физике.</a:t>
            </a:r>
          </a:p>
        </p:txBody>
      </p:sp>
      <p:pic>
        <p:nvPicPr>
          <p:cNvPr id="47106" name="Picture 2" descr="Прохоров, Александр Михайлович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340768"/>
            <a:ext cx="213574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s://img-fotki.yandex.ru/get/196121/366311221.7e/0_17afe5_2f01e849_orig"/>
          <p:cNvPicPr>
            <a:picLocks noChangeAspect="1" noChangeArrowheads="1"/>
          </p:cNvPicPr>
          <p:nvPr/>
        </p:nvPicPr>
        <p:blipFill>
          <a:blip r:embed="rId6" cstate="print"/>
          <a:srcRect l="16065" t="22455" r="16841" b="21407"/>
          <a:stretch>
            <a:fillRect/>
          </a:stretch>
        </p:blipFill>
        <p:spPr bwMode="auto">
          <a:xfrm>
            <a:off x="2843808" y="1628800"/>
            <a:ext cx="3168352" cy="200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18864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00.yaplakal.com/pics/pics_original/4/4/5/2513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222505" cy="285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771800" y="980728"/>
            <a:ext cx="6192688" cy="142875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Игорь Иванович Сикорский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ru-RU" sz="2400" b="1" i="1" dirty="0" smtClean="0"/>
              <a:t>25 </a:t>
            </a:r>
            <a:r>
              <a:rPr lang="ru-RU" sz="2400" b="1" i="1" dirty="0"/>
              <a:t>мая 1889 г. – 26 октября 1972 г</a:t>
            </a:r>
            <a:r>
              <a:rPr lang="ru-RU" sz="2400" b="1" i="1" dirty="0" smtClean="0"/>
              <a:t>.)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один из крупнейших авиаконструкторов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века.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4653136"/>
            <a:ext cx="8258175" cy="137043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Выдающийся пионер в области конструирования многомоторных самолетов, изменивших ход истории полета на аппаратах с жестко закрепленными крыльями, а позднее — конструктор вертолетов одновинтовой системы, получившей широкое распространение.</a:t>
            </a:r>
          </a:p>
        </p:txBody>
      </p:sp>
      <p:pic>
        <p:nvPicPr>
          <p:cNvPr id="8" name="Google Shape;374;p24" descr="1 (1)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716016" y="2276872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107504" y="116632"/>
            <a:ext cx="1103262" cy="1152128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19672" y="476672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Парашют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3635896" y="1556792"/>
            <a:ext cx="5400600" cy="1728192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Котельников Глеб Евгеньевич (</a:t>
            </a:r>
            <a:r>
              <a:rPr lang="ru-RU" sz="2000" b="1" i="1" dirty="0"/>
              <a:t>6 сентября 1908 г. – 11 февраля 2005 г</a:t>
            </a:r>
            <a:r>
              <a:rPr lang="ru-RU" sz="2000" b="1" i="1" dirty="0" smtClean="0"/>
              <a:t>.)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изобретатель, создатель первого в мире авиационного ранцевого парашюта.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024336" cy="2595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149080"/>
            <a:ext cx="8472488" cy="209051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ноябре 1910г. изобретатель построил первую в мире модель ранцевого авиационного парашюта универсального действия.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1923 году создал новую модель ранцевого парашюта РК-2, а затем модель парашюта РК-3 с мягким ранцем.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1924 году изготовил грузовой парашют РК-4 с куполом диаметром 12 м. На этом парашюте можно было опускать груз массой до 300 кг.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404664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Электродвигатель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3717032"/>
            <a:ext cx="7859216" cy="247687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Якоби Борис Семёнович</a:t>
            </a:r>
            <a:r>
              <a:rPr lang="ru-RU" sz="2800" b="1" i="1" dirty="0"/>
              <a:t> </a:t>
            </a:r>
            <a:r>
              <a:rPr lang="ru-RU" sz="2800" b="1" i="1" dirty="0" smtClean="0"/>
              <a:t>(21 </a:t>
            </a:r>
            <a:r>
              <a:rPr lang="ru-RU" sz="2800" b="1" i="1" dirty="0"/>
              <a:t>сентября 1801 г. – 10 марта 1874 г</a:t>
            </a:r>
            <a:r>
              <a:rPr lang="ru-RU" sz="2800" b="1" i="1" dirty="0" smtClean="0"/>
              <a:t>.) </a:t>
            </a:r>
            <a:r>
              <a:rPr lang="ru-RU" sz="2800" dirty="0" smtClean="0"/>
              <a:t>-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изобрел электродвигатель в 1834 году. В 1839 году он построил лодку с электродвигателем, которая двигалась с 14 пассажирами по Неве (Петербург) против течения. Это было первое практическое применение электродвигателя.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научные изобретения России - первый электродвигат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5" b="19864"/>
          <a:stretch>
            <a:fillRect/>
          </a:stretch>
        </p:blipFill>
        <p:spPr bwMode="auto">
          <a:xfrm>
            <a:off x="1619672" y="1268760"/>
            <a:ext cx="5328592" cy="22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404664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Электромобиль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img-fotki.yandex.ru/get/151498/366311221.7e/0_17afd9_fac4f612_orig"/>
          <p:cNvPicPr>
            <a:picLocks noChangeAspect="1" noChangeArrowheads="1"/>
          </p:cNvPicPr>
          <p:nvPr/>
        </p:nvPicPr>
        <p:blipFill>
          <a:blip r:embed="rId3" cstate="print"/>
          <a:srcRect l="16065" t="21208" r="15896" b="21407"/>
          <a:stretch>
            <a:fillRect/>
          </a:stretch>
        </p:blipFill>
        <p:spPr bwMode="auto">
          <a:xfrm>
            <a:off x="2339752" y="1052736"/>
            <a:ext cx="4680520" cy="2990332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4221088"/>
            <a:ext cx="8363272" cy="2116832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Легковой двухместный электромобиль в 1899 году разработал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Ипполит Владимирович Романов            (</a:t>
            </a:r>
            <a:r>
              <a:rPr lang="ru-RU" sz="2800" b="1" i="1" dirty="0"/>
              <a:t>25 января 1864 г. – 1944 г</a:t>
            </a:r>
            <a:r>
              <a:rPr lang="ru-RU" sz="2800" b="1" i="1" dirty="0" smtClean="0"/>
              <a:t>.)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Его скорость достигала 40 км/ч. Кроме того, Романов спроектировал электрический омнибус на 17 пассажиров.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76470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означает слово «НАУКА»?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610829" cy="29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1520" y="1484784"/>
            <a:ext cx="86263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«НАУКА — это исторически сложившаяся и непрерывно развивающаяся система знаний о закономерностях  развития природы, общества</a:t>
            </a:r>
            <a:r>
              <a:rPr kumimoji="0" lang="ru-RU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мышления и о способах их планомерного воздействия на окружающий мир». 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 descr="Наука - Hi-News.ru - Новости высоких технологи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4096455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1916832"/>
            <a:ext cx="7704856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«технология»?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3.bp.blogspot.com/_O8hZkJtZsUM/TKbRsnePMuI/AAAAAAAAA4A/mmyVAQ2tQGw/s1600/%D0%B7%D0%BD%D0%B0%D0%BA+%D0%B2%D0%BE%D0%BF%D1%80%D0%BE%D1%81%D0%B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3436168" cy="3436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8914" name="Picture 2" descr="Информационная технология управления - Виды информационных технологий -  Информационные технологии - Информационные технолог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6400800" cy="285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476672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ТЕХНОЛОГИЯ</a:t>
            </a:r>
            <a:r>
              <a:rPr lang="ru-RU" sz="2800" dirty="0">
                <a:solidFill>
                  <a:srgbClr val="C00000"/>
                </a:solidFill>
              </a:rPr>
              <a:t> – это применение научного знания для решения практических задач, то есть те приемы, методы и действия, которые необходимы для достижения желаемого результата.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0080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548680"/>
            <a:ext cx="5441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Схема </a:t>
            </a:r>
            <a:r>
              <a:rPr lang="ru-RU" sz="3200" b="1" dirty="0">
                <a:solidFill>
                  <a:srgbClr val="C00000"/>
                </a:solidFill>
              </a:rPr>
              <a:t>эволюции человека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овременная российская наука» | МБОУ «ЦО № 22 – Лицей искусств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80854" cy="61206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3" cstate="print"/>
          <a:srcRect r="76060"/>
          <a:stretch>
            <a:fillRect/>
          </a:stretch>
        </p:blipFill>
        <p:spPr bwMode="auto">
          <a:xfrm>
            <a:off x="107504" y="116632"/>
            <a:ext cx="1271737" cy="132806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6866" name="Picture 2" descr="Компетенции персонала - виды и примеры компетенций, разработка и внедр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764704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684076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19672" y="5206643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телефон, 1876 г. Изобретатель Александр Белл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" name="Рисунок 2" descr="Motorola DynaTAC 8000X 25 лет назад, 13 июня 1983 компания Motorola выпустила первый коммерческий мобильный телефон 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3517900" cy="4922435"/>
          </a:xfrm>
          <a:prstGeom prst="rect">
            <a:avLst/>
          </a:prstGeom>
          <a:noFill/>
          <a:ln>
            <a:noFill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35696" y="5229200"/>
            <a:ext cx="6516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мобильный телефон, 1983 г., компания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Motorola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470038" cy="36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987824" y="4941168"/>
            <a:ext cx="3367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iPhone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12, 2021 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2770" name="Picture 2" descr="Наука. Основные особенности научного мышления. Естествен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5235599" cy="5256584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9672" y="476672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ОПЦИИ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1745" name="Picture 1" descr="D:\Росатом 2018\Desktop\59f139eb9ec63e64c6e5978e694c55a8.jpg"/>
          <p:cNvPicPr>
            <a:picLocks noChangeAspect="1" noChangeArrowheads="1"/>
          </p:cNvPicPr>
          <p:nvPr/>
        </p:nvPicPr>
        <p:blipFill>
          <a:blip r:embed="rId3" cstate="print"/>
          <a:srcRect t="17450"/>
          <a:stretch>
            <a:fillRect/>
          </a:stretch>
        </p:blipFill>
        <p:spPr bwMode="auto">
          <a:xfrm>
            <a:off x="2843808" y="1196752"/>
            <a:ext cx="4248472" cy="5416097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9672" y="476672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 вещей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ÑÐµÐ»Ð¾Ð²ÐµÑ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4850904" cy="3969657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1680" y="620688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было бы изобретателей, учёных и науки?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55300" name="Picture 4" descr="Научная революция: natali_ya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715000" cy="3810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1680" y="897687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Научная революция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pic>
        <p:nvPicPr>
          <p:cNvPr id="29698" name="Picture 2" descr="Правительству дан год на разработку новой государственной программы в  области научно-технологического развития РФ - поручение президента |  Digital 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36659"/>
            <a:ext cx="7274818" cy="494761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3688" y="620688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34 российских изобретений, которые потрясли 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5438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11"/>
          <p:cNvSpPr>
            <a:spLocks noChangeArrowheads="1"/>
          </p:cNvSpPr>
          <p:nvPr/>
        </p:nvSpPr>
        <p:spPr bwMode="auto">
          <a:xfrm>
            <a:off x="1547664" y="476672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Великие русские учёные</a:t>
            </a:r>
          </a:p>
        </p:txBody>
      </p:sp>
      <p:pic>
        <p:nvPicPr>
          <p:cNvPr id="4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3" cstate="print"/>
          <a:srcRect r="76060"/>
          <a:stretch>
            <a:fillRect/>
          </a:stretch>
        </p:blipFill>
        <p:spPr bwMode="auto">
          <a:xfrm>
            <a:off x="179512" y="116632"/>
            <a:ext cx="1271737" cy="1328065"/>
          </a:xfrm>
          <a:prstGeom prst="rect">
            <a:avLst/>
          </a:prstGeom>
          <a:noFill/>
        </p:spPr>
      </p:pic>
      <p:pic>
        <p:nvPicPr>
          <p:cNvPr id="5" name="Google Shape;92;p13" descr="1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43808" y="3429000"/>
            <a:ext cx="654828" cy="78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3;p13" descr="site221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201262" y="3429000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4;p13" descr="KOTELNIKOV_Gleb_Evgenevich1_thumb.jpg"/>
          <p:cNvPicPr preferRelativeResize="0"/>
          <p:nvPr/>
        </p:nvPicPr>
        <p:blipFill rotWithShape="1">
          <a:blip r:embed="rId6" cstate="print">
            <a:alphaModFix/>
          </a:blip>
          <a:srcRect b="7692"/>
          <a:stretch/>
        </p:blipFill>
        <p:spPr>
          <a:xfrm>
            <a:off x="2843808" y="4286256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5;p13" descr="original.jpg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201262" y="4286256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3" descr="11.jpg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3629626" y="4286256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7;p13" descr="1307357.jpg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2843808" y="5143512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8;p13" descr="vladimir-k-zworykin-1889-1982-russian-everett.jpg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4415444" y="5143512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9;p13" descr="11.jpg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4415444" y="4214818"/>
            <a:ext cx="644685" cy="78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0;p13" descr="grigorovich.jpg"/>
          <p:cNvPicPr preferRelativeResize="0"/>
          <p:nvPr/>
        </p:nvPicPr>
        <p:blipFill rotWithShape="1">
          <a:blip r:embed="rId12" cstate="print">
            <a:alphaModFix/>
          </a:blip>
          <a:srcRect/>
          <a:stretch/>
        </p:blipFill>
        <p:spPr>
          <a:xfrm>
            <a:off x="3629626" y="5143512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1;p13" descr="1451738131_79237463.jpg"/>
          <p:cNvPicPr preferRelativeResize="0"/>
          <p:nvPr/>
        </p:nvPicPr>
        <p:blipFill rotWithShape="1">
          <a:blip r:embed="rId13" cstate="print">
            <a:alphaModFix/>
          </a:blip>
          <a:srcRect/>
          <a:stretch/>
        </p:blipFill>
        <p:spPr>
          <a:xfrm>
            <a:off x="3629626" y="3429000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2;p13" descr="korolov.jpg"/>
          <p:cNvPicPr preferRelativeResize="0"/>
          <p:nvPr/>
        </p:nvPicPr>
        <p:blipFill rotWithShape="1">
          <a:blip r:embed="rId14" cstate="print">
            <a:alphaModFix/>
          </a:blip>
          <a:srcRect/>
          <a:stretch/>
        </p:blipFill>
        <p:spPr>
          <a:xfrm>
            <a:off x="5201262" y="5143512"/>
            <a:ext cx="642942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3;p13" descr="1451738131_79237463.jpg"/>
          <p:cNvPicPr preferRelativeResize="0"/>
          <p:nvPr/>
        </p:nvPicPr>
        <p:blipFill rotWithShape="1">
          <a:blip r:embed="rId15" cstate="print">
            <a:alphaModFix/>
          </a:blip>
          <a:srcRect/>
          <a:stretch/>
        </p:blipFill>
        <p:spPr>
          <a:xfrm>
            <a:off x="4415444" y="3429000"/>
            <a:ext cx="670820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14400" y="2286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Российская наука</a:t>
            </a:r>
          </a:p>
        </p:txBody>
      </p:sp>
      <p:pic>
        <p:nvPicPr>
          <p:cNvPr id="3075" name="Picture 10" descr="C:\Documents and Settings\1.1-582CA68F10AB4\Рабочий стол\Новая папка\nau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3" cstate="print"/>
          <a:srcRect r="76060"/>
          <a:stretch>
            <a:fillRect/>
          </a:stretch>
        </p:blipFill>
        <p:spPr bwMode="auto">
          <a:xfrm>
            <a:off x="179512" y="116632"/>
            <a:ext cx="1271737" cy="132806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Электрическая лампочка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51520" y="4365104"/>
            <a:ext cx="396044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/>
              <a:t>Лоды́гин</a:t>
            </a:r>
            <a:r>
              <a:rPr lang="ru-RU" sz="1400" b="1" i="1" dirty="0" smtClean="0"/>
              <a:t> Александр Николаевич </a:t>
            </a:r>
          </a:p>
          <a:p>
            <a:pPr>
              <a:buNone/>
            </a:pPr>
            <a:r>
              <a:rPr lang="ru-RU" sz="1400" b="1" i="1" dirty="0" smtClean="0"/>
              <a:t>(1847-1923), </a:t>
            </a:r>
            <a:r>
              <a:rPr lang="ru-RU" sz="1400" dirty="0" smtClean="0"/>
              <a:t>российский электротехник. Изобрел угольную лампу накаливания (1872, патент </a:t>
            </a:r>
            <a:r>
              <a:rPr lang="ru-RU" sz="1400" dirty="0" smtClean="0"/>
              <a:t>1874). В 1890-х годах Лодыгин изобрел несколько типов ламп с металлическими нитями накала. Ему принадлежит приоритет в применении вольфрама для изготовления нити накала. </a:t>
            </a:r>
            <a:endParaRPr lang="ru-RU" sz="1400" dirty="0"/>
          </a:p>
        </p:txBody>
      </p:sp>
      <p:pic>
        <p:nvPicPr>
          <p:cNvPr id="9" name="Picture 4" descr="http://www.tambovlib.ru/books/image/tambov_i_peterburg_06.jpg"/>
          <p:cNvPicPr>
            <a:picLocks noChangeAspect="1" noChangeArrowheads="1"/>
          </p:cNvPicPr>
          <p:nvPr/>
        </p:nvPicPr>
        <p:blipFill>
          <a:blip r:embed="rId2" cstate="print"/>
          <a:srcRect t="7272"/>
          <a:stretch>
            <a:fillRect/>
          </a:stretch>
        </p:blipFill>
        <p:spPr bwMode="auto">
          <a:xfrm>
            <a:off x="467544" y="1484784"/>
            <a:ext cx="2032323" cy="285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П. Н. Яблочков (с фотографии 1890-х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1972114" cy="242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2040" y="4437112"/>
            <a:ext cx="4037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Павел Николаевич Яблочков</a:t>
            </a:r>
            <a:r>
              <a:rPr lang="ru-RU" sz="1400" dirty="0" smtClean="0"/>
              <a:t> </a:t>
            </a:r>
            <a:r>
              <a:rPr lang="ru-RU" sz="1400" dirty="0" smtClean="0"/>
              <a:t> </a:t>
            </a:r>
            <a:r>
              <a:rPr lang="ru-RU" sz="1400" b="1" i="1" dirty="0" smtClean="0"/>
              <a:t>(14 </a:t>
            </a:r>
            <a:r>
              <a:rPr lang="ru-RU" sz="1400" b="1" i="1" dirty="0" smtClean="0"/>
              <a:t>сентября 1847 г. – 31 марта 1894 г. </a:t>
            </a:r>
            <a:r>
              <a:rPr lang="ru-RU" sz="1400" b="1" i="1" dirty="0" smtClean="0"/>
              <a:t>)</a:t>
            </a:r>
            <a:r>
              <a:rPr lang="ru-RU" sz="1400" b="1" i="1" dirty="0" smtClean="0"/>
              <a:t> </a:t>
            </a:r>
            <a:r>
              <a:rPr lang="ru-RU" sz="1400" dirty="0" smtClean="0"/>
              <a:t> — российский электротехник, изобретатель и предприниматель. Изобрел (патент 1876) дуговую лампу без регулятора — электрическую свечу («свеча Яблочкова»), чем положил начало первой практически применимой системе электрического освещения. </a:t>
            </a:r>
            <a:endParaRPr lang="ru-RU" sz="1400" dirty="0" smtClean="0"/>
          </a:p>
        </p:txBody>
      </p:sp>
      <p:pic>
        <p:nvPicPr>
          <p:cNvPr id="1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4" cstate="print"/>
          <a:srcRect r="76060"/>
          <a:stretch>
            <a:fillRect/>
          </a:stretch>
        </p:blipFill>
        <p:spPr bwMode="auto">
          <a:xfrm>
            <a:off x="179513" y="116633"/>
            <a:ext cx="1103262" cy="1152128"/>
          </a:xfrm>
          <a:prstGeom prst="rect">
            <a:avLst/>
          </a:prstGeom>
          <a:noFill/>
        </p:spPr>
      </p:pic>
      <p:pic>
        <p:nvPicPr>
          <p:cNvPr id="14" name="Google Shape;321;p22" descr="1 (1)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555776" y="1844824"/>
            <a:ext cx="1728192" cy="19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94;p21" descr="d29dcaa85890daf88389db0f8a6144dd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7308304" y="2132856"/>
            <a:ext cx="1358211" cy="211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404664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Радио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s-90.ru/img/Popov+Radio+BestAcous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75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1979712" y="3573016"/>
            <a:ext cx="5832648" cy="208823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Попов Александр Степанович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(1859-1906)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русский физик, изобретатель радио.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404664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Телевидение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ail.alternathistory.org.ua/files/users/user1884/teaser/Zworykin-pervtv2-1-500x637.jpeg?1368332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1898305" cy="241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107504" y="3645024"/>
            <a:ext cx="8640960" cy="792088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Владимир Козьмич Зворыкин (</a:t>
            </a:r>
            <a:r>
              <a:rPr lang="ru-RU" sz="2000" b="1" i="1" dirty="0" smtClean="0"/>
              <a:t>29 </a:t>
            </a:r>
            <a:r>
              <a:rPr lang="ru-RU" sz="2000" b="1" i="1" dirty="0"/>
              <a:t>июля 1888 г. – 29 июля 1982 г.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ученый изобретатель в области электроники, «отец телевидения»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http://www.opoccuu.com/pervtv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32644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251520" y="4293096"/>
            <a:ext cx="8643937" cy="33575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1931 году изобрел иконоскоп (электронный микроскоп).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1923 г. создал телевизионное устройство, основой которого являлась оригинальная передающая трубка с мозаичным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фотокодом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1929 г. сконструировал кинескоп и ряд элементов для аппаратуры электронного телевидения.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1936 году три телекамеры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зворыкинской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системы смогли провести первую в мире прямую трансляцию с Олимпийских игр из Берлина.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2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404555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Цветная фотография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299396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 smtClean="0">
                <a:latin typeface="Cambria" pitchFamily="18" charset="0"/>
              </a:rPr>
              <a:t>Джеймс Клерк Максвелл </a:t>
            </a:r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vi-VN" dirty="0" smtClean="0">
                <a:latin typeface="Cambria" pitchFamily="18" charset="0"/>
              </a:rPr>
              <a:t>(англ. 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James Clerk Maxwell</a:t>
            </a:r>
            <a:r>
              <a:rPr lang="en-US" dirty="0" smtClean="0">
                <a:latin typeface="Cambria" pitchFamily="18" charset="0"/>
              </a:rPr>
              <a:t>; 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13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vi-VN" dirty="0" smtClean="0">
                <a:latin typeface="Cambria" pitchFamily="18" charset="0"/>
              </a:rPr>
              <a:t>июня 1831, Эдинбург, Шотландия — 5 ноября 1879, Кембридж, Англия) — британский физик, математик и механик.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Автор принципа цветной фотографии.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3768"/>
            <a:ext cx="35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056" y="429609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«Тартановая лента» — первая в мире цветная фотография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Михаил Калаш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8760"/>
            <a:ext cx="2495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Содержимое 5"/>
          <p:cNvSpPr>
            <a:spLocks noGrp="1"/>
          </p:cNvSpPr>
          <p:nvPr>
            <p:ph idx="1"/>
          </p:nvPr>
        </p:nvSpPr>
        <p:spPr>
          <a:xfrm>
            <a:off x="107504" y="1988840"/>
            <a:ext cx="6048672" cy="144016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    </a:t>
            </a:r>
            <a:r>
              <a:rPr lang="ru-RU" sz="2000" b="1" i="1" dirty="0" smtClean="0">
                <a:cs typeface="Times New Roman" pitchFamily="18" charset="0"/>
              </a:rPr>
              <a:t>Калашников Михаил </a:t>
            </a:r>
            <a:r>
              <a:rPr lang="ru-RU" sz="2000" b="1" i="1" dirty="0" smtClean="0">
                <a:cs typeface="Times New Roman" pitchFamily="18" charset="0"/>
              </a:rPr>
              <a:t>Тимофеевич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(</a:t>
            </a:r>
            <a:r>
              <a:rPr lang="ru-RU" sz="2000" b="1" i="1" dirty="0" smtClean="0"/>
              <a:t>10 </a:t>
            </a:r>
            <a:r>
              <a:rPr lang="ru-RU" sz="2000" b="1" i="1" dirty="0" smtClean="0"/>
              <a:t>ноября 1919 г. – 23 декабря 2013 г. </a:t>
            </a:r>
            <a:r>
              <a:rPr lang="ru-RU" sz="2000" b="1" i="1" dirty="0" smtClean="0"/>
              <a:t>) </a:t>
            </a:r>
            <a:r>
              <a:rPr lang="ru-RU" sz="2000" b="1" i="1" dirty="0" smtClean="0"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sz="2000" b="1" i="1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создал </a:t>
            </a:r>
            <a:r>
              <a:rPr lang="ru-RU" sz="2000" dirty="0" smtClean="0">
                <a:cs typeface="Times New Roman" pitchFamily="18" charset="0"/>
              </a:rPr>
              <a:t>всемирно известный автомат</a:t>
            </a:r>
          </a:p>
        </p:txBody>
      </p:sp>
      <p:pic>
        <p:nvPicPr>
          <p:cNvPr id="22533" name="Picture 2" descr="http://liveguns.ru/files/guns/AK/AK4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3429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ÐÐ°ÑÑÐ¸Ð½ÐºÐ¸ Ð¿Ð¾ Ð·Ð°Ð¿ÑÐ¾ÑÑ ÑÐ¼Ð±Ð»ÐµÐ¼Ð° ÑÐºÐ¾Ð»Ð° 14 ÑÐ°ÑÐ¾Ð²"/>
          <p:cNvPicPr>
            <a:picLocks noChangeAspect="1" noChangeArrowheads="1"/>
          </p:cNvPicPr>
          <p:nvPr/>
        </p:nvPicPr>
        <p:blipFill>
          <a:blip r:embed="rId4" cstate="print"/>
          <a:srcRect r="76060"/>
          <a:stretch>
            <a:fillRect/>
          </a:stretch>
        </p:blipFill>
        <p:spPr bwMode="auto">
          <a:xfrm>
            <a:off x="323528" y="116632"/>
            <a:ext cx="1271737" cy="1328065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03648" y="404664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598</Words>
  <Application>Microsoft Office PowerPoint</Application>
  <PresentationFormat>Экран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Научная эволюция  и  научная революция</vt:lpstr>
      <vt:lpstr>Слайд 2</vt:lpstr>
      <vt:lpstr>Слайд 3</vt:lpstr>
      <vt:lpstr>Слайд 4</vt:lpstr>
      <vt:lpstr>Электрическая лампочка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эволюция  и  научная революция</dc:title>
  <dc:creator>user</dc:creator>
  <cp:lastModifiedBy>user</cp:lastModifiedBy>
  <cp:revision>14</cp:revision>
  <dcterms:created xsi:type="dcterms:W3CDTF">2021-10-12T19:39:16Z</dcterms:created>
  <dcterms:modified xsi:type="dcterms:W3CDTF">2021-10-12T21:44:07Z</dcterms:modified>
</cp:coreProperties>
</file>