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56" r:id="rId3"/>
    <p:sldId id="261" r:id="rId4"/>
    <p:sldId id="267" r:id="rId5"/>
    <p:sldId id="268" r:id="rId6"/>
    <p:sldId id="283" r:id="rId7"/>
    <p:sldId id="263" r:id="rId8"/>
    <p:sldId id="264" r:id="rId9"/>
    <p:sldId id="284" r:id="rId10"/>
    <p:sldId id="259" r:id="rId11"/>
    <p:sldId id="285" r:id="rId12"/>
    <p:sldId id="280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FF3300"/>
    <a:srgbClr val="009900"/>
    <a:srgbClr val="488FD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5B366A-4A4B-4124-B9F9-90FC05810F44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FA3C36-2732-4534-8B50-04446E9A5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708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E5FEF76-A0D3-4E74-B029-19F9D73D0870}" type="slidenum">
              <a:rPr lang="ru-RU" sz="1200">
                <a:latin typeface="+mn-lt"/>
              </a:rPr>
              <a:pPr algn="r">
                <a:defRPr/>
              </a:pPr>
              <a:t>1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186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2EB2E48-D6F3-4019-B8BD-FB465AC21F77}" type="slidenum">
              <a:rPr lang="ru-RU" sz="1200">
                <a:latin typeface="+mn-lt"/>
              </a:rPr>
              <a:pPr algn="r">
                <a:defRPr/>
              </a:pPr>
              <a:t>11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574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0D5EBC0-DE09-463E-80BC-6669F6BE1763}" type="slidenum">
              <a:rPr lang="ru-RU" sz="1200">
                <a:latin typeface="+mn-lt"/>
              </a:rPr>
              <a:pPr algn="r">
                <a:defRPr/>
              </a:pPr>
              <a:t>12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148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1A9E20A-4AAB-48D6-9FE4-2A9D1F48EADE}" type="slidenum">
              <a:rPr lang="ru-RU" sz="1200">
                <a:latin typeface="+mn-lt"/>
              </a:rPr>
              <a:pPr algn="r">
                <a:defRPr/>
              </a:pPr>
              <a:t>3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3445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92B80BF-3242-46BC-9A1E-2E7DFD317617}" type="slidenum">
              <a:rPr lang="ru-RU" sz="1200">
                <a:latin typeface="+mn-lt"/>
              </a:rPr>
              <a:pPr algn="r">
                <a:defRPr/>
              </a:pPr>
              <a:t>4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400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72779A1-D3B3-4209-991C-B477EEB0ADD7}" type="slidenum">
              <a:rPr lang="ru-RU" sz="1200">
                <a:latin typeface="+mn-lt"/>
              </a:rPr>
              <a:pPr algn="r">
                <a:defRPr/>
              </a:pPr>
              <a:t>5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5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72779A1-D3B3-4209-991C-B477EEB0ADD7}" type="slidenum">
              <a:rPr lang="ru-RU" sz="1200">
                <a:latin typeface="+mn-lt"/>
              </a:rPr>
              <a:pPr algn="r">
                <a:defRPr/>
              </a:pPr>
              <a:t>6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DE2EF2D-50B8-4917-BB2F-E1B07B52BB8F}" type="slidenum">
              <a:rPr lang="ru-RU" sz="1200">
                <a:latin typeface="+mn-lt"/>
              </a:rPr>
              <a:pPr algn="r">
                <a:defRPr/>
              </a:pPr>
              <a:t>7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977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C40ED83-FEA8-48C4-8F6B-6F7E423048A3}" type="slidenum">
              <a:rPr lang="ru-RU" sz="1200">
                <a:latin typeface="+mn-lt"/>
              </a:rPr>
              <a:pPr algn="r">
                <a:defRPr/>
              </a:pPr>
              <a:t>8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271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DE2EF2D-50B8-4917-BB2F-E1B07B52BB8F}" type="slidenum">
              <a:rPr lang="ru-RU" sz="1200">
                <a:latin typeface="+mn-lt"/>
              </a:rPr>
              <a:pPr algn="r">
                <a:defRPr/>
              </a:pPr>
              <a:t>9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977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2EB2E48-D6F3-4019-B8BD-FB465AC21F77}" type="slidenum">
              <a:rPr lang="ru-RU" sz="1200">
                <a:latin typeface="+mn-lt"/>
              </a:rPr>
              <a:pPr algn="r">
                <a:defRPr/>
              </a:pPr>
              <a:t>10</a:t>
            </a:fld>
            <a:endParaRPr 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57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737B-6CD7-46B9-B1A7-B37216434CAD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E5A6-0301-4708-9522-F06D2A72C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8C3F1-4A8B-4CE9-AC07-70FF36988309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7F8C9-6875-49A1-874C-C22464C51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1A0B-CC5F-4522-8CF6-8F33AA0867A4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BBC7D-853E-4B6D-9FFD-C7E66004E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83E73-D0B6-4E37-8219-40C2D278B3C9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C68AD-5710-4354-A7D5-7A2B02147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C15E-88F2-4519-B6DB-5642C1FB48CD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75762-EF5A-4744-9F85-F7FD8B1FE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A3D5-703E-41AF-B4BC-296DDA7C1858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F2EDF-B1E2-4C91-8795-96DC5F02C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4356-2C1B-4A73-9A43-2C511B20380C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41B62-5A06-4642-A3A3-A1734C088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A9700-0B03-4436-8C74-8F02F192B848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9C5E3-24B0-4C9C-BFE0-97C5F1CBD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7F547-58CB-466F-9BAD-FEF0BED25E10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36041-7712-4A0D-BF22-BB425959B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416BF-ACBE-4ABC-B47A-FE8ACEDC38FA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D49A4-52D9-4DD2-940B-A95D7C6C8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C2F7C-E47E-4C0A-A043-F9B85795FFBE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3CD5-A478-4300-9FFC-DC1135A1A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6B2-3E8D-41EB-BD34-8A524DF93EEC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E840-0F68-4560-A60C-251ADB0C3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9338AB-DD74-4149-B777-360CCD293F3A}" type="datetime1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2C1D2E-28B5-4149-97C8-9E85D5891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0" name="TextBox 6"/>
          <p:cNvSpPr txBox="1">
            <a:spLocks noChangeArrowheads="1"/>
          </p:cNvSpPr>
          <p:nvPr/>
        </p:nvSpPr>
        <p:spPr bwMode="auto">
          <a:xfrm>
            <a:off x="944563" y="447675"/>
            <a:ext cx="7710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omic Sans MS" pitchFamily="66" charset="0"/>
              </a:rPr>
              <a:t>Главная заповедь учителя – заметить даже самое маленькое продвижение ученика вперёд и поддержать его успех. </a:t>
            </a:r>
            <a:endParaRPr lang="ru-RU" b="1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7411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4312DC1-14AC-4367-A9AC-3B4D20235037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7414" name="Picture 9" descr="13080882-n---n--n----n--n--n----n---n-noe--n-nf------n--n---n--n-n----nzn-n-n--n------n-------------n---no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7575" y="1570038"/>
            <a:ext cx="4716463" cy="471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1" descr="school-children-illustration-vector_18-9112"/>
          <p:cNvPicPr>
            <a:picLocks noChangeAspect="1" noChangeArrowheads="1"/>
          </p:cNvPicPr>
          <p:nvPr/>
        </p:nvPicPr>
        <p:blipFill>
          <a:blip r:embed="rId5" cstate="print"/>
          <a:srcRect l="51660" t="26442" b="6250"/>
          <a:stretch>
            <a:fillRect/>
          </a:stretch>
        </p:blipFill>
        <p:spPr bwMode="auto">
          <a:xfrm>
            <a:off x="3973513" y="2797175"/>
            <a:ext cx="14017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794" name="TextBox 6"/>
          <p:cNvSpPr txBox="1">
            <a:spLocks noChangeArrowheads="1"/>
          </p:cNvSpPr>
          <p:nvPr/>
        </p:nvSpPr>
        <p:spPr bwMode="auto">
          <a:xfrm>
            <a:off x="1127125" y="377825"/>
            <a:ext cx="7359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chemeClr val="hlink"/>
                </a:solidFill>
                <a:latin typeface="Comic Sans MS" pitchFamily="66" charset="0"/>
              </a:rPr>
              <a:t>Рефлексия </a:t>
            </a:r>
          </a:p>
          <a:p>
            <a:pPr algn="ctr"/>
            <a:r>
              <a:rPr lang="ru-RU" sz="2800" b="1" dirty="0">
                <a:solidFill>
                  <a:schemeClr val="hlink"/>
                </a:solidFill>
                <a:latin typeface="Comic Sans MS" pitchFamily="66" charset="0"/>
              </a:rPr>
              <a:t>содержания учебного материала</a:t>
            </a:r>
            <a:r>
              <a:rPr lang="ru-RU" sz="2800" dirty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33795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49263" y="1490663"/>
            <a:ext cx="8202612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57238" y="2328863"/>
            <a:ext cx="7513637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dirty="0"/>
              <a:t> </a:t>
            </a:r>
            <a:r>
              <a:rPr lang="ru-RU" sz="2000" b="1" i="1" dirty="0" smtClean="0">
                <a:latin typeface="Comic Sans MS" pitchFamily="66" charset="0"/>
              </a:rPr>
              <a:t>Игра «Да - нет»</a:t>
            </a:r>
            <a:endParaRPr lang="ru-RU" sz="2000" b="1" i="1" dirty="0">
              <a:latin typeface="Comic Sans MS" pitchFamily="66" charset="0"/>
            </a:endParaRPr>
          </a:p>
          <a:p>
            <a:endParaRPr lang="ru-RU" sz="2000" b="1" i="1" dirty="0">
              <a:latin typeface="Comic Sans MS" pitchFamily="66" charset="0"/>
            </a:endParaRPr>
          </a:p>
          <a:p>
            <a:endParaRPr lang="ru-RU" sz="2000" b="1" i="1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000" b="1" i="1" dirty="0">
                <a:latin typeface="Comic Sans MS" pitchFamily="66" charset="0"/>
              </a:rPr>
              <a:t>Табличка – фиксация знания и незнания о каком-либо понятии </a:t>
            </a:r>
            <a:endParaRPr lang="ru-RU" sz="2000" b="1" i="1" dirty="0" smtClean="0">
              <a:latin typeface="Comic Sans MS" pitchFamily="66" charset="0"/>
            </a:endParaRPr>
          </a:p>
          <a:p>
            <a:endParaRPr lang="ru-RU" sz="2000" b="1" i="1" dirty="0" smtClean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000" b="1" i="1" dirty="0" err="1" smtClean="0">
                <a:latin typeface="Comic Sans MS" pitchFamily="66" charset="0"/>
              </a:rPr>
              <a:t>Синквейн</a:t>
            </a:r>
            <a:endParaRPr lang="ru-RU" sz="2000" b="1" i="1" dirty="0" smtClean="0">
              <a:latin typeface="Comic Sans MS" pitchFamily="66" charset="0"/>
            </a:endParaRPr>
          </a:p>
          <a:p>
            <a:pPr>
              <a:buFontTx/>
              <a:buChar char="•"/>
            </a:pPr>
            <a:endParaRPr lang="ru-RU" sz="2000" b="1" i="1" dirty="0" smtClean="0">
              <a:latin typeface="Comic Sans MS" pitchFamily="66" charset="0"/>
            </a:endParaRPr>
          </a:p>
          <a:p>
            <a:pPr>
              <a:buFontTx/>
              <a:buChar char="•"/>
            </a:pPr>
            <a:endParaRPr lang="ru-RU" sz="2000" b="1" i="1" dirty="0"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36441C-82DB-4624-9E10-ED95D70ACE66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794" name="TextBox 6"/>
          <p:cNvSpPr txBox="1">
            <a:spLocks noChangeArrowheads="1"/>
          </p:cNvSpPr>
          <p:nvPr/>
        </p:nvSpPr>
        <p:spPr bwMode="auto">
          <a:xfrm>
            <a:off x="1127125" y="377825"/>
            <a:ext cx="7359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chemeClr val="hlink"/>
                </a:solidFill>
                <a:latin typeface="Comic Sans MS" pitchFamily="66" charset="0"/>
              </a:rPr>
              <a:t>Рефлексия </a:t>
            </a:r>
          </a:p>
          <a:p>
            <a:pPr algn="ctr"/>
            <a:r>
              <a:rPr lang="ru-RU" sz="2800" b="1" dirty="0">
                <a:solidFill>
                  <a:schemeClr val="hlink"/>
                </a:solidFill>
                <a:latin typeface="Comic Sans MS" pitchFamily="66" charset="0"/>
              </a:rPr>
              <a:t>содержания учебного материала</a:t>
            </a:r>
            <a:r>
              <a:rPr lang="ru-RU" sz="2800" dirty="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33795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49263" y="1490663"/>
            <a:ext cx="8202612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47688" indent="-411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Это способ творческой рефлексии, который позволяет в художественной форме оценить изученное понятие, процесс или явление. Слово происходит от французского “5”. </a:t>
            </a:r>
          </a:p>
          <a:p>
            <a:pPr marL="547688" indent="-4111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Это стихотворение из 5 строк, которое строится по правилам:</a:t>
            </a:r>
          </a:p>
          <a:p>
            <a:pPr marL="547688" indent="-411163" eaLnBrk="1" hangingPunct="1">
              <a:lnSpc>
                <a:spcPct val="80000"/>
              </a:lnSpc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1 строка – тема или предмет (одно существительное);</a:t>
            </a:r>
          </a:p>
          <a:p>
            <a:pPr marL="547688" indent="-411163" eaLnBrk="1" hangingPunct="1">
              <a:lnSpc>
                <a:spcPct val="80000"/>
              </a:lnSpc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2 строка – описание предмета (два прилагательных);</a:t>
            </a:r>
          </a:p>
          <a:p>
            <a:pPr marL="547688" indent="-411163" eaLnBrk="1" hangingPunct="1">
              <a:lnSpc>
                <a:spcPct val="80000"/>
              </a:lnSpc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3 строка – описание действия (три глагола);</a:t>
            </a:r>
          </a:p>
          <a:p>
            <a:pPr marL="547688" indent="-411163" eaLnBrk="1" hangingPunct="1">
              <a:lnSpc>
                <a:spcPct val="80000"/>
              </a:lnSpc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4 строка – фраза, выражающая отношение к предмету;</a:t>
            </a:r>
          </a:p>
          <a:p>
            <a:pPr marL="547688" indent="-411163" eaLnBrk="1" hangingPunct="1">
              <a:lnSpc>
                <a:spcPct val="80000"/>
              </a:lnSpc>
              <a:defRPr/>
            </a:pPr>
            <a:r>
              <a:rPr lang="ru-RU" altLang="ru-RU" sz="2400" b="1" dirty="0" smtClean="0">
                <a:latin typeface="Comic Sans MS" pitchFamily="66" charset="0"/>
              </a:rPr>
              <a:t>5 строка – синоним, обобщающий или расширяющий смысл темы или предмета (одно слово).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7238" y="2328863"/>
            <a:ext cx="7513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ru-RU" sz="2000" b="1" i="1" dirty="0" smtClean="0">
              <a:latin typeface="Comic Sans MS" pitchFamily="66" charset="0"/>
            </a:endParaRPr>
          </a:p>
          <a:p>
            <a:pPr>
              <a:buFontTx/>
              <a:buChar char="•"/>
            </a:pPr>
            <a:endParaRPr lang="ru-RU" sz="2000" b="1" i="1" dirty="0"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36441C-82DB-4624-9E10-ED95D70ACE66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275" name="TextBox 6"/>
          <p:cNvSpPr txBox="1">
            <a:spLocks noChangeArrowheads="1"/>
          </p:cNvSpPr>
          <p:nvPr/>
        </p:nvSpPr>
        <p:spPr bwMode="auto">
          <a:xfrm>
            <a:off x="1112838" y="546100"/>
            <a:ext cx="7359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Comic Sans MS" pitchFamily="66" charset="0"/>
              </a:rPr>
              <a:t>Рефлексия на уроке – </a:t>
            </a:r>
          </a:p>
        </p:txBody>
      </p:sp>
      <p:pic>
        <p:nvPicPr>
          <p:cNvPr id="54276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476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84238" y="1668463"/>
            <a:ext cx="7513637" cy="191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b="1" i="1">
                <a:latin typeface="Comic Sans MS" pitchFamily="66" charset="0"/>
              </a:rPr>
              <a:t>это совместная деятельность учащихся и учителя, позволяющая совершенствовать учебный процесс, ориентируясь на личность каждого ученика.</a:t>
            </a:r>
          </a:p>
          <a:p>
            <a:pPr algn="ctr"/>
            <a:endParaRPr lang="ru-RU" sz="2400" b="1" i="1">
              <a:solidFill>
                <a:srgbClr val="262626"/>
              </a:solidFill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3EF597-E0F2-49BC-BF7F-6E82200483BD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54282" name="Picture 10" descr="clp747537"/>
          <p:cNvPicPr>
            <a:picLocks noChangeAspect="1" noChangeArrowheads="1"/>
          </p:cNvPicPr>
          <p:nvPr/>
        </p:nvPicPr>
        <p:blipFill>
          <a:blip r:embed="rId4" cstate="print"/>
          <a:srcRect l="-1721" t="14769" b="3394"/>
          <a:stretch>
            <a:fillRect/>
          </a:stretch>
        </p:blipFill>
        <p:spPr bwMode="auto">
          <a:xfrm>
            <a:off x="2736850" y="3219450"/>
            <a:ext cx="3851275" cy="3097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88FD0"/>
            </a:gs>
            <a:gs pos="39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апля 4"/>
          <p:cNvSpPr/>
          <p:nvPr/>
        </p:nvSpPr>
        <p:spPr>
          <a:xfrm>
            <a:off x="477838" y="242888"/>
            <a:ext cx="8401050" cy="6016625"/>
          </a:xfrm>
          <a:prstGeom prst="teardrop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59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975" y="2039938"/>
            <a:ext cx="43307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1289050" y="427038"/>
            <a:ext cx="75580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600" b="1">
                <a:solidFill>
                  <a:srgbClr val="0070C0"/>
                </a:solidFill>
                <a:latin typeface="Algerian" pitchFamily="82" charset="0"/>
              </a:rPr>
              <a:t>Рефлексия</a:t>
            </a:r>
            <a:r>
              <a:rPr lang="ru-RU" sz="3600" b="1">
                <a:solidFill>
                  <a:srgbClr val="0070C0"/>
                </a:solidFill>
                <a:latin typeface="Comic Sans MS" pitchFamily="66" charset="0"/>
              </a:rPr>
              <a:t> как этап современного урока в условиях ФГОС</a:t>
            </a:r>
          </a:p>
        </p:txBody>
      </p:sp>
      <p:sp>
        <p:nvSpPr>
          <p:cNvPr id="9" name="Полилиния 8"/>
          <p:cNvSpPr/>
          <p:nvPr/>
        </p:nvSpPr>
        <p:spPr>
          <a:xfrm rot="21010095">
            <a:off x="3963988" y="2159000"/>
            <a:ext cx="4670425" cy="374650"/>
          </a:xfrm>
          <a:custGeom>
            <a:avLst/>
            <a:gdLst>
              <a:gd name="connsiteX0" fmla="*/ 4671152 w 4671152"/>
              <a:gd name="connsiteY0" fmla="*/ 374791 h 374791"/>
              <a:gd name="connsiteX1" fmla="*/ 2082188 w 4671152"/>
              <a:gd name="connsiteY1" fmla="*/ 218 h 374791"/>
              <a:gd name="connsiteX2" fmla="*/ 451692 w 4671152"/>
              <a:gd name="connsiteY2" fmla="*/ 319707 h 374791"/>
              <a:gd name="connsiteX3" fmla="*/ 0 w 4671152"/>
              <a:gd name="connsiteY3" fmla="*/ 275639 h 37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71152" h="374791">
                <a:moveTo>
                  <a:pt x="4671152" y="374791"/>
                </a:moveTo>
                <a:cubicBezTo>
                  <a:pt x="3728291" y="192095"/>
                  <a:pt x="2785431" y="9399"/>
                  <a:pt x="2082188" y="218"/>
                </a:cubicBezTo>
                <a:cubicBezTo>
                  <a:pt x="1378945" y="-8963"/>
                  <a:pt x="798723" y="273804"/>
                  <a:pt x="451692" y="319707"/>
                </a:cubicBezTo>
                <a:cubicBezTo>
                  <a:pt x="104661" y="365610"/>
                  <a:pt x="52330" y="320624"/>
                  <a:pt x="0" y="275639"/>
                </a:cubicBezTo>
              </a:path>
            </a:pathLst>
          </a:custGeom>
          <a:ln>
            <a:prstDash val="lgDashDot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367213" y="5597525"/>
            <a:ext cx="8579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88FD0"/>
                </a:solidFill>
              </a:rPr>
              <a:t>2016 г</a:t>
            </a:r>
            <a:endParaRPr lang="ru-RU" b="1" dirty="0">
              <a:solidFill>
                <a:srgbClr val="488F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2" name="TextBox 6"/>
          <p:cNvSpPr txBox="1">
            <a:spLocks noChangeArrowheads="1"/>
          </p:cNvSpPr>
          <p:nvPr/>
        </p:nvSpPr>
        <p:spPr bwMode="auto">
          <a:xfrm>
            <a:off x="1016000" y="392113"/>
            <a:ext cx="74437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Таблица-фиксация знаний </a:t>
            </a:r>
          </a:p>
          <a:p>
            <a:pPr algn="ctr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 данной теме</a:t>
            </a:r>
          </a:p>
        </p:txBody>
      </p:sp>
      <p:pic>
        <p:nvPicPr>
          <p:cNvPr id="20483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490663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771525" y="1851025"/>
            <a:ext cx="7513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20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88A9017-D082-4866-B5E1-A8440B219D9F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32800" name="Group 32"/>
          <p:cNvGraphicFramePr>
            <a:graphicFrameLocks noGrp="1"/>
          </p:cNvGraphicFramePr>
          <p:nvPr>
            <p:ph/>
          </p:nvPr>
        </p:nvGraphicFramePr>
        <p:xfrm>
          <a:off x="981075" y="2279650"/>
          <a:ext cx="7253288" cy="3408363"/>
        </p:xfrm>
        <a:graphic>
          <a:graphicData uri="http://schemas.openxmlformats.org/drawingml/2006/table">
            <a:tbl>
              <a:tblPr/>
              <a:tblGrid>
                <a:gridCol w="1995488"/>
                <a:gridCol w="1631950"/>
                <a:gridCol w="1812925"/>
                <a:gridCol w="1812925"/>
              </a:tblGrid>
              <a:tr h="1017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Понятие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Знаю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Хочу узнать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Узнал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0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libri" pitchFamily="34" charset="0"/>
                        </a:rPr>
                        <a:t>Рефлексия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0" name="TextBox 6"/>
          <p:cNvSpPr txBox="1">
            <a:spLocks noChangeArrowheads="1"/>
          </p:cNvSpPr>
          <p:nvPr/>
        </p:nvSpPr>
        <p:spPr bwMode="auto">
          <a:xfrm>
            <a:off x="973138" y="361950"/>
            <a:ext cx="75279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Организация рефлексивной деятельности на уроке-   подготовка к  развитию необходимых современной личности </a:t>
            </a:r>
            <a:r>
              <a:rPr lang="ru-RU" b="1" i="1"/>
              <a:t>качеств.</a:t>
            </a:r>
            <a:r>
              <a:rPr lang="ru-RU" b="1"/>
              <a:t> </a:t>
            </a:r>
            <a:endParaRPr lang="ru-RU" b="1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2531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365125" y="1447800"/>
            <a:ext cx="8202613" cy="4837113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5E39EC5-F28D-4C4A-BE7D-68814D600D99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2537" name="Picture 9" descr="school-children-illustration-vector_18-9112"/>
          <p:cNvPicPr>
            <a:picLocks noChangeAspect="1" noChangeArrowheads="1"/>
          </p:cNvPicPr>
          <p:nvPr/>
        </p:nvPicPr>
        <p:blipFill>
          <a:blip r:embed="rId4" cstate="print"/>
          <a:srcRect l="3831" t="26443" b="6250"/>
          <a:stretch>
            <a:fillRect/>
          </a:stretch>
        </p:blipFill>
        <p:spPr bwMode="auto">
          <a:xfrm>
            <a:off x="2290763" y="2660650"/>
            <a:ext cx="42608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4122738" y="2293938"/>
            <a:ext cx="434975" cy="898525"/>
          </a:xfrm>
          <a:prstGeom prst="upArrow">
            <a:avLst>
              <a:gd name="adj1" fmla="val 50000"/>
              <a:gd name="adj2" fmla="val 516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3" name="AutoShape 15"/>
          <p:cNvSpPr>
            <a:spLocks noChangeArrowheads="1"/>
          </p:cNvSpPr>
          <p:nvPr/>
        </p:nvSpPr>
        <p:spPr bwMode="auto">
          <a:xfrm rot="8022470">
            <a:off x="6380163" y="4619625"/>
            <a:ext cx="434975" cy="898525"/>
          </a:xfrm>
          <a:prstGeom prst="upArrow">
            <a:avLst>
              <a:gd name="adj1" fmla="val 50000"/>
              <a:gd name="adj2" fmla="val 516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 rot="13973250">
            <a:off x="2247900" y="4610100"/>
            <a:ext cx="434975" cy="898525"/>
          </a:xfrm>
          <a:prstGeom prst="upArrow">
            <a:avLst>
              <a:gd name="adj1" fmla="val 50000"/>
              <a:gd name="adj2" fmla="val 516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681288" y="1797050"/>
            <a:ext cx="367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3300"/>
                </a:solidFill>
              </a:rPr>
              <a:t>Самостоятельность</a:t>
            </a:r>
            <a:r>
              <a:rPr lang="ru-RU" sz="24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723900" y="5499100"/>
            <a:ext cx="335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9900"/>
                </a:solidFill>
              </a:rPr>
              <a:t>Предприимчивость</a:t>
            </a:r>
            <a:r>
              <a:rPr lang="ru-RU" sz="24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4492625" y="5511800"/>
            <a:ext cx="422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chemeClr val="hlink"/>
                </a:solidFill>
              </a:rPr>
              <a:t>Конкурентоспособность</a:t>
            </a:r>
            <a:r>
              <a:rPr lang="ru-RU" sz="240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49263" y="517525"/>
            <a:ext cx="8202612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2" name="TextBox 6"/>
          <p:cNvSpPr txBox="1">
            <a:spLocks noChangeArrowheads="1"/>
          </p:cNvSpPr>
          <p:nvPr/>
        </p:nvSpPr>
        <p:spPr bwMode="auto">
          <a:xfrm>
            <a:off x="1141413" y="742950"/>
            <a:ext cx="7359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800" b="1" dirty="0">
                <a:solidFill>
                  <a:schemeClr val="accent5"/>
                </a:solidFill>
                <a:latin typeface="Comic Sans MS" pitchFamily="66" charset="0"/>
              </a:rPr>
              <a:t>А что же такое рефлексия? </a:t>
            </a:r>
          </a:p>
        </p:txBody>
      </p:sp>
      <p:pic>
        <p:nvPicPr>
          <p:cNvPr id="25603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813" y="1500188"/>
            <a:ext cx="7513637" cy="5265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sz="2800" b="1" dirty="0">
                <a:latin typeface="Comic Sans MS" pitchFamily="66" charset="0"/>
              </a:rPr>
              <a:t>от лат. </a:t>
            </a:r>
            <a:r>
              <a:rPr lang="ru-RU" sz="2800" b="1" dirty="0" err="1">
                <a:solidFill>
                  <a:srgbClr val="FF3300"/>
                </a:solidFill>
                <a:latin typeface="Comic Sans MS" pitchFamily="66" charset="0"/>
              </a:rPr>
              <a:t>reflexio</a:t>
            </a:r>
            <a:r>
              <a:rPr lang="ru-RU" sz="2800" b="1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ru-RU" sz="2800" b="1" dirty="0">
                <a:latin typeface="Comic Sans MS" pitchFamily="66" charset="0"/>
              </a:rPr>
              <a:t>– обращение назад</a:t>
            </a:r>
            <a:r>
              <a:rPr lang="ru-RU" sz="2800" dirty="0">
                <a:latin typeface="Comic Sans MS" pitchFamily="66" charset="0"/>
              </a:rPr>
              <a:t> </a:t>
            </a:r>
          </a:p>
          <a:p>
            <a:pPr algn="ctr"/>
            <a:endParaRPr lang="ru-RU" sz="2400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400" b="1" dirty="0">
                <a:latin typeface="Comic Sans MS" pitchFamily="66" charset="0"/>
              </a:rPr>
              <a:t>размышление о своем внутреннем состоянии, самопознание (Словарь иностранных слов</a:t>
            </a:r>
            <a:r>
              <a:rPr lang="ru-RU" sz="2400" dirty="0">
                <a:latin typeface="Comic Sans MS" pitchFamily="66" charset="0"/>
              </a:rPr>
              <a:t>) </a:t>
            </a:r>
          </a:p>
          <a:p>
            <a:pPr>
              <a:buFontTx/>
              <a:buChar char="•"/>
            </a:pPr>
            <a:endParaRPr lang="ru-RU" sz="2400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400" b="1" dirty="0">
                <a:latin typeface="Comic Sans MS" pitchFamily="66" charset="0"/>
              </a:rPr>
              <a:t>самоанализ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b="1" dirty="0">
                <a:latin typeface="Comic Sans MS" pitchFamily="66" charset="0"/>
              </a:rPr>
              <a:t>Толковый словарь русского языка</a:t>
            </a:r>
            <a:r>
              <a:rPr lang="ru-RU" sz="2400" dirty="0">
                <a:latin typeface="Comic Sans MS" pitchFamily="66" charset="0"/>
              </a:rPr>
              <a:t>)</a:t>
            </a:r>
          </a:p>
          <a:p>
            <a:pPr>
              <a:buFontTx/>
              <a:buChar char="•"/>
            </a:pPr>
            <a:endParaRPr lang="ru-RU" sz="2400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400" b="1" dirty="0">
                <a:latin typeface="Comic Sans MS" pitchFamily="66" charset="0"/>
              </a:rPr>
              <a:t>в современной педагогике под рефлексией понимают самоанализ деятельности и её  результатов.</a:t>
            </a:r>
            <a:endParaRPr lang="ru-RU" sz="2400" dirty="0">
              <a:latin typeface="Comic Sans MS" pitchFamily="66" charset="0"/>
            </a:endParaRPr>
          </a:p>
          <a:p>
            <a:pPr>
              <a:buFontTx/>
              <a:buChar char="•"/>
            </a:pPr>
            <a:endParaRPr lang="ru-RU" sz="2400" dirty="0">
              <a:latin typeface="Comic Sans MS" pitchFamily="66" charset="0"/>
            </a:endParaRPr>
          </a:p>
          <a:p>
            <a:pPr algn="ctr"/>
            <a:endParaRPr lang="ru-RU" sz="2400" dirty="0"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BC5785A-37E9-4244-A42A-765D6986CC87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66763" y="258762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76423" y="517525"/>
            <a:ext cx="8202612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2" name="TextBox 6"/>
          <p:cNvSpPr txBox="1">
            <a:spLocks noChangeArrowheads="1"/>
          </p:cNvSpPr>
          <p:nvPr/>
        </p:nvSpPr>
        <p:spPr bwMode="auto">
          <a:xfrm>
            <a:off x="1141413" y="742950"/>
            <a:ext cx="7359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sz="2800" b="1" dirty="0" smtClean="0">
                <a:solidFill>
                  <a:schemeClr val="accent5"/>
                </a:solidFill>
                <a:latin typeface="Comic Sans MS" pitchFamily="66" charset="0"/>
              </a:rPr>
              <a:t>Классификация учебной рефлексии</a:t>
            </a:r>
            <a:endParaRPr lang="ru-RU" sz="2800" b="1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pic>
        <p:nvPicPr>
          <p:cNvPr id="25603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813" y="1500188"/>
            <a:ext cx="7513637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2400" b="1" dirty="0" smtClean="0">
                <a:latin typeface="Comic Sans MS" pitchFamily="66" charset="0"/>
              </a:rPr>
              <a:t>1) По содержанию: устная и письменная.</a:t>
            </a:r>
          </a:p>
          <a:p>
            <a:r>
              <a:rPr lang="ru-RU" sz="2400" b="1" dirty="0" smtClean="0">
                <a:latin typeface="Comic Sans MS" pitchFamily="66" charset="0"/>
              </a:rPr>
              <a:t>2) По форме деятельности: индивидуальная,    групповая, коллективная.</a:t>
            </a:r>
          </a:p>
          <a:p>
            <a:r>
              <a:rPr lang="ru-RU" sz="2400" b="1" dirty="0" smtClean="0">
                <a:latin typeface="Comic Sans MS" pitchFamily="66" charset="0"/>
              </a:rPr>
              <a:t>3)По способам проведения: анкетирование, опрос, рисунок.</a:t>
            </a:r>
          </a:p>
          <a:p>
            <a:r>
              <a:rPr lang="ru-RU" sz="2400" b="1" dirty="0" smtClean="0">
                <a:latin typeface="Comic Sans MS" pitchFamily="66" charset="0"/>
              </a:rPr>
              <a:t>4) По функциям: </a:t>
            </a:r>
            <a:r>
              <a:rPr lang="ru-RU" sz="2400" b="1" dirty="0" smtClean="0">
                <a:solidFill>
                  <a:srgbClr val="FF3300"/>
                </a:solidFill>
                <a:latin typeface="Comic Sans MS" pitchFamily="66" charset="0"/>
              </a:rPr>
              <a:t>физическая</a:t>
            </a:r>
            <a:r>
              <a:rPr lang="ru-RU" sz="2400" dirty="0" smtClean="0">
                <a:latin typeface="Comic Sans MS" pitchFamily="66" charset="0"/>
              </a:rPr>
              <a:t> (успел – не успел);</a:t>
            </a:r>
          </a:p>
          <a:p>
            <a:r>
              <a:rPr lang="ru-RU" sz="2400" dirty="0" smtClean="0">
                <a:latin typeface="Comic Sans MS" pitchFamily="66" charset="0"/>
              </a:rPr>
              <a:t>•	</a:t>
            </a:r>
            <a:r>
              <a:rPr lang="ru-RU" sz="2400" b="1" dirty="0" smtClean="0">
                <a:solidFill>
                  <a:schemeClr val="hlink"/>
                </a:solidFill>
                <a:latin typeface="Comic Sans MS" pitchFamily="66" charset="0"/>
              </a:rPr>
              <a:t>сенсорная</a:t>
            </a:r>
            <a:r>
              <a:rPr lang="ru-RU" sz="2400" dirty="0" smtClean="0">
                <a:latin typeface="Comic Sans MS" pitchFamily="66" charset="0"/>
              </a:rPr>
              <a:t> (самочувствие: комфортно – дискомфортно);</a:t>
            </a:r>
          </a:p>
          <a:p>
            <a:r>
              <a:rPr lang="ru-RU" sz="2400" dirty="0" smtClean="0">
                <a:latin typeface="Comic Sans MS" pitchFamily="66" charset="0"/>
              </a:rPr>
              <a:t>•	</a:t>
            </a:r>
            <a:r>
              <a:rPr lang="ru-RU" sz="2400" b="1" dirty="0" smtClean="0">
                <a:solidFill>
                  <a:srgbClr val="009900"/>
                </a:solidFill>
                <a:latin typeface="Comic Sans MS" pitchFamily="66" charset="0"/>
              </a:rPr>
              <a:t>интеллектуальная </a:t>
            </a:r>
            <a:r>
              <a:rPr lang="ru-RU" sz="2400" dirty="0" smtClean="0">
                <a:latin typeface="Comic Sans MS" pitchFamily="66" charset="0"/>
              </a:rPr>
              <a:t>(что понял, что осознал – что не понял, какие затруднения испытывал);</a:t>
            </a:r>
          </a:p>
          <a:p>
            <a:endParaRPr lang="ru-RU" sz="2400" dirty="0">
              <a:latin typeface="Comic Sans MS" pitchFamily="66" charset="0"/>
            </a:endParaRPr>
          </a:p>
          <a:p>
            <a:pPr algn="ctr"/>
            <a:endParaRPr lang="ru-RU" sz="2400" dirty="0"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BC5785A-37E9-4244-A42A-765D6986CC87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66763" y="258762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8" name="TextBox 6"/>
          <p:cNvSpPr txBox="1">
            <a:spLocks noChangeArrowheads="1"/>
          </p:cNvSpPr>
          <p:nvPr/>
        </p:nvSpPr>
        <p:spPr bwMode="auto">
          <a:xfrm>
            <a:off x="1127125" y="434566"/>
            <a:ext cx="7359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hlink"/>
                </a:solidFill>
                <a:latin typeface="Comic Sans MS" pitchFamily="66" charset="0"/>
              </a:rPr>
              <a:t>Приёмы организации рефлексии на уроке:</a:t>
            </a:r>
            <a:endParaRPr lang="ru-RU" sz="4400" dirty="0">
              <a:solidFill>
                <a:schemeClr val="hlink"/>
              </a:solidFill>
              <a:latin typeface="Calibri" pitchFamily="34" charset="0"/>
            </a:endParaRPr>
          </a:p>
        </p:txBody>
      </p:sp>
      <p:pic>
        <p:nvPicPr>
          <p:cNvPr id="29699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71525" y="1851025"/>
            <a:ext cx="7513638" cy="3508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800" b="1" dirty="0">
                <a:latin typeface="Comic Sans MS" pitchFamily="66" charset="0"/>
              </a:rPr>
              <a:t>рефлексия </a:t>
            </a:r>
            <a:r>
              <a:rPr lang="ru-RU" sz="2800" b="1" dirty="0">
                <a:solidFill>
                  <a:srgbClr val="FF3300"/>
                </a:solidFill>
                <a:latin typeface="Comic Sans MS" pitchFamily="66" charset="0"/>
              </a:rPr>
              <a:t>настроения и эмоционального состояния;</a:t>
            </a:r>
          </a:p>
          <a:p>
            <a:pPr>
              <a:buFontTx/>
              <a:buChar char="•"/>
            </a:pPr>
            <a:endParaRPr lang="ru-RU" sz="2800" b="1" dirty="0">
              <a:solidFill>
                <a:srgbClr val="FF3300"/>
              </a:solidFill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800" b="1" dirty="0">
                <a:latin typeface="Comic Sans MS" pitchFamily="66" charset="0"/>
              </a:rPr>
              <a:t>рефлексия </a:t>
            </a:r>
            <a:r>
              <a:rPr lang="ru-RU" sz="2800" b="1" dirty="0">
                <a:solidFill>
                  <a:schemeClr val="hlink"/>
                </a:solidFill>
                <a:latin typeface="Comic Sans MS" pitchFamily="66" charset="0"/>
              </a:rPr>
              <a:t>деятельности;</a:t>
            </a:r>
          </a:p>
          <a:p>
            <a:pPr>
              <a:buFontTx/>
              <a:buChar char="•"/>
            </a:pPr>
            <a:endParaRPr lang="ru-RU" sz="2800" b="1" dirty="0">
              <a:solidFill>
                <a:schemeClr val="hlink"/>
              </a:solidFill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800" b="1" dirty="0">
                <a:latin typeface="Comic Sans MS" pitchFamily="66" charset="0"/>
              </a:rPr>
              <a:t>рефлексия </a:t>
            </a:r>
            <a:r>
              <a:rPr lang="ru-RU" sz="2800" b="1" dirty="0">
                <a:solidFill>
                  <a:srgbClr val="009900"/>
                </a:solidFill>
                <a:latin typeface="Comic Sans MS" pitchFamily="66" charset="0"/>
              </a:rPr>
              <a:t>содержания учебного материала.</a:t>
            </a:r>
          </a:p>
          <a:p>
            <a:pPr>
              <a:buFontTx/>
              <a:buChar char="•"/>
            </a:pPr>
            <a:endParaRPr lang="ru-RU" sz="2800" b="1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C291C44-35DA-4169-AC51-C74FAA2C1385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6" name="TextBox 6"/>
          <p:cNvSpPr txBox="1">
            <a:spLocks noChangeArrowheads="1"/>
          </p:cNvSpPr>
          <p:nvPr/>
        </p:nvSpPr>
        <p:spPr bwMode="auto">
          <a:xfrm>
            <a:off x="817563" y="349250"/>
            <a:ext cx="7988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Comic Sans MS" pitchFamily="66" charset="0"/>
              </a:rPr>
              <a:t>Рефлексия настроения и эмоционального состояния</a:t>
            </a:r>
          </a:p>
        </p:txBody>
      </p:sp>
      <p:pic>
        <p:nvPicPr>
          <p:cNvPr id="31747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71525" y="1851025"/>
            <a:ext cx="7513638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000" b="1" i="1" dirty="0">
                <a:latin typeface="Comic Sans MS" pitchFamily="66" charset="0"/>
              </a:rPr>
              <a:t>Карточки с изображением лица (грустного, веселого); </a:t>
            </a:r>
          </a:p>
          <a:p>
            <a:pPr>
              <a:buFontTx/>
              <a:buChar char="•"/>
            </a:pPr>
            <a:endParaRPr lang="ru-RU" sz="2000" b="1" i="1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2000" b="1" i="1" dirty="0">
                <a:latin typeface="Comic Sans MS" pitchFamily="66" charset="0"/>
              </a:rPr>
              <a:t>«Солнышко» – мне всё удалось, «солнышко и тучка» – мне не всё удалось, «тучка» – у меня ничего не получилось.</a:t>
            </a:r>
          </a:p>
          <a:p>
            <a:pPr>
              <a:buFontTx/>
              <a:buChar char="•"/>
            </a:pPr>
            <a:endParaRPr lang="ru-RU" sz="2000" b="1" i="1" dirty="0">
              <a:latin typeface="Comic Sans MS" pitchFamily="66" charset="0"/>
            </a:endParaRP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6C45712-AB66-4B84-AE58-8FC0A9219D88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0" name="Picture 5" descr="i-49 - коп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93" y="3618401"/>
            <a:ext cx="2600514" cy="262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i-49 - копия - коп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3026" y="3471696"/>
            <a:ext cx="2645986" cy="272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4975" y="363538"/>
            <a:ext cx="8202613" cy="936625"/>
          </a:xfrm>
          <a:prstGeom prst="round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800" b="1" dirty="0" smtClean="0">
                <a:solidFill>
                  <a:schemeClr val="hlink"/>
                </a:solidFill>
                <a:latin typeface="Comic Sans MS" pitchFamily="66" charset="0"/>
              </a:rPr>
              <a:t>Рефлексия деятельности</a:t>
            </a:r>
            <a:endParaRPr lang="ru-RU" sz="2800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pic>
        <p:nvPicPr>
          <p:cNvPr id="29699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304800"/>
            <a:ext cx="920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434975" y="1519238"/>
            <a:ext cx="8202613" cy="4837112"/>
          </a:xfrm>
          <a:prstGeom prst="roundRect">
            <a:avLst>
              <a:gd name="adj" fmla="val 1639"/>
            </a:avLst>
          </a:prstGeom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71525" y="1851025"/>
            <a:ext cx="751363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ru-RU" sz="2800" b="1" dirty="0" smtClean="0">
                <a:solidFill>
                  <a:srgbClr val="009900"/>
                </a:solidFill>
                <a:latin typeface="Comic Sans MS" pitchFamily="66" charset="0"/>
              </a:rPr>
              <a:t>Прием «Светофор».</a:t>
            </a:r>
          </a:p>
          <a:p>
            <a:pPr>
              <a:buFontTx/>
              <a:buChar char="•"/>
            </a:pPr>
            <a:r>
              <a:rPr lang="ru-RU" sz="2800" b="1" dirty="0" smtClean="0">
                <a:solidFill>
                  <a:srgbClr val="009900"/>
                </a:solidFill>
                <a:latin typeface="Comic Sans MS" pitchFamily="66" charset="0"/>
              </a:rPr>
              <a:t> Анкета</a:t>
            </a:r>
          </a:p>
        </p:txBody>
      </p:sp>
      <p:sp>
        <p:nvSpPr>
          <p:cNvPr id="9" name="Номер слайда 8"/>
          <p:cNvSpPr txBox="1">
            <a:spLocks noGrp="1"/>
          </p:cNvSpPr>
          <p:nvPr/>
        </p:nvSpPr>
        <p:spPr>
          <a:xfrm>
            <a:off x="6513513" y="6002338"/>
            <a:ext cx="2057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C291C44-35DA-4169-AC51-C74FAA2C1385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050" name="Picture 2" descr="C:\Users\User\Desktop\Рефлексия\Реф-саия\IMG_46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04515" y="2587905"/>
            <a:ext cx="4499572" cy="3374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e6a1e257e54216faa6a757a571a1341218922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372</Words>
  <Application>Microsoft Office PowerPoint</Application>
  <PresentationFormat>Экран (4:3)</PresentationFormat>
  <Paragraphs>86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User</cp:lastModifiedBy>
  <cp:revision>46</cp:revision>
  <dcterms:created xsi:type="dcterms:W3CDTF">2013-04-07T07:07:54Z</dcterms:created>
  <dcterms:modified xsi:type="dcterms:W3CDTF">2016-04-19T19:19:39Z</dcterms:modified>
</cp:coreProperties>
</file>