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316" r:id="rId3"/>
    <p:sldId id="324" r:id="rId4"/>
    <p:sldId id="323" r:id="rId5"/>
    <p:sldId id="325" r:id="rId6"/>
    <p:sldId id="277" r:id="rId7"/>
    <p:sldId id="321" r:id="rId8"/>
    <p:sldId id="289" r:id="rId9"/>
    <p:sldId id="303" r:id="rId10"/>
    <p:sldId id="322" r:id="rId11"/>
    <p:sldId id="276" r:id="rId12"/>
    <p:sldId id="32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5" autoAdjust="0"/>
    <p:restoredTop sz="94660"/>
  </p:normalViewPr>
  <p:slideViewPr>
    <p:cSldViewPr>
      <p:cViewPr varScale="1">
        <p:scale>
          <a:sx n="65" d="100"/>
          <a:sy n="65" d="100"/>
        </p:scale>
        <p:origin x="-145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E5A61-EFCE-4116-A4FC-C03FBC0AAC4B}" type="datetimeFigureOut">
              <a:rPr lang="ru-RU" smtClean="0"/>
              <a:pPr/>
              <a:t>12.09.2021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F71E6-2B7E-4D54-995C-2D94F27019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-214338"/>
            <a:ext cx="8686800" cy="3214711"/>
          </a:xfrm>
        </p:spPr>
        <p:txBody>
          <a:bodyPr>
            <a:normAutofit fontScale="975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r>
              <a:rPr lang="ru-RU" sz="67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Задачи</a:t>
            </a:r>
          </a:p>
          <a:p>
            <a:pPr algn="ctr">
              <a:buNone/>
            </a:pPr>
            <a:r>
              <a:rPr lang="ru-RU" sz="67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«Аналогия</a:t>
            </a:r>
            <a:r>
              <a:rPr lang="ru-RU" sz="67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»</a:t>
            </a:r>
            <a:endParaRPr lang="ru-RU" sz="65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j023396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22" y="2714620"/>
            <a:ext cx="2624816" cy="21379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500562" y="4071942"/>
            <a:ext cx="44291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cs typeface="Times New Roman" pitchFamily="18" charset="0"/>
              </a:rPr>
              <a:t>Учитель математики </a:t>
            </a: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ОБОУ «Лицей-интернат посёлка имени Маршала Жукова» Курского района Курской области</a:t>
            </a:r>
          </a:p>
          <a:p>
            <a:pPr algn="ctr"/>
            <a:r>
              <a:rPr lang="ru-RU" sz="2400" b="1" dirty="0" err="1" smtClean="0">
                <a:cs typeface="Times New Roman" pitchFamily="18" charset="0"/>
              </a:rPr>
              <a:t>Долбина</a:t>
            </a:r>
            <a:r>
              <a:rPr lang="ru-RU" sz="2400" b="1" dirty="0" smtClean="0">
                <a:cs typeface="Times New Roman" pitchFamily="18" charset="0"/>
              </a:rPr>
              <a:t> Елена Владимировна</a:t>
            </a:r>
            <a:endParaRPr lang="ru-RU" sz="24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928926" y="928670"/>
            <a:ext cx="3786214" cy="571504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14546" y="5214950"/>
            <a:ext cx="5072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3300"/>
                </a:solidFill>
              </a:rPr>
              <a:t>ОТВЕТ</a:t>
            </a:r>
            <a:r>
              <a:rPr lang="ru-RU" sz="3600" b="1" dirty="0" smtClean="0">
                <a:solidFill>
                  <a:srgbClr val="FF3300"/>
                </a:solidFill>
              </a:rPr>
              <a:t>: 75</a:t>
            </a:r>
            <a:endParaRPr lang="ru-RU" sz="3600" b="1" dirty="0">
              <a:solidFill>
                <a:srgbClr val="FF33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357554" y="2357430"/>
            <a:ext cx="135732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14876" y="3786190"/>
            <a:ext cx="135732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14876" y="2357430"/>
            <a:ext cx="135732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571868" y="3786190"/>
            <a:ext cx="1213652" cy="238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57224" y="178592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5х-3=42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5786" y="321468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5+3х=26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43702" y="1714488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108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15140" y="3214686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?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000232" y="428604"/>
            <a:ext cx="5138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№9 </a:t>
            </a:r>
            <a:endParaRPr lang="ru-RU" sz="3600" b="1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0800000" flipV="1">
            <a:off x="4714876" y="1714488"/>
            <a:ext cx="1214446" cy="6445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786182" y="3214686"/>
            <a:ext cx="1285884" cy="5715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Дуга 36"/>
          <p:cNvSpPr/>
          <p:nvPr/>
        </p:nvSpPr>
        <p:spPr>
          <a:xfrm>
            <a:off x="5143504" y="2000240"/>
            <a:ext cx="642942" cy="428628"/>
          </a:xfrm>
          <a:prstGeom prst="arc">
            <a:avLst>
              <a:gd name="adj1" fmla="val 16200000"/>
              <a:gd name="adj2" fmla="val 2330062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 rot="19169718">
            <a:off x="4358738" y="3384950"/>
            <a:ext cx="1426653" cy="1849478"/>
          </a:xfrm>
          <a:prstGeom prst="arc">
            <a:avLst>
              <a:gd name="adj1" fmla="val 16648151"/>
              <a:gd name="adj2" fmla="val 2114107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857884" y="1785926"/>
            <a:ext cx="481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8х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14942" y="3071810"/>
            <a:ext cx="636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15х</a:t>
            </a:r>
            <a:endParaRPr lang="ru-RU" sz="2400" b="1" dirty="0">
              <a:solidFill>
                <a:srgbClr val="00B050"/>
              </a:solidFill>
            </a:endParaRPr>
          </a:p>
        </p:txBody>
      </p:sp>
      <p:pic>
        <p:nvPicPr>
          <p:cNvPr id="41" name="Рисунок 40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428604"/>
            <a:ext cx="8229600" cy="785818"/>
          </a:xfrm>
        </p:spPr>
        <p:txBody>
          <a:bodyPr>
            <a:normAutofit/>
          </a:bodyPr>
          <a:lstStyle/>
          <a:p>
            <a:pPr eaLnBrk="1" hangingPunct="1"/>
            <a:r>
              <a:rPr lang="ru-RU" b="1" dirty="0" smtClean="0"/>
              <a:t> №10.</a:t>
            </a:r>
          </a:p>
        </p:txBody>
      </p:sp>
      <p:pic>
        <p:nvPicPr>
          <p:cNvPr id="1331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643174" y="1285860"/>
            <a:ext cx="4254496" cy="4009582"/>
          </a:xfrm>
          <a:noFill/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071670" y="5357826"/>
            <a:ext cx="2051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3300"/>
                </a:solidFill>
              </a:rPr>
              <a:t>ОТВЕТ</a:t>
            </a:r>
            <a:r>
              <a:rPr lang="ru-RU" sz="3600" b="1" dirty="0" smtClean="0">
                <a:solidFill>
                  <a:srgbClr val="FF3300"/>
                </a:solidFill>
              </a:rPr>
              <a:t>: -5</a:t>
            </a:r>
            <a:endParaRPr lang="ru-RU" sz="3600" b="1" dirty="0">
              <a:solidFill>
                <a:srgbClr val="FF3300"/>
              </a:solidFill>
            </a:endParaRP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3714744" y="3429000"/>
            <a:ext cx="642942" cy="214314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4929190" y="3071810"/>
            <a:ext cx="642942" cy="285752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1" name="Рисунок 10" descr="f3079932b3e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72330" y="4429132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1" grpId="0" animBg="1"/>
      <p:bldP spid="184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00034" y="4786322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МОЛОДЦЫ!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4500594" cy="79690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№1.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28736"/>
            <a:ext cx="6786610" cy="27860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4300" b="1" dirty="0" smtClean="0">
                <a:solidFill>
                  <a:srgbClr val="00B050"/>
                </a:solidFill>
              </a:rPr>
              <a:t>17      23</a:t>
            </a:r>
            <a:r>
              <a:rPr lang="ru-RU" sz="4300" b="1" dirty="0" smtClean="0"/>
              <a:t>                         </a:t>
            </a:r>
            <a:r>
              <a:rPr lang="ru-RU" sz="4300" b="1" dirty="0" smtClean="0">
                <a:solidFill>
                  <a:schemeClr val="accent5"/>
                </a:solidFill>
              </a:rPr>
              <a:t>14      6</a:t>
            </a:r>
          </a:p>
          <a:p>
            <a:pPr marL="514350" indent="-514350">
              <a:buNone/>
            </a:pPr>
            <a:r>
              <a:rPr lang="ru-RU" sz="4300" b="1" dirty="0" smtClean="0"/>
              <a:t>        </a:t>
            </a:r>
            <a:r>
              <a:rPr lang="ru-RU" sz="4300" b="1" dirty="0" smtClean="0">
                <a:solidFill>
                  <a:srgbClr val="00B050"/>
                </a:solidFill>
              </a:rPr>
              <a:t>4</a:t>
            </a:r>
            <a:r>
              <a:rPr lang="ru-RU" sz="4300" b="1" dirty="0" smtClean="0"/>
              <a:t>                                  </a:t>
            </a:r>
            <a:r>
              <a:rPr lang="ru-RU" sz="4300" b="1" dirty="0" smtClean="0">
                <a:solidFill>
                  <a:schemeClr val="accent5"/>
                </a:solidFill>
              </a:rPr>
              <a:t>20</a:t>
            </a:r>
            <a:r>
              <a:rPr lang="ru-RU" sz="4300" b="1" dirty="0" smtClean="0"/>
              <a:t>         </a:t>
            </a:r>
          </a:p>
          <a:p>
            <a:pPr marL="514350" indent="-514350">
              <a:buNone/>
            </a:pPr>
            <a:endParaRPr lang="ru-RU" sz="4300" b="1" dirty="0" smtClean="0"/>
          </a:p>
          <a:p>
            <a:pPr marL="514350" indent="-514350">
              <a:buNone/>
            </a:pPr>
            <a:r>
              <a:rPr lang="ru-RU" sz="4300" b="1" dirty="0" smtClean="0"/>
              <a:t>       </a:t>
            </a:r>
            <a:r>
              <a:rPr lang="ru-RU" sz="4300" b="1" dirty="0" smtClean="0">
                <a:solidFill>
                  <a:srgbClr val="00B050"/>
                </a:solidFill>
              </a:rPr>
              <a:t>10   </a:t>
            </a:r>
            <a:r>
              <a:rPr lang="ru-RU" sz="4300" b="1" dirty="0" smtClean="0"/>
              <a:t>                               </a:t>
            </a:r>
            <a:r>
              <a:rPr lang="ru-RU" sz="4300" b="1" dirty="0" smtClean="0">
                <a:solidFill>
                  <a:schemeClr val="accent5"/>
                </a:solidFill>
              </a:rPr>
              <a:t>?</a:t>
            </a:r>
            <a:endParaRPr lang="ru-RU" b="1" dirty="0">
              <a:solidFill>
                <a:schemeClr val="accent5"/>
              </a:solidFill>
            </a:endParaRPr>
          </a:p>
        </p:txBody>
      </p:sp>
      <p:pic>
        <p:nvPicPr>
          <p:cNvPr id="4" name="Рисунок 3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357290" y="2071678"/>
            <a:ext cx="1643074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786446" y="2071678"/>
            <a:ext cx="1643074" cy="1588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428860" y="5214950"/>
            <a:ext cx="19579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Ответ: 1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928926" y="928670"/>
            <a:ext cx="3786214" cy="571504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0298" y="5429264"/>
            <a:ext cx="5072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3300"/>
                </a:solidFill>
              </a:rPr>
              <a:t>ОТВЕТ</a:t>
            </a:r>
            <a:r>
              <a:rPr lang="ru-RU" sz="3600" b="1" dirty="0" smtClean="0">
                <a:solidFill>
                  <a:srgbClr val="FF3300"/>
                </a:solidFill>
              </a:rPr>
              <a:t>: 4</a:t>
            </a:r>
            <a:endParaRPr lang="ru-RU" sz="3600" b="1" dirty="0">
              <a:solidFill>
                <a:srgbClr val="FF33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357422" y="178592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В + Е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57422" y="2857496"/>
            <a:ext cx="2214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Ж : Б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29190" y="1857364"/>
            <a:ext cx="10001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</a:rPr>
              <a:t>9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29190" y="2857496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?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28794" y="500042"/>
            <a:ext cx="5138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№2</a:t>
            </a:r>
            <a:endParaRPr lang="ru-RU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929058" y="178592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/>
          </a:p>
        </p:txBody>
      </p:sp>
      <p:pic>
        <p:nvPicPr>
          <p:cNvPr id="12" name="Рисунок 11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928926" y="928670"/>
            <a:ext cx="3786214" cy="571504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0298" y="5429264"/>
            <a:ext cx="5072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3300"/>
                </a:solidFill>
              </a:rPr>
              <a:t>ОТВЕТ</a:t>
            </a:r>
            <a:r>
              <a:rPr lang="ru-RU" sz="3600" b="1" dirty="0" smtClean="0">
                <a:solidFill>
                  <a:srgbClr val="FF3300"/>
                </a:solidFill>
              </a:rPr>
              <a:t>: </a:t>
            </a:r>
            <a:r>
              <a:rPr lang="en-US" sz="3600" b="1" dirty="0" smtClean="0">
                <a:solidFill>
                  <a:srgbClr val="FF3300"/>
                </a:solidFill>
              </a:rPr>
              <a:t>VIII</a:t>
            </a:r>
            <a:endParaRPr lang="ru-RU" sz="3600" b="1" dirty="0">
              <a:solidFill>
                <a:srgbClr val="FF33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1538" y="1785926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электростанция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57422" y="2928934"/>
            <a:ext cx="2643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институт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43702" y="1857364"/>
            <a:ext cx="10001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XIV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15140" y="2928934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?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28794" y="500042"/>
            <a:ext cx="5138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№3</a:t>
            </a:r>
            <a:endParaRPr lang="ru-RU" sz="3600" b="1" dirty="0"/>
          </a:p>
        </p:txBody>
      </p:sp>
      <p:pic>
        <p:nvPicPr>
          <p:cNvPr id="23" name="Рисунок 22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928926" y="928670"/>
            <a:ext cx="3786214" cy="571504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0298" y="5429264"/>
            <a:ext cx="5072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3300"/>
                </a:solidFill>
              </a:rPr>
              <a:t>ОТВЕТ</a:t>
            </a:r>
            <a:r>
              <a:rPr lang="ru-RU" sz="3600" b="1" dirty="0" smtClean="0">
                <a:solidFill>
                  <a:srgbClr val="FF3300"/>
                </a:solidFill>
              </a:rPr>
              <a:t>: крик</a:t>
            </a:r>
            <a:endParaRPr lang="ru-RU" sz="3600" b="1" dirty="0">
              <a:solidFill>
                <a:srgbClr val="FF33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1538" y="1785926"/>
            <a:ext cx="20717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</a:rPr>
              <a:t>КРОТ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5786" y="3000372"/>
            <a:ext cx="2214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КРОЛИК</a:t>
            </a: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43702" y="1857364"/>
            <a:ext cx="18573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</a:rPr>
              <a:t>КОТ</a:t>
            </a:r>
            <a:endParaRPr lang="ru-RU" sz="4400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15140" y="2928934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28794" y="500042"/>
            <a:ext cx="5138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№4</a:t>
            </a:r>
            <a:endParaRPr lang="ru-RU" sz="3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000496" y="3000372"/>
            <a:ext cx="20717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6">
                    <a:lumMod val="50000"/>
                  </a:schemeClr>
                </a:solidFill>
              </a:rPr>
              <a:t>2&lt;x&lt;5</a:t>
            </a: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29058" y="1785926"/>
            <a:ext cx="20717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1&lt;x&lt;3</a:t>
            </a:r>
            <a:endParaRPr lang="ru-RU" sz="4400" b="1" dirty="0">
              <a:solidFill>
                <a:srgbClr val="00B050"/>
              </a:solidFill>
            </a:endParaRPr>
          </a:p>
        </p:txBody>
      </p:sp>
      <p:pic>
        <p:nvPicPr>
          <p:cNvPr id="23" name="Рисунок 22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785786" y="571481"/>
            <a:ext cx="7416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№5</a:t>
            </a:r>
          </a:p>
          <a:p>
            <a:pPr algn="ctr"/>
            <a:endParaRPr lang="ru-RU" sz="2000" b="1" dirty="0" smtClean="0"/>
          </a:p>
          <a:p>
            <a:pPr algn="just"/>
            <a:r>
              <a:rPr lang="ru-RU" sz="4400" b="1" dirty="0" smtClean="0">
                <a:solidFill>
                  <a:srgbClr val="00B050"/>
                </a:solidFill>
              </a:rPr>
              <a:t>177-3х=21 </a:t>
            </a:r>
            <a:r>
              <a:rPr lang="ru-RU" sz="4400" dirty="0" smtClean="0"/>
              <a:t>                    </a:t>
            </a:r>
            <a:r>
              <a:rPr lang="ru-RU" sz="4400" b="1" dirty="0" smtClean="0">
                <a:solidFill>
                  <a:schemeClr val="accent1"/>
                </a:solidFill>
              </a:rPr>
              <a:t>2х-36=14</a:t>
            </a:r>
          </a:p>
          <a:p>
            <a:r>
              <a:rPr lang="ru-RU" sz="4400" dirty="0" smtClean="0"/>
              <a:t>     </a:t>
            </a:r>
            <a:r>
              <a:rPr lang="ru-RU" sz="4400" b="1" dirty="0" smtClean="0"/>
              <a:t> </a:t>
            </a:r>
            <a:r>
              <a:rPr lang="ru-RU" sz="4400" b="1" dirty="0" smtClean="0">
                <a:solidFill>
                  <a:srgbClr val="00B050"/>
                </a:solidFill>
              </a:rPr>
              <a:t>ТОК </a:t>
            </a:r>
            <a:r>
              <a:rPr lang="ru-RU" sz="4400" b="1" dirty="0" smtClean="0"/>
              <a:t>                              </a:t>
            </a:r>
            <a:r>
              <a:rPr lang="ru-RU" sz="4400" b="1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285984" y="5214950"/>
            <a:ext cx="2428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rgbClr val="FF3300"/>
                </a:solidFill>
              </a:rPr>
              <a:t>Ответ: кот</a:t>
            </a:r>
            <a:endParaRPr lang="ru-RU" sz="4000" b="1" dirty="0">
              <a:solidFill>
                <a:srgbClr val="FF3300"/>
              </a:solidFill>
            </a:endParaRPr>
          </a:p>
        </p:txBody>
      </p:sp>
      <p:pic>
        <p:nvPicPr>
          <p:cNvPr id="7" name="Рисунок 6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928926" y="928670"/>
            <a:ext cx="3786214" cy="571504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85984" y="5286388"/>
            <a:ext cx="5072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3300"/>
                </a:solidFill>
              </a:rPr>
              <a:t>ОТВЕТ</a:t>
            </a:r>
            <a:r>
              <a:rPr lang="ru-RU" sz="3600" b="1" dirty="0" smtClean="0">
                <a:solidFill>
                  <a:srgbClr val="FF3300"/>
                </a:solidFill>
              </a:rPr>
              <a:t>: 27</a:t>
            </a:r>
            <a:endParaRPr lang="ru-RU" sz="3600" b="1" dirty="0">
              <a:solidFill>
                <a:srgbClr val="FF33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42976" y="2357430"/>
            <a:ext cx="135732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928794" y="3786190"/>
            <a:ext cx="1357322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43174" y="2357430"/>
            <a:ext cx="135732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1356496" y="3215480"/>
            <a:ext cx="1144596" cy="158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2500298" y="2285992"/>
            <a:ext cx="142876" cy="128582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857356" y="3714752"/>
            <a:ext cx="142876" cy="128582"/>
          </a:xfrm>
          <a:prstGeom prst="ellipse">
            <a:avLst/>
          </a:prstGeom>
          <a:solidFill>
            <a:srgbClr val="00206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9169718">
            <a:off x="1663044" y="2092731"/>
            <a:ext cx="1844321" cy="1841957"/>
          </a:xfrm>
          <a:prstGeom prst="arc">
            <a:avLst>
              <a:gd name="adj1" fmla="val 16200000"/>
              <a:gd name="adj2" fmla="val 209875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2071670" y="3643314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928794" y="350043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0" y="2071678"/>
            <a:ext cx="1428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20%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00562" y="3286124"/>
            <a:ext cx="1714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tx2"/>
                </a:solidFill>
              </a:rPr>
              <a:t>30%</a:t>
            </a:r>
            <a:endParaRPr lang="ru-RU" sz="4400" b="1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43702" y="2071678"/>
            <a:ext cx="10001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36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15140" y="3214686"/>
            <a:ext cx="500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tx2"/>
                </a:solidFill>
              </a:rPr>
              <a:t>?</a:t>
            </a:r>
            <a:endParaRPr lang="ru-RU" sz="4400" b="1" dirty="0">
              <a:solidFill>
                <a:schemeClr val="tx2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000232" y="857232"/>
            <a:ext cx="5138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№6 </a:t>
            </a:r>
            <a:endParaRPr lang="ru-RU" sz="3600" b="1" dirty="0"/>
          </a:p>
        </p:txBody>
      </p:sp>
      <p:pic>
        <p:nvPicPr>
          <p:cNvPr id="22" name="Рисунок 21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29600" cy="71438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№7.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28728" y="1714488"/>
            <a:ext cx="5024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5, 1, 7, 2, 9, 3, 11, …, …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71670" y="5000636"/>
            <a:ext cx="47743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Ответ: 4, 13, 5, 15, ...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11" name="Рисунок 10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tatyana-chulan.ucoz.ru/_fr/0/03048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85728"/>
            <a:ext cx="4071966" cy="78581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№8.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43042" y="1571612"/>
            <a:ext cx="6093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23        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 3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+8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b              30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3042" y="2714620"/>
            <a:ext cx="57006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54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2a-b+1           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71670" y="5072074"/>
            <a:ext cx="19579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Ответ: 7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12" name="Рисунок 11" descr="f3079932b3e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572008"/>
            <a:ext cx="1309272" cy="1833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154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№1.</vt:lpstr>
      <vt:lpstr>Слайд 3</vt:lpstr>
      <vt:lpstr>Слайд 4</vt:lpstr>
      <vt:lpstr>Слайд 5</vt:lpstr>
      <vt:lpstr>Слайд 6</vt:lpstr>
      <vt:lpstr>Слайд 7</vt:lpstr>
      <vt:lpstr>№7.</vt:lpstr>
      <vt:lpstr>№8.</vt:lpstr>
      <vt:lpstr>Слайд 10</vt:lpstr>
      <vt:lpstr> №10.</vt:lpstr>
      <vt:lpstr>МОЛОДЦЫ!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CompaqUser</cp:lastModifiedBy>
  <cp:revision>27</cp:revision>
  <dcterms:created xsi:type="dcterms:W3CDTF">2016-10-24T16:53:26Z</dcterms:created>
  <dcterms:modified xsi:type="dcterms:W3CDTF">2021-09-12T20:32:26Z</dcterms:modified>
</cp:coreProperties>
</file>