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3" r:id="rId3"/>
    <p:sldId id="283" r:id="rId4"/>
    <p:sldId id="284" r:id="rId5"/>
    <p:sldId id="264" r:id="rId6"/>
    <p:sldId id="265" r:id="rId7"/>
    <p:sldId id="260" r:id="rId8"/>
    <p:sldId id="278" r:id="rId9"/>
    <p:sldId id="267" r:id="rId10"/>
    <p:sldId id="257" r:id="rId11"/>
    <p:sldId id="266" r:id="rId12"/>
    <p:sldId id="268" r:id="rId13"/>
    <p:sldId id="258" r:id="rId14"/>
    <p:sldId id="270" r:id="rId15"/>
    <p:sldId id="262" r:id="rId16"/>
    <p:sldId id="280" r:id="rId17"/>
    <p:sldId id="285" r:id="rId18"/>
    <p:sldId id="281" r:id="rId19"/>
    <p:sldId id="282" r:id="rId20"/>
    <p:sldId id="271" r:id="rId21"/>
    <p:sldId id="273" r:id="rId22"/>
    <p:sldId id="269" r:id="rId23"/>
    <p:sldId id="276" r:id="rId24"/>
    <p:sldId id="279" r:id="rId25"/>
    <p:sldId id="28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8" autoAdjust="0"/>
    <p:restoredTop sz="94612" autoAdjust="0"/>
  </p:normalViewPr>
  <p:slideViewPr>
    <p:cSldViewPr>
      <p:cViewPr>
        <p:scale>
          <a:sx n="70" d="100"/>
          <a:sy n="70" d="100"/>
        </p:scale>
        <p:origin x="-1140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D9185-4684-48D2-A785-0053613BAA69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F97B4-49D6-42CA-862F-49441640D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F97B4-49D6-42CA-862F-49441640D862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886BC-9CAC-47AC-B149-CE45EC36F6EB}" type="datetimeFigureOut">
              <a:rPr lang="ru-RU" smtClean="0"/>
              <a:pPr/>
              <a:t>01.01.2003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0FF4-F10C-466E-A952-3376169A74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357166"/>
            <a:ext cx="8358246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Times New Roman" pitchFamily="18" charset="0"/>
              </a:rPr>
              <a:t>Решение задач </a:t>
            </a:r>
            <a:br>
              <a:rPr lang="ru-RU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Times New Roman" pitchFamily="18" charset="0"/>
              </a:rPr>
            </a:br>
            <a:r>
              <a:rPr lang="ru-RU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Times New Roman" pitchFamily="18" charset="0"/>
              </a:rPr>
              <a:t>на смеси и сплавы</a:t>
            </a:r>
            <a:endParaRPr lang="ru-RU" sz="7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86183" y="4429132"/>
            <a:ext cx="51435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cs typeface="Times New Roman" pitchFamily="18" charset="0"/>
              </a:rPr>
              <a:t>Учитель математики </a:t>
            </a:r>
          </a:p>
          <a:p>
            <a:pPr algn="ctr"/>
            <a:r>
              <a:rPr lang="ru-RU" sz="2400" dirty="0" smtClean="0">
                <a:cs typeface="Times New Roman" pitchFamily="18" charset="0"/>
              </a:rPr>
              <a:t>ОБОУ «Лицей-интернат посёлка имени Маршала Жукова» </a:t>
            </a:r>
            <a:endParaRPr lang="ru-RU" sz="2400" dirty="0" smtClean="0">
              <a:cs typeface="Times New Roman" pitchFamily="18" charset="0"/>
            </a:endParaRPr>
          </a:p>
          <a:p>
            <a:pPr algn="ctr"/>
            <a:r>
              <a:rPr lang="ru-RU" sz="2400" dirty="0" smtClean="0">
                <a:cs typeface="Times New Roman" pitchFamily="18" charset="0"/>
              </a:rPr>
              <a:t>Курского </a:t>
            </a:r>
            <a:r>
              <a:rPr lang="ru-RU" sz="2400" dirty="0" smtClean="0">
                <a:cs typeface="Times New Roman" pitchFamily="18" charset="0"/>
              </a:rPr>
              <a:t>района Курской области</a:t>
            </a:r>
          </a:p>
          <a:p>
            <a:pPr algn="ctr"/>
            <a:r>
              <a:rPr lang="ru-RU" sz="2400" dirty="0" err="1" smtClean="0">
                <a:cs typeface="Times New Roman" pitchFamily="18" charset="0"/>
              </a:rPr>
              <a:t>Долбина</a:t>
            </a:r>
            <a:r>
              <a:rPr lang="ru-RU" sz="2400" dirty="0" smtClean="0">
                <a:cs typeface="Times New Roman" pitchFamily="18" charset="0"/>
              </a:rPr>
              <a:t> Елена Владимировна</a:t>
            </a:r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6. Кусок сплава золота и серебра весом 3 кг содержит 30%   золота. Сколько килограммов чистого золота нужно прибавить к этому куску, чтобы получившийся новый сплав содержал  40%  золота?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57158" y="2857496"/>
          <a:ext cx="2571768" cy="1578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620"/>
                <a:gridCol w="1125148"/>
              </a:tblGrid>
              <a:tr h="78581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</a:t>
                      </a:r>
                      <a:r>
                        <a:rPr lang="ru-RU" sz="2400" dirty="0" smtClean="0"/>
                        <a:t>Золото </a:t>
                      </a:r>
                      <a:endParaRPr lang="ru-RU" sz="2000" dirty="0" smtClean="0"/>
                    </a:p>
                    <a:p>
                      <a:r>
                        <a:rPr lang="ru-RU" sz="2000" dirty="0" smtClean="0"/>
                        <a:t>       30% </a:t>
                      </a:r>
                      <a:endParaRPr lang="ru-R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Серебро</a:t>
                      </a:r>
                      <a:endParaRPr lang="ru-RU" sz="20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(0,3·3) кг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3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3071802" y="3357562"/>
            <a:ext cx="642942" cy="571504"/>
          </a:xfrm>
          <a:prstGeom prst="mathPlus">
            <a:avLst>
              <a:gd name="adj1" fmla="val 2685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857620" y="2857497"/>
          <a:ext cx="1285884" cy="1497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</a:tblGrid>
              <a:tr h="79643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</a:t>
                      </a:r>
                      <a:r>
                        <a:rPr lang="ru-RU" sz="2400" dirty="0" smtClean="0"/>
                        <a:t>Золото</a:t>
                      </a:r>
                    </a:p>
                    <a:p>
                      <a:pPr algn="ctr"/>
                      <a:r>
                        <a:rPr lang="ru-RU" sz="2000" dirty="0" smtClean="0"/>
                        <a:t>100%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4894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кг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214942" y="3286124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072198" y="2857496"/>
          <a:ext cx="2714644" cy="160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1357322"/>
              </a:tblGrid>
              <a:tr h="78581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Золото </a:t>
                      </a:r>
                    </a:p>
                    <a:p>
                      <a:r>
                        <a:rPr lang="ru-RU" sz="2000" dirty="0" smtClean="0"/>
                        <a:t>       40%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Серебро</a:t>
                      </a:r>
                      <a:endParaRPr lang="ru-RU" sz="20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229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0,4(3+х)</a:t>
                      </a:r>
                      <a:r>
                        <a:rPr lang="ru-RU" sz="2000" baseline="0" dirty="0" smtClean="0"/>
                        <a:t> кг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7812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(3+х)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14348" y="4786322"/>
            <a:ext cx="7715304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3·0,3 + 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= 0,4(3+х)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5786454"/>
            <a:ext cx="7715304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х=0,5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0,5 кг </a:t>
            </a:r>
          </a:p>
          <a:p>
            <a:pPr algn="ctr"/>
            <a:endParaRPr lang="ru-RU" sz="24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2725734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7. Сколько чистого серебра нужно прибавить к 200 г серебра 835-й пробы, чтобы получить серебро 875-й пробы? </a:t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(Пробу драгоценных металлов выражают трехзначным числом. Выражение «серебро 835-й пробы» означает, что масса чистого серебра составляет 835 тысячных (или 83,5%) массы сплава) 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500034" y="3286124"/>
          <a:ext cx="2286016" cy="1578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857256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Серебро</a:t>
                      </a:r>
                    </a:p>
                    <a:p>
                      <a:pPr algn="ctr"/>
                      <a:r>
                        <a:rPr lang="ru-RU" sz="2000" dirty="0" smtClean="0"/>
                        <a:t>835 проба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(83,5·200) 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200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2857488" y="3786190"/>
            <a:ext cx="571504" cy="571504"/>
          </a:xfrm>
          <a:prstGeom prst="mathPlus">
            <a:avLst>
              <a:gd name="adj1" fmla="val 268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571868" y="3286124"/>
          <a:ext cx="1357322" cy="1560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Серебро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100%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74694"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г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072066" y="3714752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929322" y="3286124"/>
          <a:ext cx="2714644" cy="162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000132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Серебро</a:t>
                      </a:r>
                    </a:p>
                    <a:p>
                      <a:pPr algn="ctr"/>
                      <a:r>
                        <a:rPr lang="ru-RU" sz="2000" dirty="0" smtClean="0"/>
                        <a:t>875</a:t>
                      </a:r>
                      <a:r>
                        <a:rPr lang="ru-RU" sz="2000" baseline="0" dirty="0" smtClean="0"/>
                        <a:t> проба</a:t>
                      </a:r>
                      <a:endParaRPr lang="ru-RU" sz="2000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455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smtClean="0"/>
                        <a:t>87,5(200 + х) 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545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(200 + 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)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14348" y="5143512"/>
            <a:ext cx="7715304" cy="7143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83,5·200 + 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= 87,8(200+х)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5929330"/>
            <a:ext cx="7715304" cy="7857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х=64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64 г.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14314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8. К 200 г сиропа, содержащего 25% сахара, добавили 75 г воды и некоторое количество сахара. После перемешивания получили сироп, содержащий 28% сахара. Определите, сколько граммов сахара было добавлено?       </a:t>
            </a:r>
            <a:endParaRPr lang="ru-RU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28596" y="3000372"/>
          <a:ext cx="221457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657"/>
                <a:gridCol w="790921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Сахар</a:t>
                      </a:r>
                    </a:p>
                    <a:p>
                      <a:pPr algn="ctr"/>
                      <a:r>
                        <a:rPr lang="ru-RU" sz="2000" dirty="0" smtClean="0"/>
                        <a:t>25%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</a:t>
                      </a:r>
                      <a:endParaRPr lang="ru-RU" sz="20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(О,25·200)г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200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2857488" y="3429000"/>
            <a:ext cx="571504" cy="571504"/>
          </a:xfrm>
          <a:prstGeom prst="mathPlus">
            <a:avLst>
              <a:gd name="adj1" fmla="val 2685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 13"/>
          <p:cNvSpPr/>
          <p:nvPr/>
        </p:nvSpPr>
        <p:spPr>
          <a:xfrm>
            <a:off x="5715008" y="3357562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572264" y="3000372"/>
          <a:ext cx="2357454" cy="158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785818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Сахар</a:t>
                      </a:r>
                    </a:p>
                    <a:p>
                      <a:pPr algn="ctr"/>
                      <a:r>
                        <a:rPr lang="ru-RU" sz="2000" dirty="0" smtClean="0"/>
                        <a:t>28%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</a:t>
                      </a:r>
                      <a:endParaRPr lang="ru-RU" sz="20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229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0,28(275+х)г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7812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(200 + 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+ 75)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57158" y="4786322"/>
            <a:ext cx="8429684" cy="857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0,25·200 + </a:t>
            </a:r>
            <a:r>
              <a:rPr lang="ru-RU" sz="2400" dirty="0" err="1" smtClean="0">
                <a:solidFill>
                  <a:schemeClr val="tx1"/>
                </a:solidFill>
              </a:rPr>
              <a:t>х=</a:t>
            </a:r>
            <a:r>
              <a:rPr lang="ru-RU" sz="2400" dirty="0" smtClean="0">
                <a:solidFill>
                  <a:schemeClr val="tx1"/>
                </a:solidFill>
              </a:rPr>
              <a:t> 0,28(275+х)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    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8"/>
          <p:cNvGraphicFramePr>
            <a:graphicFrameLocks noGrp="1"/>
          </p:cNvGraphicFramePr>
          <p:nvPr>
            <p:ph idx="1"/>
          </p:nvPr>
        </p:nvGraphicFramePr>
        <p:xfrm>
          <a:off x="3643306" y="3000372"/>
          <a:ext cx="2000264" cy="160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000132"/>
              </a:tblGrid>
              <a:tr h="64294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Сахар</a:t>
                      </a:r>
                    </a:p>
                    <a:p>
                      <a:pPr algn="ctr"/>
                      <a:endParaRPr lang="ru-RU" sz="2000" dirty="0" smtClean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</a:t>
                      </a:r>
                    </a:p>
                    <a:p>
                      <a:pPr algn="ctr"/>
                      <a:endParaRPr lang="ru-RU" sz="2000" dirty="0" smtClean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19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х</a:t>
                      </a:r>
                      <a:r>
                        <a:rPr lang="ru-RU" sz="2000" dirty="0" smtClean="0"/>
                        <a:t> 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75 г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5907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+ 75)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57158" y="5857892"/>
            <a:ext cx="8429684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х=</a:t>
            </a:r>
            <a:r>
              <a:rPr lang="ru-RU" sz="2400" dirty="0" smtClean="0">
                <a:solidFill>
                  <a:schemeClr val="tx1"/>
                </a:solidFill>
              </a:rPr>
              <a:t> 37,5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37,5 г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9. Сколько килограммов пресной воды надо прибавить к 80 кг морской воды, содержащей 5% соли (по массе), чтобы содержание соли составило  2%?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2500306"/>
          <a:ext cx="2714644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714512"/>
              </a:tblGrid>
              <a:tr h="8994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 Соль </a:t>
                      </a:r>
                    </a:p>
                    <a:p>
                      <a:pPr algn="ctr"/>
                      <a:r>
                        <a:rPr lang="ru-RU" sz="2000" dirty="0" smtClean="0"/>
                        <a:t>    5%</a:t>
                      </a:r>
                      <a:endParaRPr lang="ru-RU" sz="20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Пресная</a:t>
                      </a:r>
                    </a:p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  <a:p>
                      <a:pPr algn="ctr"/>
                      <a:r>
                        <a:rPr lang="ru-RU" sz="2000" dirty="0" smtClean="0"/>
                        <a:t>? %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(0,95·80) кг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80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3143240" y="3214686"/>
            <a:ext cx="642942" cy="571504"/>
          </a:xfrm>
          <a:prstGeom prst="mathPlus">
            <a:avLst>
              <a:gd name="adj1" fmla="val 268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929058" y="2490684"/>
          <a:ext cx="1143008" cy="179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</a:tblGrid>
              <a:tr h="106578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Пресная </a:t>
                      </a:r>
                    </a:p>
                    <a:p>
                      <a:r>
                        <a:rPr lang="ru-RU" sz="2000" dirty="0" smtClean="0"/>
                        <a:t>     вода</a:t>
                      </a:r>
                    </a:p>
                    <a:p>
                      <a:pPr algn="ctr"/>
                      <a:endParaRPr lang="ru-RU" sz="2000" dirty="0" smtClean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2978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х</a:t>
                      </a:r>
                      <a:r>
                        <a:rPr lang="ru-RU" sz="2000" dirty="0" smtClean="0"/>
                        <a:t> кг</a:t>
                      </a:r>
                      <a:endParaRPr lang="ru-RU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214942" y="3143248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143636" y="2500306"/>
          <a:ext cx="2571768" cy="1808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609"/>
                <a:gridCol w="1529159"/>
              </a:tblGrid>
              <a:tr h="9895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Соль</a:t>
                      </a:r>
                    </a:p>
                    <a:p>
                      <a:pPr algn="ctr"/>
                      <a:r>
                        <a:rPr lang="ru-RU" sz="2000" dirty="0" smtClean="0"/>
                        <a:t>  2%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Пресная вода</a:t>
                      </a:r>
                    </a:p>
                    <a:p>
                      <a:pPr algn="ctr"/>
                      <a:r>
                        <a:rPr lang="ru-RU" sz="2000" dirty="0" smtClean="0"/>
                        <a:t>? %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06608"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0,98(80+х)кг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89814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(80+х)кг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57158" y="4500570"/>
            <a:ext cx="8429684" cy="21431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1) 100 - 5 = 95(%) – пресной воды в первом растворе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2) 100 - 2 = 98(%) – пресной воды в получившемся растворе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3) 0,95·80 + 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= 0,98(80+х)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               </a:t>
            </a:r>
            <a:r>
              <a:rPr lang="ru-RU" sz="2400" dirty="0" err="1" smtClean="0">
                <a:solidFill>
                  <a:schemeClr val="tx1"/>
                </a:solidFill>
              </a:rPr>
              <a:t>х=</a:t>
            </a:r>
            <a:r>
              <a:rPr lang="ru-RU" sz="2400" dirty="0" smtClean="0">
                <a:solidFill>
                  <a:schemeClr val="tx1"/>
                </a:solidFill>
              </a:rPr>
              <a:t> 120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120 кг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uiExpand="1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3286148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10. Имеются два сплава, состоящие из цинка, меди и олова. Первый сплав содержит 40% олова, а второй – 26% меди. Процентное содержание цинка в обоих сплавах одинаково. Сплавив 150 кг первого сплава и 250 кг второго, получили новый сплав, в котором 30% цинка. Сколько килограммов олова в новом сплаве? </a:t>
            </a:r>
            <a:endParaRPr lang="ru-RU" sz="1800" i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2844" y="3429000"/>
          <a:ext cx="2571768" cy="1374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642"/>
                <a:gridCol w="869898"/>
                <a:gridCol w="955228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Цинк</a:t>
                      </a:r>
                    </a:p>
                    <a:p>
                      <a:pPr algn="ctr"/>
                      <a:r>
                        <a:rPr lang="ru-RU" sz="1800" dirty="0" smtClean="0"/>
                        <a:t>30%</a:t>
                      </a:r>
                      <a:endParaRPr lang="ru-RU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Медь</a:t>
                      </a:r>
                      <a:endParaRPr lang="ru-RU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Олово</a:t>
                      </a:r>
                    </a:p>
                    <a:p>
                      <a:pPr algn="ctr"/>
                      <a:r>
                        <a:rPr lang="ru-RU" sz="1800" dirty="0" smtClean="0"/>
                        <a:t>40% 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0,4·150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150 кг</a:t>
                      </a:r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2786050" y="3857628"/>
            <a:ext cx="500066" cy="500066"/>
          </a:xfrm>
          <a:prstGeom prst="mathPlus">
            <a:avLst>
              <a:gd name="adj1" fmla="val 26853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57158" y="4857760"/>
            <a:ext cx="8429684" cy="20002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arenR"/>
            </a:pPr>
            <a:r>
              <a:rPr lang="ru-RU" sz="2400" dirty="0" smtClean="0">
                <a:solidFill>
                  <a:schemeClr val="tx1"/>
                </a:solidFill>
              </a:rPr>
              <a:t>100 – (30 + 26) = 44(%)-олова во втором сплаве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chemeClr val="tx1"/>
                </a:solidFill>
              </a:rPr>
              <a:t>0,4·150 + 0,44·250 = 1/100·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·400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                            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= 42,5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42,5% процентное содержание олова в новом сплаве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3)    0,425·400 = 170(кг)-олова в новом сплаве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170 кг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3" name="Содержимое 8"/>
          <p:cNvGraphicFramePr>
            <a:graphicFrameLocks noGrp="1"/>
          </p:cNvGraphicFramePr>
          <p:nvPr>
            <p:ph idx="1"/>
          </p:nvPr>
        </p:nvGraphicFramePr>
        <p:xfrm>
          <a:off x="3357554" y="3429000"/>
          <a:ext cx="2428892" cy="1374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162"/>
                <a:gridCol w="861865"/>
                <a:gridCol w="861865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Цинк </a:t>
                      </a:r>
                    </a:p>
                    <a:p>
                      <a:pPr algn="ctr"/>
                      <a:r>
                        <a:rPr lang="ru-RU" sz="1800" dirty="0" smtClean="0"/>
                        <a:t>30%</a:t>
                      </a:r>
                      <a:endParaRPr lang="ru-RU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Медь</a:t>
                      </a:r>
                    </a:p>
                    <a:p>
                      <a:pPr algn="ctr"/>
                      <a:r>
                        <a:rPr lang="ru-RU" sz="1800" dirty="0" smtClean="0"/>
                        <a:t>26%</a:t>
                      </a:r>
                      <a:endParaRPr lang="ru-RU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Олово </a:t>
                      </a:r>
                    </a:p>
                    <a:p>
                      <a:pPr algn="ctr"/>
                      <a:r>
                        <a:rPr lang="ru-RU" sz="1800" dirty="0" smtClean="0"/>
                        <a:t>? %</a:t>
                      </a:r>
                      <a:endParaRPr lang="ru-RU" sz="18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250 кг</a:t>
                      </a:r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Содержимое 8"/>
          <p:cNvGraphicFramePr>
            <a:graphicFrameLocks noGrp="1"/>
          </p:cNvGraphicFramePr>
          <p:nvPr>
            <p:ph idx="1"/>
          </p:nvPr>
        </p:nvGraphicFramePr>
        <p:xfrm>
          <a:off x="6500826" y="3429000"/>
          <a:ext cx="2428892" cy="1374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  <a:gridCol w="857256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Цинк </a:t>
                      </a:r>
                    </a:p>
                    <a:p>
                      <a:pPr algn="ctr"/>
                      <a:r>
                        <a:rPr lang="ru-RU" sz="1800" dirty="0" smtClean="0"/>
                        <a:t>30%</a:t>
                      </a:r>
                      <a:endParaRPr lang="ru-RU" sz="18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Медь</a:t>
                      </a:r>
                      <a:endParaRPr lang="ru-RU" sz="1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Олово </a:t>
                      </a:r>
                    </a:p>
                    <a:p>
                      <a:pPr algn="ctr"/>
                      <a:r>
                        <a:rPr lang="ru-RU" sz="1800" dirty="0" err="1" smtClean="0"/>
                        <a:t>х</a:t>
                      </a:r>
                      <a:r>
                        <a:rPr lang="ru-RU" sz="1800" dirty="0" smtClean="0"/>
                        <a:t> % 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? кг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(150 + 250) кг</a:t>
                      </a:r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Равно 17"/>
          <p:cNvSpPr/>
          <p:nvPr/>
        </p:nvSpPr>
        <p:spPr>
          <a:xfrm>
            <a:off x="5786446" y="3857628"/>
            <a:ext cx="642942" cy="428628"/>
          </a:xfrm>
          <a:prstGeom prst="mathEqua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uiExpand="1" build="allAtOnce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8858312" cy="235743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11. Имеются два куска сплава олова и свинца. Первый, массой 300 г, содержит 60% олова, второй 40% олова. Сколько граммов от второго куска надо прибавить к первому, чтобы получить сплав с содержанием олова  56%?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2428868"/>
          <a:ext cx="2071702" cy="1161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1143008"/>
              </a:tblGrid>
              <a:tr h="7654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Олово</a:t>
                      </a:r>
                    </a:p>
                    <a:p>
                      <a:pPr algn="ctr"/>
                      <a:r>
                        <a:rPr lang="ru-RU" sz="2000" dirty="0" smtClean="0"/>
                        <a:t>    60 %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Свинец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616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300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214942" y="2643182"/>
            <a:ext cx="714380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072198" y="2428868"/>
          <a:ext cx="2643206" cy="118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603"/>
                <a:gridCol w="1321603"/>
              </a:tblGrid>
              <a:tr h="78595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Олово</a:t>
                      </a:r>
                    </a:p>
                    <a:p>
                      <a:pPr algn="ctr"/>
                      <a:r>
                        <a:rPr lang="ru-RU" sz="2000" dirty="0" smtClean="0"/>
                        <a:t>  56 %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Свинец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704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(300 + 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)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910" y="5286388"/>
            <a:ext cx="7786742" cy="5715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Минус 18"/>
          <p:cNvSpPr/>
          <p:nvPr/>
        </p:nvSpPr>
        <p:spPr>
          <a:xfrm flipV="1">
            <a:off x="2357422" y="4429132"/>
            <a:ext cx="714380" cy="428631"/>
          </a:xfrm>
          <a:prstGeom prst="mathMinu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71802" y="2428868"/>
          <a:ext cx="2071702" cy="1161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851"/>
                <a:gridCol w="1035851"/>
              </a:tblGrid>
              <a:tr h="7654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Олово </a:t>
                      </a:r>
                    </a:p>
                    <a:p>
                      <a:pPr algn="ctr"/>
                      <a:r>
                        <a:rPr lang="ru-RU" sz="2000" dirty="0" smtClean="0"/>
                        <a:t>    40 %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Свинец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616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4071942"/>
          <a:ext cx="207170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071570"/>
              </a:tblGrid>
              <a:tr h="67674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Олово </a:t>
                      </a:r>
                    </a:p>
                    <a:p>
                      <a:pPr algn="ctr"/>
                      <a:r>
                        <a:rPr lang="ru-RU" sz="2000" dirty="0" smtClean="0"/>
                        <a:t>    40 %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Свинец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3390">
                <a:tc gridSpan="2"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Содержимое 8"/>
          <p:cNvGraphicFramePr>
            <a:graphicFrameLocks noGrp="1"/>
          </p:cNvGraphicFramePr>
          <p:nvPr>
            <p:ph idx="1"/>
          </p:nvPr>
        </p:nvGraphicFramePr>
        <p:xfrm>
          <a:off x="3143240" y="4071942"/>
          <a:ext cx="2071702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071570"/>
              </a:tblGrid>
              <a:tr h="64061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Олово </a:t>
                      </a:r>
                    </a:p>
                    <a:p>
                      <a:pPr algn="ctr"/>
                      <a:r>
                        <a:rPr lang="ru-RU" sz="2000" dirty="0" smtClean="0"/>
                        <a:t>    40 %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Свинец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951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aseline="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>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Плюс 22"/>
          <p:cNvSpPr/>
          <p:nvPr/>
        </p:nvSpPr>
        <p:spPr>
          <a:xfrm flipH="1">
            <a:off x="2428860" y="2786058"/>
            <a:ext cx="500065" cy="500066"/>
          </a:xfrm>
          <a:prstGeom prst="mathPlu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071538" y="5286389"/>
            <a:ext cx="3772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0,6·300 + 0,4х =0,56(300 + </a:t>
            </a:r>
            <a:r>
              <a:rPr lang="ru-RU" sz="2400" dirty="0" err="1" smtClean="0"/>
              <a:t>х</a:t>
            </a:r>
            <a:r>
              <a:rPr lang="ru-RU" sz="2400" dirty="0" smtClean="0"/>
              <a:t>)</a:t>
            </a:r>
          </a:p>
        </p:txBody>
      </p:sp>
      <p:sp>
        <p:nvSpPr>
          <p:cNvPr id="18" name="Стрелка вниз 17"/>
          <p:cNvSpPr/>
          <p:nvPr/>
        </p:nvSpPr>
        <p:spPr>
          <a:xfrm rot="10800000">
            <a:off x="4000496" y="3643314"/>
            <a:ext cx="357190" cy="357190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42910" y="6000768"/>
            <a:ext cx="7786742" cy="7143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= 75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Ответ:75 г.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allAtOnce" animBg="1"/>
      <p:bldP spid="19" grpId="0" animBg="1"/>
      <p:bldP spid="23" grpId="0" animBg="1"/>
      <p:bldP spid="18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271462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12. Имеется два куска сплава, содержащие 40%  и  60% олова. В каком отношении (по массе) надо сплавить части этих кусков, чтобы получить сплав, содержащий 45% олова?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643042" y="2571744"/>
          <a:ext cx="142876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500066"/>
              </a:tblGrid>
              <a:tr h="63897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Олово</a:t>
                      </a:r>
                    </a:p>
                    <a:p>
                      <a:pPr algn="ctr"/>
                      <a:r>
                        <a:rPr lang="ru-RU" sz="2000" dirty="0" smtClean="0"/>
                        <a:t>40°   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6115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3071802" y="2857495"/>
            <a:ext cx="500066" cy="428628"/>
          </a:xfrm>
          <a:prstGeom prst="mathPlus">
            <a:avLst>
              <a:gd name="adj1" fmla="val 26853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 13"/>
          <p:cNvSpPr/>
          <p:nvPr/>
        </p:nvSpPr>
        <p:spPr>
          <a:xfrm>
            <a:off x="5000628" y="2714619"/>
            <a:ext cx="500066" cy="714380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5500694" y="2571743"/>
          <a:ext cx="1357322" cy="1100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881"/>
                <a:gridCol w="452441"/>
              </a:tblGrid>
              <a:tr h="70428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Олово</a:t>
                      </a:r>
                    </a:p>
                    <a:p>
                      <a:pPr algn="ctr"/>
                      <a:r>
                        <a:rPr lang="ru-RU" sz="2000" dirty="0" smtClean="0"/>
                        <a:t>45°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6728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+ у)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857356" y="4071941"/>
            <a:ext cx="4714908" cy="10001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0,4·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+ 0,6·у = 0,45·(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+ у)</a:t>
            </a: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8"/>
          <p:cNvGraphicFramePr>
            <a:graphicFrameLocks noGrp="1"/>
          </p:cNvGraphicFramePr>
          <p:nvPr>
            <p:ph idx="1"/>
          </p:nvPr>
        </p:nvGraphicFramePr>
        <p:xfrm>
          <a:off x="3571868" y="2571743"/>
          <a:ext cx="142876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500066"/>
              </a:tblGrid>
              <a:tr h="68769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Олово</a:t>
                      </a:r>
                    </a:p>
                    <a:p>
                      <a:pPr algn="ctr"/>
                      <a:r>
                        <a:rPr lang="ru-RU" sz="2000" dirty="0" smtClean="0"/>
                        <a:t>60°</a:t>
                      </a:r>
                      <a:endParaRPr lang="ru-RU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387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у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57158" y="5715016"/>
            <a:ext cx="4714908" cy="10001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х:у = 3:1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3:1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build="allAtOnce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При решении задач на растворы с разными концентрациями чаще всего применяют диагональную схему </a:t>
            </a: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смешения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/>
              <a:t>«квадрат Пирсона», или правило креста</a:t>
            </a:r>
            <a:r>
              <a:rPr lang="ru-RU" sz="2400" dirty="0" smtClean="0"/>
              <a:t>)</a:t>
            </a:r>
            <a:r>
              <a:rPr lang="ru-RU" sz="2400" dirty="0" smtClean="0">
                <a:solidFill>
                  <a:srgbClr val="333333"/>
                </a:solidFill>
                <a:cs typeface="Times New Roman" pitchFamily="18" charset="0"/>
              </a:rPr>
              <a:t>. 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аписывают одну под другой массовые доли растворённого вещества в исходных растворах, справа между ними – массовую долю вещества </a:t>
            </a: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получившегося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раствора, вычитают по диагонали из большего </a:t>
            </a: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значения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меньшее. Разности показывают массовые доли </a:t>
            </a: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вещества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первого и второго растворов, необходимые для приготовления нужного раствора.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Рисунок 8" descr="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071810"/>
            <a:ext cx="2880380" cy="85725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857628"/>
            <a:ext cx="57150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Имеется два куска сплава, содержащие 40%  и  60% олова. В каком отношении (по массе) надо сплавить части этих кусков, чтобы получить сплав, содержащий 45% олова?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72100" y="3286124"/>
            <a:ext cx="3571900" cy="32861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/>
              <a:t>   40%           60 – 45 = 15%                </a:t>
            </a:r>
          </a:p>
          <a:p>
            <a:pPr algn="ctr"/>
            <a:endParaRPr lang="ru-RU" sz="2400" dirty="0" smtClean="0"/>
          </a:p>
          <a:p>
            <a:r>
              <a:rPr lang="ru-RU" sz="2400" dirty="0" smtClean="0"/>
              <a:t>            45%         </a:t>
            </a:r>
            <a:r>
              <a:rPr lang="ru-RU" sz="2400" u="sng" dirty="0" smtClean="0"/>
              <a:t>15:5 = 3:1 </a:t>
            </a:r>
          </a:p>
          <a:p>
            <a:endParaRPr lang="ru-RU" sz="2400" dirty="0" smtClean="0"/>
          </a:p>
          <a:p>
            <a:r>
              <a:rPr lang="ru-RU" sz="2400" dirty="0" smtClean="0"/>
              <a:t>   60%           45 – 40 = 5%     </a:t>
            </a:r>
            <a:endParaRPr lang="ru-RU" sz="24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6107885" y="5107793"/>
            <a:ext cx="428628" cy="3571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6143604" y="4357694"/>
            <a:ext cx="428628" cy="428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6750827" y="4393413"/>
            <a:ext cx="428628" cy="3571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6857984" y="5072074"/>
            <a:ext cx="428628" cy="428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643042" y="6286496"/>
            <a:ext cx="3857652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Ответ: 3:1.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2286016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13. Имеется два куска сплава, содержащие 30%  и  70% меди. По сколько граммов от каждого куска надо взять, чтобы получить  800г сплава, содержащего 45% меди? </a:t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2643182"/>
            <a:ext cx="3571900" cy="17145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/>
              <a:t>   1)  </a:t>
            </a:r>
            <a:r>
              <a:rPr lang="ru-RU" sz="2000" dirty="0" smtClean="0"/>
              <a:t>30%        25%                </a:t>
            </a:r>
          </a:p>
          <a:p>
            <a:pPr algn="ctr"/>
            <a:endParaRPr lang="ru-RU" sz="2000" dirty="0" smtClean="0"/>
          </a:p>
          <a:p>
            <a:r>
              <a:rPr lang="ru-RU" sz="2000" dirty="0" smtClean="0"/>
              <a:t>                    45%       25:15 = 5:3 </a:t>
            </a:r>
          </a:p>
          <a:p>
            <a:endParaRPr lang="ru-RU" sz="2000" dirty="0" smtClean="0"/>
          </a:p>
          <a:p>
            <a:r>
              <a:rPr lang="ru-RU" sz="2000" dirty="0" smtClean="0"/>
              <a:t>          70%       15%     </a:t>
            </a:r>
            <a:endParaRPr lang="ru-RU" sz="2000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1250133" y="3679033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1250133" y="3107529"/>
            <a:ext cx="285752" cy="2143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1750199" y="3107529"/>
            <a:ext cx="285752" cy="2143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1750199" y="3679033"/>
            <a:ext cx="357190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85720" y="6072206"/>
            <a:ext cx="8572560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Ответ: 500 г; 300 г.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214810" y="2643182"/>
            <a:ext cx="4643470" cy="32147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2)  </a:t>
            </a:r>
            <a:r>
              <a:rPr lang="ru-RU" sz="2000" dirty="0" err="1" smtClean="0">
                <a:solidFill>
                  <a:schemeClr val="tx1"/>
                </a:solidFill>
              </a:rPr>
              <a:t>х</a:t>
            </a:r>
            <a:r>
              <a:rPr lang="ru-RU" sz="2000" dirty="0" smtClean="0">
                <a:solidFill>
                  <a:schemeClr val="tx1"/>
                </a:solidFill>
              </a:rPr>
              <a:t> г масса одной части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    (5х) г – надо взять от первого куска,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    (3х) г надо взять от второго куска.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5х + 3х = 800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  </a:t>
            </a:r>
            <a:r>
              <a:rPr lang="ru-RU" sz="2000" dirty="0" err="1" smtClean="0">
                <a:solidFill>
                  <a:schemeClr val="tx1"/>
                </a:solidFill>
              </a:rPr>
              <a:t>х</a:t>
            </a:r>
            <a:r>
              <a:rPr lang="ru-RU" sz="2000" dirty="0" smtClean="0">
                <a:solidFill>
                  <a:schemeClr val="tx1"/>
                </a:solidFill>
              </a:rPr>
              <a:t> = 100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100 г масса одной части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3) 5·100=500(г) – надо взять от первого куска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4) 3·100 = 300(г) - надо взять от второго куска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  <p:bldP spid="17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14. На складе имеются две емкости с 5% и 25% содержанием уксуса. Сколько надо взять литров из каждой емкости, чтобы получить  80 л  10% уксуса?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2220278"/>
          <a:ext cx="1928826" cy="1131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13"/>
                <a:gridCol w="964413"/>
              </a:tblGrid>
              <a:tr h="7654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 Уксус </a:t>
                      </a:r>
                    </a:p>
                    <a:p>
                      <a:pPr algn="ctr"/>
                      <a:r>
                        <a:rPr lang="ru-RU" sz="2000" dirty="0" smtClean="0"/>
                        <a:t>    5%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6163">
                <a:tc gridSpan="2"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357818" y="3286124"/>
            <a:ext cx="714380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215074" y="3214686"/>
          <a:ext cx="2643206" cy="118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603"/>
                <a:gridCol w="1321603"/>
              </a:tblGrid>
              <a:tr h="78595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Уксус</a:t>
                      </a:r>
                    </a:p>
                    <a:p>
                      <a:pPr algn="ctr"/>
                      <a:r>
                        <a:rPr lang="ru-RU" sz="2000" dirty="0" smtClean="0"/>
                        <a:t>  10%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704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80 л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910" y="5286388"/>
            <a:ext cx="7786742" cy="14287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60 л; 20 л.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Минус 10"/>
          <p:cNvSpPr/>
          <p:nvPr/>
        </p:nvSpPr>
        <p:spPr>
          <a:xfrm flipV="1">
            <a:off x="2285984" y="2500306"/>
            <a:ext cx="714380" cy="42863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Минус 18"/>
          <p:cNvSpPr/>
          <p:nvPr/>
        </p:nvSpPr>
        <p:spPr>
          <a:xfrm flipV="1">
            <a:off x="2285984" y="4214818"/>
            <a:ext cx="714380" cy="42863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71802" y="2214554"/>
          <a:ext cx="1928826" cy="1161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13"/>
                <a:gridCol w="964413"/>
              </a:tblGrid>
              <a:tr h="7654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 Уксус </a:t>
                      </a:r>
                    </a:p>
                    <a:p>
                      <a:pPr algn="ctr"/>
                      <a:r>
                        <a:rPr lang="ru-RU" sz="2000" dirty="0" smtClean="0"/>
                        <a:t>    5%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616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л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3929066"/>
          <a:ext cx="1928826" cy="1131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13"/>
                <a:gridCol w="964413"/>
              </a:tblGrid>
              <a:tr h="7654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 Уксус </a:t>
                      </a:r>
                    </a:p>
                    <a:p>
                      <a:pPr algn="ctr"/>
                      <a:r>
                        <a:rPr lang="ru-RU" sz="2000" dirty="0" smtClean="0"/>
                        <a:t>    25%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6163">
                <a:tc gridSpan="2"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71802" y="3929066"/>
          <a:ext cx="1928826" cy="1161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13"/>
                <a:gridCol w="964413"/>
              </a:tblGrid>
              <a:tr h="7654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 Уксус </a:t>
                      </a:r>
                    </a:p>
                    <a:p>
                      <a:pPr algn="ctr"/>
                      <a:r>
                        <a:rPr lang="ru-RU" sz="2000" dirty="0" smtClean="0"/>
                        <a:t>    25%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616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у л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Плюс 22"/>
          <p:cNvSpPr/>
          <p:nvPr/>
        </p:nvSpPr>
        <p:spPr>
          <a:xfrm flipH="1">
            <a:off x="3786182" y="3429000"/>
            <a:ext cx="500065" cy="500066"/>
          </a:xfrm>
          <a:prstGeom prst="mathPlu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фигурная скобка 23"/>
          <p:cNvSpPr/>
          <p:nvPr/>
        </p:nvSpPr>
        <p:spPr>
          <a:xfrm>
            <a:off x="714348" y="5357826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71538" y="5286388"/>
            <a:ext cx="29722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 + у =80,</a:t>
            </a:r>
          </a:p>
          <a:p>
            <a:r>
              <a:rPr lang="ru-RU" sz="2400" dirty="0" smtClean="0"/>
              <a:t>0,05х + 0,25у = 0,1·80 </a:t>
            </a:r>
            <a:endParaRPr lang="ru-RU" sz="2400" dirty="0"/>
          </a:p>
        </p:txBody>
      </p:sp>
      <p:sp>
        <p:nvSpPr>
          <p:cNvPr id="26" name="Левая фигурная скобка 25"/>
          <p:cNvSpPr/>
          <p:nvPr/>
        </p:nvSpPr>
        <p:spPr>
          <a:xfrm>
            <a:off x="4857752" y="5429264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43504" y="5357826"/>
            <a:ext cx="10727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 =60,</a:t>
            </a:r>
          </a:p>
          <a:p>
            <a:r>
              <a:rPr lang="ru-RU" sz="2400" dirty="0" smtClean="0"/>
              <a:t>у = 20. </a:t>
            </a:r>
            <a:endParaRPr lang="ru-RU" sz="2400" dirty="0"/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4071934" y="5643578"/>
            <a:ext cx="500066" cy="214314"/>
          </a:xfrm>
          <a:prstGeom prst="leftRightArrow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 animBg="1"/>
      <p:bldP spid="11" grpId="0" animBg="1"/>
      <p:bldP spid="19" grpId="0" animBg="1"/>
      <p:bldP spid="23" grpId="0" animBg="1"/>
      <p:bldP spid="24" grpId="0" animBg="1"/>
      <p:bldP spid="26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57167"/>
            <a:ext cx="8001056" cy="635798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Задачи на смеси и сплавы –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это задачи, охватывающие большой круг ситуаций – смешение кислот разной концентрации, жидкостей с различным содержанием соли, товаров разной цены, сплавление металлов с различным содержанием некоторого металла. </a:t>
            </a:r>
            <a:endParaRPr lang="ru-RU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3143272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15. В двух различных сплавах золото и серебро относятся как 1:2 и 2:3 (по массе). сколько граммов каждого сплава нужно взять, чтобы после совместной переплавки получить 19 г нового сплава, в котором золото и серебро находятся в отношении 7:12?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14282" y="3571876"/>
          <a:ext cx="2286016" cy="1597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1143008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Золото   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Серебро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556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848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3</a:t>
                      </a:r>
                      <a:r>
                        <a:rPr lang="ru-RU" sz="2000" baseline="0" dirty="0" smtClean="0"/>
                        <a:t> части</a:t>
                      </a:r>
                    </a:p>
                    <a:p>
                      <a:pPr algn="ctr"/>
                      <a:r>
                        <a:rPr lang="ru-RU" sz="2000" baseline="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>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786446" y="3929066"/>
            <a:ext cx="642942" cy="642942"/>
          </a:xfrm>
          <a:prstGeom prst="mathEqual">
            <a:avLst>
              <a:gd name="adj1" fmla="val 12409"/>
              <a:gd name="adj2" fmla="val 1176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500826" y="3571876"/>
          <a:ext cx="2357454" cy="161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727"/>
                <a:gridCol w="1178727"/>
              </a:tblGrid>
              <a:tr h="5172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Золото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Серебро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8076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7366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19 частей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19 г  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5429264"/>
            <a:ext cx="4643406" cy="1285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9 г; 10 г.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20" name="Содержимое 8"/>
          <p:cNvGraphicFramePr>
            <a:graphicFrameLocks noGrp="1"/>
          </p:cNvGraphicFramePr>
          <p:nvPr>
            <p:ph idx="1"/>
          </p:nvPr>
        </p:nvGraphicFramePr>
        <p:xfrm>
          <a:off x="3357554" y="3571876"/>
          <a:ext cx="2286016" cy="1614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1143008"/>
              </a:tblGrid>
              <a:tr h="5172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Золото  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Серебро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8076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7366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 частей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у г  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Плюс 22"/>
          <p:cNvSpPr/>
          <p:nvPr/>
        </p:nvSpPr>
        <p:spPr>
          <a:xfrm flipH="1">
            <a:off x="2643174" y="4071942"/>
            <a:ext cx="500065" cy="500066"/>
          </a:xfrm>
          <a:prstGeom prst="mathPlus">
            <a:avLst>
              <a:gd name="adj1" fmla="val 2352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фигурная скобка 23"/>
          <p:cNvSpPr/>
          <p:nvPr/>
        </p:nvSpPr>
        <p:spPr>
          <a:xfrm>
            <a:off x="0" y="5572140"/>
            <a:ext cx="500066" cy="714380"/>
          </a:xfrm>
          <a:prstGeom prst="leftBrace">
            <a:avLst>
              <a:gd name="adj1" fmla="val 11039"/>
              <a:gd name="adj2" fmla="val 5254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4282" y="5500702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 + у =19,</a:t>
            </a:r>
          </a:p>
          <a:p>
            <a:r>
              <a:rPr lang="ru-RU" sz="2400" dirty="0" smtClean="0"/>
              <a:t>1/3·</a:t>
            </a:r>
            <a:r>
              <a:rPr lang="ru-RU" sz="2400" dirty="0" err="1" smtClean="0"/>
              <a:t>х</a:t>
            </a:r>
            <a:r>
              <a:rPr lang="ru-RU" sz="2400" dirty="0" smtClean="0"/>
              <a:t> + 2/5·у = 7/19·19</a:t>
            </a:r>
            <a:endParaRPr lang="ru-RU" sz="2400" dirty="0"/>
          </a:p>
        </p:txBody>
      </p:sp>
      <p:sp>
        <p:nvSpPr>
          <p:cNvPr id="26" name="Левая фигурная скобка 25"/>
          <p:cNvSpPr/>
          <p:nvPr/>
        </p:nvSpPr>
        <p:spPr>
          <a:xfrm>
            <a:off x="3357554" y="5572140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71868" y="5500702"/>
            <a:ext cx="9957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 =9,</a:t>
            </a:r>
          </a:p>
          <a:p>
            <a:r>
              <a:rPr lang="ru-RU" sz="2400" dirty="0" smtClean="0"/>
              <a:t>у = 10 </a:t>
            </a:r>
            <a:endParaRPr lang="ru-RU" sz="2400" dirty="0"/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2857488" y="5715016"/>
            <a:ext cx="500066" cy="214314"/>
          </a:xfrm>
          <a:prstGeom prst="leftRightArrow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одержимое 28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572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43438" y="5429264"/>
            <a:ext cx="4500562" cy="12858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Левая фигурная скобка 17"/>
          <p:cNvSpPr/>
          <p:nvPr/>
        </p:nvSpPr>
        <p:spPr>
          <a:xfrm>
            <a:off x="4643438" y="5572140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57752" y="5500702"/>
            <a:ext cx="35004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 + у =19,</a:t>
            </a:r>
          </a:p>
          <a:p>
            <a:r>
              <a:rPr lang="ru-RU" sz="2400" dirty="0" smtClean="0"/>
              <a:t>2/3·</a:t>
            </a:r>
            <a:r>
              <a:rPr lang="ru-RU" sz="2400" dirty="0" err="1" smtClean="0"/>
              <a:t>х</a:t>
            </a:r>
            <a:r>
              <a:rPr lang="ru-RU" sz="2400" dirty="0" smtClean="0"/>
              <a:t> + 3/5·у = 12/19·19</a:t>
            </a:r>
            <a:endParaRPr lang="ru-RU" sz="2400" dirty="0"/>
          </a:p>
        </p:txBody>
      </p:sp>
      <p:sp>
        <p:nvSpPr>
          <p:cNvPr id="21" name="Двойная стрелка влево/вправо 20"/>
          <p:cNvSpPr/>
          <p:nvPr/>
        </p:nvSpPr>
        <p:spPr>
          <a:xfrm>
            <a:off x="7500958" y="5715016"/>
            <a:ext cx="500066" cy="214314"/>
          </a:xfrm>
          <a:prstGeom prst="leftRightArrow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Левая фигурная скобка 21"/>
          <p:cNvSpPr/>
          <p:nvPr/>
        </p:nvSpPr>
        <p:spPr>
          <a:xfrm>
            <a:off x="8001024" y="5572140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15338" y="5500702"/>
            <a:ext cx="9286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 =9,</a:t>
            </a:r>
          </a:p>
          <a:p>
            <a:r>
              <a:rPr lang="ru-RU" sz="2400" dirty="0" smtClean="0"/>
              <a:t>у = 10 </a:t>
            </a:r>
            <a:endParaRPr lang="ru-RU" sz="24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allAtOnce" animBg="1"/>
      <p:bldP spid="23" grpId="0" animBg="1"/>
      <p:bldP spid="26" grpId="0" uiExpand="1" animBg="1"/>
      <p:bldP spid="27" grpId="0" uiExpand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082792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16. Сплавлено 40 г золота одной пробы и 60 г золота другой пробы и получено золото 62-й пробы. Какой пробы было золото первого и второго слитков, если при сплаве их поровну получается золото 61-й пробы?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2500306"/>
          <a:ext cx="1928826" cy="1161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857256"/>
              </a:tblGrid>
              <a:tr h="7654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Золото</a:t>
                      </a:r>
                    </a:p>
                    <a:p>
                      <a:pPr algn="ctr"/>
                      <a:r>
                        <a:rPr lang="ru-RU" sz="2000" dirty="0" err="1" smtClean="0"/>
                        <a:t>х</a:t>
                      </a:r>
                      <a:r>
                        <a:rPr lang="ru-RU" sz="2000" dirty="0" smtClean="0"/>
                        <a:t> %</a:t>
                      </a:r>
                      <a:endParaRPr lang="ru-R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/>
                </a:tc>
              </a:tr>
              <a:tr h="30616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40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143504" y="2714620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143636" y="2428868"/>
          <a:ext cx="2571768" cy="1253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285884"/>
              </a:tblGrid>
              <a:tr h="83345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Золото</a:t>
                      </a:r>
                    </a:p>
                    <a:p>
                      <a:pPr algn="ctr"/>
                      <a:r>
                        <a:rPr lang="ru-RU" sz="2000" dirty="0" smtClean="0"/>
                        <a:t>  62 проба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/>
                </a:tc>
              </a:tr>
              <a:tr h="42018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(40 + 60)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910" y="5286388"/>
            <a:ext cx="7715304" cy="14287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56 проба; 66 проба.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20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71802" y="2500306"/>
          <a:ext cx="1928826" cy="1182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857256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Золото </a:t>
                      </a:r>
                    </a:p>
                    <a:p>
                      <a:pPr algn="ctr"/>
                      <a:r>
                        <a:rPr lang="ru-RU" sz="2000" dirty="0" smtClean="0"/>
                        <a:t>    у %</a:t>
                      </a:r>
                      <a:endParaRPr lang="ru-R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/>
                </a:tc>
              </a:tr>
              <a:tr h="38359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60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3977405"/>
          <a:ext cx="1928826" cy="1113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857256"/>
              </a:tblGrid>
              <a:tr h="7170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Золото</a:t>
                      </a:r>
                    </a:p>
                    <a:p>
                      <a:pPr algn="ctr"/>
                      <a:r>
                        <a:rPr lang="ru-RU" sz="2000" dirty="0" smtClean="0"/>
                        <a:t>    </a:t>
                      </a:r>
                      <a:r>
                        <a:rPr lang="ru-RU" sz="2000" dirty="0" err="1" smtClean="0"/>
                        <a:t>х</a:t>
                      </a:r>
                      <a:r>
                        <a:rPr lang="ru-RU" sz="2000" dirty="0" smtClean="0"/>
                        <a:t> %</a:t>
                      </a:r>
                      <a:endParaRPr lang="ru-R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/>
                </a:tc>
              </a:tr>
              <a:tr h="34266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50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71802" y="3976136"/>
          <a:ext cx="1928826" cy="111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13"/>
                <a:gridCol w="964413"/>
              </a:tblGrid>
              <a:tr h="71833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Золото </a:t>
                      </a:r>
                    </a:p>
                    <a:p>
                      <a:pPr algn="ctr"/>
                      <a:r>
                        <a:rPr lang="ru-RU" sz="2000" dirty="0" smtClean="0"/>
                        <a:t>у %</a:t>
                      </a:r>
                      <a:endParaRPr lang="ru-RU" sz="20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/>
                </a:tc>
              </a:tr>
              <a:tr h="371872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50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Плюс 22"/>
          <p:cNvSpPr/>
          <p:nvPr/>
        </p:nvSpPr>
        <p:spPr>
          <a:xfrm flipH="1">
            <a:off x="2428860" y="2857496"/>
            <a:ext cx="500065" cy="500066"/>
          </a:xfrm>
          <a:prstGeom prst="mathPl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фигурная скобка 23"/>
          <p:cNvSpPr/>
          <p:nvPr/>
        </p:nvSpPr>
        <p:spPr>
          <a:xfrm>
            <a:off x="714348" y="5429264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71538" y="5357826"/>
            <a:ext cx="44005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1/100·</a:t>
            </a:r>
            <a:r>
              <a:rPr lang="ru-RU" sz="2400" dirty="0" err="1" smtClean="0"/>
              <a:t>х</a:t>
            </a:r>
            <a:r>
              <a:rPr lang="ru-RU" sz="2400" dirty="0" smtClean="0"/>
              <a:t>·40+ 1/100·у·60 =0,62·100</a:t>
            </a:r>
          </a:p>
          <a:p>
            <a:r>
              <a:rPr lang="ru-RU" sz="2400" dirty="0" smtClean="0"/>
              <a:t>1/100·</a:t>
            </a:r>
            <a:r>
              <a:rPr lang="ru-RU" sz="2400" dirty="0" err="1" smtClean="0"/>
              <a:t>х</a:t>
            </a:r>
            <a:r>
              <a:rPr lang="ru-RU" sz="2400" dirty="0" smtClean="0"/>
              <a:t>·50+ 1/100·у·50 =0,61·100</a:t>
            </a:r>
            <a:endParaRPr lang="ru-RU" sz="2400" dirty="0"/>
          </a:p>
        </p:txBody>
      </p:sp>
      <p:sp>
        <p:nvSpPr>
          <p:cNvPr id="26" name="Левая фигурная скобка 25"/>
          <p:cNvSpPr/>
          <p:nvPr/>
        </p:nvSpPr>
        <p:spPr>
          <a:xfrm>
            <a:off x="6000760" y="5429264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86512" y="5357826"/>
            <a:ext cx="10727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 =56,</a:t>
            </a:r>
          </a:p>
          <a:p>
            <a:r>
              <a:rPr lang="ru-RU" sz="2400" dirty="0" smtClean="0"/>
              <a:t>у = 66. </a:t>
            </a:r>
            <a:endParaRPr lang="ru-RU" sz="2400" dirty="0"/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5429256" y="5643578"/>
            <a:ext cx="500066" cy="214314"/>
          </a:xfrm>
          <a:prstGeom prst="leftRightArrow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flipH="1">
            <a:off x="2428860" y="4214818"/>
            <a:ext cx="500065" cy="500066"/>
          </a:xfrm>
          <a:prstGeom prst="mathPl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/>
        </p:nvGraphicFramePr>
        <p:xfrm>
          <a:off x="6143636" y="3929066"/>
          <a:ext cx="2571768" cy="1182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285884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Золото</a:t>
                      </a:r>
                    </a:p>
                    <a:p>
                      <a:pPr algn="ctr"/>
                      <a:r>
                        <a:rPr lang="ru-RU" sz="2000" dirty="0" smtClean="0"/>
                        <a:t>  61 проба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/>
                </a:tc>
              </a:tr>
              <a:tr h="37605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(50 + 50)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Равно 29"/>
          <p:cNvSpPr/>
          <p:nvPr/>
        </p:nvSpPr>
        <p:spPr>
          <a:xfrm>
            <a:off x="5143504" y="4071942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allAtOnce" animBg="1"/>
      <p:bldP spid="23" grpId="0" animBg="1"/>
      <p:bldP spid="24" grpId="0" animBg="1"/>
      <p:bldP spid="26" grpId="0" animBg="1"/>
      <p:bldP spid="27" grpId="0"/>
      <p:bldP spid="28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2643206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17. Смешав 30% и 60% растворы кислоты и добавив   10 кг чистой воды, получили 36%-ный раствор кислоты. Если бы вместо 10 кг воды добавили 10 кг 50% раствора той же  кислоты, то получили бы 41% раствор кислоты. Сколько килограммов 30% кислоты использовали для получения смеси? 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14282" y="2857496"/>
          <a:ext cx="1500198" cy="1244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"/>
                <a:gridCol w="750099"/>
              </a:tblGrid>
              <a:tr h="84867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В-во</a:t>
                      </a:r>
                      <a:r>
                        <a:rPr lang="ru-RU" sz="2000" dirty="0" smtClean="0"/>
                        <a:t>    30%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</a:t>
                      </a:r>
                    </a:p>
                    <a:p>
                      <a:pPr algn="ctr"/>
                      <a:r>
                        <a:rPr lang="ru-RU" sz="2000" dirty="0" smtClean="0"/>
                        <a:t>? %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861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6000760" y="3071810"/>
            <a:ext cx="642942" cy="700086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786578" y="2857496"/>
          <a:ext cx="2071702" cy="1241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851"/>
                <a:gridCol w="1035851"/>
              </a:tblGrid>
              <a:tr h="82094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В-во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36%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</a:t>
                      </a:r>
                    </a:p>
                    <a:p>
                      <a:pPr algn="ctr"/>
                      <a:r>
                        <a:rPr lang="ru-RU" sz="2000" dirty="0" smtClean="0"/>
                        <a:t>? %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2043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+ у + 10)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>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910" y="5572140"/>
            <a:ext cx="7715304" cy="11430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Ответ:60 кг.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21" name="Содержимое 8"/>
          <p:cNvGraphicFramePr>
            <a:graphicFrameLocks noGrp="1"/>
          </p:cNvGraphicFramePr>
          <p:nvPr>
            <p:ph idx="1"/>
          </p:nvPr>
        </p:nvGraphicFramePr>
        <p:xfrm>
          <a:off x="214282" y="4214818"/>
          <a:ext cx="1500198" cy="11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"/>
                <a:gridCol w="750099"/>
              </a:tblGrid>
              <a:tr h="7511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В-во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30%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188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Содержимое 8"/>
          <p:cNvGraphicFramePr>
            <a:graphicFrameLocks noGrp="1"/>
          </p:cNvGraphicFramePr>
          <p:nvPr>
            <p:ph idx="1"/>
          </p:nvPr>
        </p:nvGraphicFramePr>
        <p:xfrm>
          <a:off x="2357422" y="4214818"/>
          <a:ext cx="1500198" cy="1168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"/>
                <a:gridCol w="750099"/>
              </a:tblGrid>
              <a:tr h="74668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В-во</a:t>
                      </a:r>
                      <a:r>
                        <a:rPr lang="ru-RU" sz="2000" dirty="0" smtClean="0"/>
                        <a:t>    60%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220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у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Левая фигурная скобка 23"/>
          <p:cNvSpPr/>
          <p:nvPr/>
        </p:nvSpPr>
        <p:spPr>
          <a:xfrm>
            <a:off x="714348" y="5643578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71538" y="5572140"/>
            <a:ext cx="4857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0,7х + 0,4у + 10 = 0,64(</a:t>
            </a:r>
            <a:r>
              <a:rPr lang="ru-RU" sz="2400" dirty="0" err="1" smtClean="0"/>
              <a:t>х</a:t>
            </a:r>
            <a:r>
              <a:rPr lang="ru-RU" sz="2400" dirty="0" smtClean="0"/>
              <a:t> + у + 10),</a:t>
            </a:r>
          </a:p>
          <a:p>
            <a:r>
              <a:rPr lang="ru-RU" sz="2400" dirty="0" smtClean="0"/>
              <a:t>0,3х + 0,6у + 0,5·10 = 0,41·(</a:t>
            </a:r>
            <a:r>
              <a:rPr lang="ru-RU" sz="2400" dirty="0" err="1" smtClean="0"/>
              <a:t>х</a:t>
            </a:r>
            <a:r>
              <a:rPr lang="ru-RU" sz="2400" dirty="0" smtClean="0"/>
              <a:t> + у + 10)</a:t>
            </a:r>
            <a:endParaRPr lang="ru-RU" sz="2400" dirty="0"/>
          </a:p>
        </p:txBody>
      </p:sp>
      <p:sp>
        <p:nvSpPr>
          <p:cNvPr id="26" name="Левая фигурная скобка 25"/>
          <p:cNvSpPr/>
          <p:nvPr/>
        </p:nvSpPr>
        <p:spPr>
          <a:xfrm>
            <a:off x="6500826" y="5715016"/>
            <a:ext cx="500066" cy="714380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86578" y="5643578"/>
            <a:ext cx="10727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/>
              <a:t>х</a:t>
            </a:r>
            <a:r>
              <a:rPr lang="ru-RU" sz="2400" b="1" dirty="0" smtClean="0"/>
              <a:t> =60,</a:t>
            </a:r>
          </a:p>
          <a:p>
            <a:r>
              <a:rPr lang="ru-RU" sz="2400" dirty="0" smtClean="0"/>
              <a:t>у = 30. </a:t>
            </a:r>
            <a:endParaRPr lang="ru-RU" sz="2400" dirty="0"/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5929322" y="6000768"/>
            <a:ext cx="500066" cy="214314"/>
          </a:xfrm>
          <a:prstGeom prst="leftRightArrow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люс 17"/>
          <p:cNvSpPr/>
          <p:nvPr/>
        </p:nvSpPr>
        <p:spPr>
          <a:xfrm flipH="1">
            <a:off x="1785918" y="3214686"/>
            <a:ext cx="500065" cy="500066"/>
          </a:xfrm>
          <a:prstGeom prst="mathPlu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люс 28"/>
          <p:cNvSpPr/>
          <p:nvPr/>
        </p:nvSpPr>
        <p:spPr>
          <a:xfrm flipH="1">
            <a:off x="1785918" y="4572008"/>
            <a:ext cx="500065" cy="500066"/>
          </a:xfrm>
          <a:prstGeom prst="mathPlu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 29"/>
          <p:cNvSpPr/>
          <p:nvPr/>
        </p:nvSpPr>
        <p:spPr>
          <a:xfrm>
            <a:off x="6072198" y="4500570"/>
            <a:ext cx="642942" cy="714380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/>
        </p:nvGraphicFramePr>
        <p:xfrm>
          <a:off x="6786578" y="4214819"/>
          <a:ext cx="2071702" cy="1214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851"/>
                <a:gridCol w="1035851"/>
              </a:tblGrid>
              <a:tr h="7758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В-во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  41%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3855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ru-RU" sz="2000" dirty="0" err="1" smtClean="0">
                          <a:solidFill>
                            <a:srgbClr val="0070C0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+ у + 10)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Содержимое 8"/>
          <p:cNvGraphicFramePr>
            <a:graphicFrameLocks noGrp="1"/>
          </p:cNvGraphicFramePr>
          <p:nvPr>
            <p:ph idx="1"/>
          </p:nvPr>
        </p:nvGraphicFramePr>
        <p:xfrm>
          <a:off x="4929190" y="2857496"/>
          <a:ext cx="785818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83952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   100%</a:t>
                      </a:r>
                      <a:endParaRPr lang="ru-RU" sz="20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492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10 кг</a:t>
                      </a:r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Содержимое 8"/>
          <p:cNvGraphicFramePr>
            <a:graphicFrameLocks noGrp="1"/>
          </p:cNvGraphicFramePr>
          <p:nvPr>
            <p:ph idx="1"/>
          </p:nvPr>
        </p:nvGraphicFramePr>
        <p:xfrm>
          <a:off x="2357422" y="2857496"/>
          <a:ext cx="1500198" cy="1214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"/>
                <a:gridCol w="750099"/>
              </a:tblGrid>
              <a:tr h="84867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В-во</a:t>
                      </a:r>
                      <a:r>
                        <a:rPr lang="ru-RU" sz="2000" dirty="0" smtClean="0"/>
                        <a:t>    60%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  <a:p>
                      <a:pPr algn="ctr"/>
                      <a:r>
                        <a:rPr lang="ru-RU" sz="2000" dirty="0" smtClean="0"/>
                        <a:t>? %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861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у кг</a:t>
                      </a:r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Плюс 36"/>
          <p:cNvSpPr/>
          <p:nvPr/>
        </p:nvSpPr>
        <p:spPr>
          <a:xfrm flipH="1">
            <a:off x="4071934" y="3214686"/>
            <a:ext cx="500065" cy="500066"/>
          </a:xfrm>
          <a:prstGeom prst="mathPlu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люс 37"/>
          <p:cNvSpPr/>
          <p:nvPr/>
        </p:nvSpPr>
        <p:spPr>
          <a:xfrm flipH="1">
            <a:off x="3929058" y="4572008"/>
            <a:ext cx="500065" cy="500066"/>
          </a:xfrm>
          <a:prstGeom prst="mathPlu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00562" y="4214818"/>
          <a:ext cx="1500198" cy="1168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"/>
                <a:gridCol w="750099"/>
              </a:tblGrid>
              <a:tr h="74668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В-во</a:t>
                      </a:r>
                      <a:r>
                        <a:rPr lang="ru-RU" sz="2000" dirty="0" smtClean="0"/>
                        <a:t>    50%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Вода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220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10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allAtOnce" animBg="1"/>
      <p:bldP spid="24" grpId="0" animBg="1"/>
      <p:bldP spid="26" grpId="0" animBg="1"/>
      <p:bldP spid="27" grpId="0"/>
      <p:bldP spid="28" grpId="0" animBg="1"/>
      <p:bldP spid="18" grpId="0" animBg="1"/>
      <p:bldP spid="29" grpId="0" animBg="1"/>
      <p:bldP spid="37" grpId="0" animBg="1"/>
      <p:bldP spid="3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43998" cy="321471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18. Имеются два разных сплава меди. В первом сплаве меди на 40% меньше, чем во втором. После сплавления получили сплав, содержащий 36% меди. Определить процентное содержание меди в первом и во втором сплавах, если меди в первом сплаве было 6 кг, а во втором – 12кг.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2844" y="3429000"/>
          <a:ext cx="228601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000132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Медь</a:t>
                      </a:r>
                    </a:p>
                    <a:p>
                      <a:pPr algn="ctr"/>
                      <a:r>
                        <a:rPr lang="ru-RU" sz="2000" dirty="0" err="1" smtClean="0"/>
                        <a:t>х</a:t>
                      </a:r>
                      <a:r>
                        <a:rPr lang="ru-RU" sz="2000" dirty="0" smtClean="0"/>
                        <a:t> %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90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6 кг</a:t>
                      </a:r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4321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>у кг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715008" y="3786190"/>
            <a:ext cx="642942" cy="642942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500826" y="3357562"/>
          <a:ext cx="2357454" cy="1578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928694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Медь</a:t>
                      </a:r>
                    </a:p>
                    <a:p>
                      <a:pPr algn="ctr"/>
                      <a:r>
                        <a:rPr lang="ru-RU" sz="2000" dirty="0" smtClean="0"/>
                        <a:t>36%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(6 + 12) кг </a:t>
                      </a:r>
                      <a:endParaRPr lang="ru-RU" sz="18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70C0"/>
                          </a:solidFill>
                        </a:rPr>
                        <a:t>(y+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70C0"/>
                          </a:solidFill>
                        </a:rPr>
                        <a:t>z)</a:t>
                      </a:r>
                      <a:r>
                        <a:rPr lang="en-US" sz="200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>кг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14282" y="4929198"/>
            <a:ext cx="4214842" cy="19288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2. 20 + 40 = 60(%)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</a:t>
            </a:r>
            <a:r>
              <a:rPr lang="en-US" sz="2400" dirty="0" smtClean="0">
                <a:solidFill>
                  <a:schemeClr val="tx1"/>
                </a:solidFill>
              </a:rPr>
              <a:t>20%</a:t>
            </a:r>
            <a:r>
              <a:rPr lang="ru-RU" sz="2400" dirty="0" smtClean="0">
                <a:solidFill>
                  <a:schemeClr val="tx1"/>
                </a:solidFill>
              </a:rPr>
              <a:t>; </a:t>
            </a:r>
            <a:r>
              <a:rPr lang="en-US" sz="2400" dirty="0" smtClean="0">
                <a:solidFill>
                  <a:schemeClr val="tx1"/>
                </a:solidFill>
              </a:rPr>
              <a:t>6</a:t>
            </a:r>
            <a:r>
              <a:rPr lang="ru-RU" sz="2400" dirty="0" smtClean="0">
                <a:solidFill>
                  <a:schemeClr val="tx1"/>
                </a:solidFill>
              </a:rPr>
              <a:t>0</a:t>
            </a:r>
            <a:r>
              <a:rPr lang="en-US" sz="2400" dirty="0" smtClean="0">
                <a:solidFill>
                  <a:schemeClr val="tx1"/>
                </a:solidFill>
              </a:rPr>
              <a:t>%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20" name="Содержимое 8"/>
          <p:cNvGraphicFramePr>
            <a:graphicFrameLocks noGrp="1"/>
          </p:cNvGraphicFramePr>
          <p:nvPr>
            <p:ph idx="1"/>
          </p:nvPr>
        </p:nvGraphicFramePr>
        <p:xfrm>
          <a:off x="3357554" y="3429000"/>
          <a:ext cx="2286016" cy="1506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00013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Медь</a:t>
                      </a:r>
                    </a:p>
                    <a:p>
                      <a:pPr algn="ctr"/>
                      <a:r>
                        <a:rPr lang="ru-RU" sz="2000" dirty="0" smtClean="0"/>
                        <a:t>(</a:t>
                      </a:r>
                      <a:r>
                        <a:rPr lang="ru-RU" sz="2000" dirty="0" err="1" smtClean="0"/>
                        <a:t>х</a:t>
                      </a:r>
                      <a:r>
                        <a:rPr lang="ru-RU" sz="2000" baseline="0" dirty="0" smtClean="0"/>
                        <a:t> + 40)</a:t>
                      </a:r>
                      <a:r>
                        <a:rPr lang="ru-RU" sz="2000" dirty="0" smtClean="0"/>
                        <a:t> %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12 кг</a:t>
                      </a:r>
                      <a:endParaRPr lang="ru-RU" sz="1800" i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i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rgbClr val="0070C0"/>
                          </a:solidFill>
                        </a:rPr>
                        <a:t>z</a:t>
                      </a:r>
                      <a:r>
                        <a:rPr lang="ru-RU" sz="2000" i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sz="2000" i="0" dirty="0" smtClean="0">
                          <a:solidFill>
                            <a:srgbClr val="0070C0"/>
                          </a:solidFill>
                        </a:rPr>
                        <a:t>кг </a:t>
                      </a:r>
                      <a:endParaRPr lang="ru-RU" sz="2000" i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Плюс 22"/>
          <p:cNvSpPr/>
          <p:nvPr/>
        </p:nvSpPr>
        <p:spPr>
          <a:xfrm flipH="1">
            <a:off x="2571736" y="3857628"/>
            <a:ext cx="500065" cy="500066"/>
          </a:xfrm>
          <a:prstGeom prst="mathPlus">
            <a:avLst>
              <a:gd name="adj1" fmla="val 2352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Левая фигурная скобка 23"/>
          <p:cNvSpPr/>
          <p:nvPr/>
        </p:nvSpPr>
        <p:spPr>
          <a:xfrm>
            <a:off x="285720" y="5000636"/>
            <a:ext cx="500066" cy="1143008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57554" y="5000636"/>
            <a:ext cx="10086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/>
              <a:t>х</a:t>
            </a:r>
            <a:r>
              <a:rPr lang="ru-RU" sz="2400" b="1" dirty="0" smtClean="0"/>
              <a:t> =</a:t>
            </a:r>
            <a:r>
              <a:rPr lang="en-US" sz="2400" b="1" dirty="0" smtClean="0"/>
              <a:t> 20</a:t>
            </a:r>
            <a:r>
              <a:rPr lang="ru-RU" sz="2400" b="1" dirty="0" smtClean="0"/>
              <a:t>,</a:t>
            </a:r>
          </a:p>
          <a:p>
            <a:r>
              <a:rPr lang="ru-RU" sz="2400" dirty="0" smtClean="0"/>
              <a:t>у = 30,</a:t>
            </a:r>
            <a:endParaRPr lang="en-US" sz="2400" dirty="0" smtClean="0"/>
          </a:p>
          <a:p>
            <a:r>
              <a:rPr lang="en-US" sz="2400" dirty="0" smtClean="0"/>
              <a:t>z = 20</a:t>
            </a:r>
            <a:endParaRPr lang="ru-RU" sz="2400" dirty="0"/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2500298" y="5500702"/>
            <a:ext cx="500066" cy="214314"/>
          </a:xfrm>
          <a:prstGeom prst="leftRightArrow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Левая фигурная скобка 16"/>
          <p:cNvSpPr/>
          <p:nvPr/>
        </p:nvSpPr>
        <p:spPr>
          <a:xfrm>
            <a:off x="3071802" y="5000636"/>
            <a:ext cx="500066" cy="1143008"/>
          </a:xfrm>
          <a:prstGeom prst="leftBrace">
            <a:avLst>
              <a:gd name="adj1" fmla="val 11039"/>
              <a:gd name="adj2" fmla="val 512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43438" y="4929198"/>
            <a:ext cx="4286280" cy="19288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1. 600/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+1200/(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+ 40) = 50,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</a:t>
            </a:r>
            <a:r>
              <a:rPr lang="ru-RU" sz="1000" dirty="0" smtClean="0">
                <a:solidFill>
                  <a:schemeClr val="tx1"/>
                </a:solidFill>
              </a:rPr>
              <a:t>1 </a:t>
            </a:r>
            <a:r>
              <a:rPr lang="ru-RU" sz="2400" dirty="0" smtClean="0">
                <a:solidFill>
                  <a:schemeClr val="tx1"/>
                </a:solidFill>
              </a:rPr>
              <a:t> = 20 или х</a:t>
            </a:r>
            <a:r>
              <a:rPr lang="ru-RU" sz="1000" dirty="0" smtClean="0">
                <a:solidFill>
                  <a:schemeClr val="tx1"/>
                </a:solidFill>
              </a:rPr>
              <a:t>2 </a:t>
            </a:r>
            <a:r>
              <a:rPr lang="ru-RU" sz="2400" dirty="0" smtClean="0">
                <a:solidFill>
                  <a:schemeClr val="tx1"/>
                </a:solidFill>
              </a:rPr>
              <a:t> = -24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</a:t>
            </a:r>
            <a:r>
              <a:rPr lang="ru-RU" sz="1000" dirty="0" smtClean="0">
                <a:solidFill>
                  <a:schemeClr val="tx1"/>
                </a:solidFill>
              </a:rPr>
              <a:t>2</a:t>
            </a:r>
            <a:r>
              <a:rPr lang="ru-RU" sz="2400" dirty="0" smtClean="0">
                <a:solidFill>
                  <a:schemeClr val="tx1"/>
                </a:solidFill>
              </a:rPr>
              <a:t> не </a:t>
            </a:r>
            <a:r>
              <a:rPr lang="ru-RU" sz="2400" dirty="0" err="1" smtClean="0">
                <a:solidFill>
                  <a:schemeClr val="tx1"/>
                </a:solidFill>
              </a:rPr>
              <a:t>удовл</a:t>
            </a:r>
            <a:r>
              <a:rPr lang="ru-RU" sz="2400" dirty="0" smtClean="0">
                <a:solidFill>
                  <a:schemeClr val="tx1"/>
                </a:solidFill>
              </a:rPr>
              <a:t>. условию задачи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2. 20 + 40 = 60%</a:t>
            </a: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472" y="4929198"/>
            <a:ext cx="20537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х</a:t>
            </a:r>
            <a:r>
              <a:rPr lang="ru-RU" sz="2400" dirty="0" smtClean="0"/>
              <a:t>/100·у =</a:t>
            </a:r>
            <a:r>
              <a:rPr lang="en-US" sz="2400" dirty="0" smtClean="0"/>
              <a:t> </a:t>
            </a:r>
            <a:r>
              <a:rPr lang="ru-RU" sz="2400" dirty="0" smtClean="0"/>
              <a:t>6,</a:t>
            </a:r>
          </a:p>
          <a:p>
            <a:r>
              <a:rPr lang="ru-RU" sz="2400" dirty="0" smtClean="0"/>
              <a:t>(</a:t>
            </a:r>
            <a:r>
              <a:rPr lang="ru-RU" sz="2400" dirty="0" err="1" smtClean="0"/>
              <a:t>х</a:t>
            </a:r>
            <a:r>
              <a:rPr lang="ru-RU" sz="2400" dirty="0" smtClean="0"/>
              <a:t> + 40)·</a:t>
            </a:r>
            <a:r>
              <a:rPr lang="en-US" sz="2400" dirty="0" smtClean="0"/>
              <a:t>z</a:t>
            </a:r>
            <a:r>
              <a:rPr lang="ru-RU" sz="2400" dirty="0" smtClean="0"/>
              <a:t> = </a:t>
            </a:r>
            <a:r>
              <a:rPr lang="en-US" sz="2400" dirty="0" smtClean="0"/>
              <a:t>12,</a:t>
            </a:r>
          </a:p>
          <a:p>
            <a:r>
              <a:rPr lang="en-US" sz="2400" dirty="0" smtClean="0"/>
              <a:t>0,36</a:t>
            </a:r>
            <a:r>
              <a:rPr lang="ru-RU" sz="2400" dirty="0" smtClean="0"/>
              <a:t>·</a:t>
            </a:r>
            <a:r>
              <a:rPr lang="en-US" sz="2400" dirty="0" smtClean="0"/>
              <a:t>(y +z)= 18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5000636"/>
            <a:ext cx="502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</a:t>
            </a:r>
            <a:endParaRPr lang="ru-RU" sz="24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allAtOnce" animBg="1"/>
      <p:bldP spid="23" grpId="0" animBg="1"/>
      <p:bldP spid="24" grpId="0" animBg="1"/>
      <p:bldP spid="27" grpId="0"/>
      <p:bldP spid="28" grpId="0" animBg="1"/>
      <p:bldP spid="17" grpId="0" animBg="1"/>
      <p:bldP spid="18" grpId="1" animBg="1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42852"/>
            <a:ext cx="8786874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sz="2400" dirty="0" smtClean="0"/>
              <a:t>Задачи для самостоятельного решения.</a:t>
            </a:r>
          </a:p>
          <a:p>
            <a:pPr marL="342900" indent="-342900">
              <a:buAutoNum type="arabicPeriod"/>
            </a:pPr>
            <a:r>
              <a:rPr lang="ru-RU" dirty="0" smtClean="0"/>
              <a:t>а) Даны два куска с различным содержанием олова. Первый, массой 300 г, содержит 20% олова. Второй , массой 200 г, содержит 40% олова. Сколько процентов олова будет содержать сплав, полученный из этих кусков? (Ответ: 28%)</a:t>
            </a:r>
          </a:p>
          <a:p>
            <a:pPr marL="342900" indent="-342900"/>
            <a:r>
              <a:rPr lang="ru-RU" dirty="0" smtClean="0"/>
              <a:t>       б) Смешали 3 кг молока жирностью 6% и 2 кг молока жирностью 3,5%. Определите жирность молока в получившейся смеси. ( Ответ: 5%)</a:t>
            </a:r>
          </a:p>
          <a:p>
            <a:pPr marL="342900" indent="-342900">
              <a:buAutoNum type="arabicPeriod" startAt="2"/>
            </a:pPr>
            <a:r>
              <a:rPr lang="ru-RU" dirty="0" smtClean="0"/>
              <a:t>а) Кусок сплава меди и цинка массой 36 кг содержит 45% меди. Сколько килограммов меди нужно добавить к этому куску , чтобы полученный сплав содержал 60% меди? (Ответ: 13,5 кг)</a:t>
            </a:r>
          </a:p>
          <a:p>
            <a:pPr marL="342900" indent="-342900"/>
            <a:r>
              <a:rPr lang="ru-RU" dirty="0" smtClean="0"/>
              <a:t>       б) Имеется кусок сплава меди с оловом общей массой 12 кг, содержащий 55% олова. Сколько килограммов олова надо прибавить к этому куску сплава, чтобы получившийся новый сплав содержал 60% олова? (Ответ: 1,5 кг)</a:t>
            </a:r>
          </a:p>
          <a:p>
            <a:pPr marL="342900" indent="-342900"/>
            <a:r>
              <a:rPr lang="ru-RU" dirty="0" smtClean="0"/>
              <a:t>3.   а) Сколько чистой воды нужно добавить к 300 г морской воды, содержащей 4% соли, чтобы получить воду, содержащую 3% соли? (Ответ: 100 г)</a:t>
            </a:r>
          </a:p>
          <a:p>
            <a:pPr marL="342900" indent="-342900"/>
            <a:r>
              <a:rPr lang="ru-RU" dirty="0" smtClean="0"/>
              <a:t>      б) Для приготовления маринада необходим 2%-ный раствор уксуса. Сколько нужно добавить воды в 100 г 9%-ного раствора уксуса, чтобы получить раствор для маринада? (Ответ: 350 г)</a:t>
            </a:r>
          </a:p>
          <a:p>
            <a:pPr marL="342900" indent="-342900">
              <a:buAutoNum type="arabicPeriod" startAt="4"/>
            </a:pPr>
            <a:r>
              <a:rPr lang="ru-RU" dirty="0" smtClean="0"/>
              <a:t>а) Имеются два куска сплава олова и свинца, содержащие 60% и 40% олова. По сколько граммов от каждого куска надо взять, чтобы получить 600 г сплава содержащего 45% олова? (Ответ: 150 г и 450 г)</a:t>
            </a:r>
          </a:p>
          <a:p>
            <a:pPr marL="342900" indent="-342900"/>
            <a:r>
              <a:rPr lang="ru-RU" dirty="0" smtClean="0"/>
              <a:t>      б) Торговец продает орехи двух сортов: один по 90 центов, другие по 60 центов за килограмм. Он хочет получить 50 кг смеси по 72 цента за килограмм. Сколько для этого потребуется орехов каждого сорта? (Ответ: 20 кг и 30 кг)</a:t>
            </a:r>
          </a:p>
          <a:p>
            <a:pPr marL="342900" indent="-342900"/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878" y="285728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Список использованных печатных источников</a:t>
            </a:r>
          </a:p>
          <a:p>
            <a:pPr marL="342900" indent="-342900">
              <a:buAutoNum type="arabicPeriod"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А.В. </a:t>
            </a:r>
            <a:r>
              <a:rPr lang="ru-RU" i="1" dirty="0" err="1" smtClean="0">
                <a:solidFill>
                  <a:schemeClr val="tx2">
                    <a:lumMod val="75000"/>
                  </a:schemeClr>
                </a:solidFill>
              </a:rPr>
              <a:t>Шевкин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 «Текстовые задачи», М.: Просвещение, 1997 г.)</a:t>
            </a:r>
          </a:p>
          <a:p>
            <a:pPr marL="342900" indent="-342900">
              <a:buAutoNum type="arabicPeriod"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Н.А. </a:t>
            </a:r>
            <a:r>
              <a:rPr lang="ru-RU" i="1" dirty="0" err="1" smtClean="0">
                <a:solidFill>
                  <a:schemeClr val="tx2">
                    <a:lumMod val="75000"/>
                  </a:schemeClr>
                </a:solidFill>
              </a:rPr>
              <a:t>Терешин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,  Т.Н. </a:t>
            </a:r>
            <a:r>
              <a:rPr lang="ru-RU" i="1" dirty="0" err="1" smtClean="0">
                <a:solidFill>
                  <a:schemeClr val="tx2">
                    <a:lumMod val="75000"/>
                  </a:schemeClr>
                </a:solidFill>
              </a:rPr>
              <a:t>Терешина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 «Сборник задач и примеров по алгебре 7-9 </a:t>
            </a:r>
            <a:r>
              <a:rPr lang="ru-RU" i="1" dirty="0" err="1" smtClean="0">
                <a:solidFill>
                  <a:schemeClr val="tx2">
                    <a:lumMod val="75000"/>
                  </a:schemeClr>
                </a:solidFill>
              </a:rPr>
              <a:t>кл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.»</a:t>
            </a:r>
          </a:p>
          <a:p>
            <a:pPr marL="342900" indent="-342900">
              <a:buAutoNum type="arabicPeriod"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Сборник экзаменационных тестов А.Г. </a:t>
            </a:r>
            <a:r>
              <a:rPr lang="ru-RU" i="1" dirty="0" err="1" smtClean="0">
                <a:solidFill>
                  <a:schemeClr val="tx2">
                    <a:lumMod val="75000"/>
                  </a:schemeClr>
                </a:solidFill>
              </a:rPr>
              <a:t>Клово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 и др., 2010г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При решении задач на смеси и сплавы удобно использовать краткую запись в виде прямоугольников.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Задача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Имеется два сплава меди и олова. Один сплав содержит 72% меди, а другой 80% меди. Сколько нужно взять каждого сплава, чтобы получилось 800г сплава, содержащего 75% меди?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Изобразим каждый из сплавов и результат сплавления в виде прямоугольников, разбитых на фрагменты по количеству входящих элементов. </a:t>
            </a: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Внутри прямоугольников впишем процентное содержание соответствующего компонента, если сплав состоит из двух компонентов, то достаточно указать процентное содержание одного из них, в этом случае процентное содержание второго равно разности 100% и процентного содержания первого. Вписываем массу всего сплава и массу нужного компонента</a:t>
            </a:r>
            <a:r>
              <a:rPr lang="ru-RU" sz="20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6" y="4929198"/>
          <a:ext cx="6929486" cy="1689714"/>
        </p:xfrm>
        <a:graphic>
          <a:graphicData uri="http://schemas.openxmlformats.org/drawingml/2006/table">
            <a:tbl>
              <a:tblPr/>
              <a:tblGrid>
                <a:gridCol w="839100"/>
                <a:gridCol w="839100"/>
                <a:gridCol w="839100"/>
                <a:gridCol w="839100"/>
                <a:gridCol w="1287070"/>
                <a:gridCol w="469215"/>
                <a:gridCol w="762595"/>
                <a:gridCol w="1054206"/>
              </a:tblGrid>
              <a:tr h="673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олово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медь</a:t>
                      </a:r>
                      <a:endParaRPr lang="ru-RU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72%</a:t>
                      </a:r>
                      <a:endParaRPr lang="ru-RU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endParaRPr lang="ru-RU" sz="1800" b="1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олово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80%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endParaRPr lang="ru-RU" sz="1800" b="1" dirty="0">
                        <a:solidFill>
                          <a:srgbClr val="333333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олово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75%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431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0,75</a:t>
                      </a:r>
                      <a:r>
                        <a:rPr lang="ru-RU" dirty="0" smtClean="0">
                          <a:latin typeface="Arial"/>
                          <a:cs typeface="Arial"/>
                        </a:rPr>
                        <a:t>·800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267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	800 г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4414" y="1428736"/>
          <a:ext cx="6929486" cy="1689714"/>
        </p:xfrm>
        <a:graphic>
          <a:graphicData uri="http://schemas.openxmlformats.org/drawingml/2006/table">
            <a:tbl>
              <a:tblPr/>
              <a:tblGrid>
                <a:gridCol w="839100"/>
                <a:gridCol w="839100"/>
                <a:gridCol w="839100"/>
                <a:gridCol w="839100"/>
                <a:gridCol w="1287070"/>
                <a:gridCol w="469215"/>
                <a:gridCol w="762595"/>
                <a:gridCol w="1054206"/>
              </a:tblGrid>
              <a:tr h="673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олово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медь</a:t>
                      </a:r>
                      <a:endParaRPr lang="ru-RU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72%</a:t>
                      </a:r>
                      <a:endParaRPr lang="ru-RU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endParaRPr lang="ru-RU" sz="1800" b="1" dirty="0">
                        <a:solidFill>
                          <a:srgbClr val="333333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олово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Медь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80%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endParaRPr lang="ru-RU" sz="1800" b="1" dirty="0">
                        <a:solidFill>
                          <a:srgbClr val="333333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олово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медь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7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75%</a:t>
                      </a:r>
                      <a:endParaRPr lang="ru-R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43174"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</a:rPr>
                        <a:t>0,72х</a:t>
                      </a:r>
                      <a:endParaRPr lang="ru-RU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</a:rPr>
                        <a:t>0,8(800 - </a:t>
                      </a:r>
                      <a:r>
                        <a:rPr lang="ru-RU" dirty="0" err="1" smtClean="0">
                          <a:latin typeface="+mn-lt"/>
                        </a:rPr>
                        <a:t>х</a:t>
                      </a:r>
                      <a:r>
                        <a:rPr lang="ru-RU" dirty="0" smtClean="0">
                          <a:latin typeface="+mn-lt"/>
                        </a:rPr>
                        <a:t>)</a:t>
                      </a:r>
                      <a:endParaRPr lang="ru-RU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</a:rPr>
                        <a:t>0,75</a:t>
                      </a:r>
                      <a:r>
                        <a:rPr lang="ru-RU" dirty="0" smtClean="0">
                          <a:latin typeface="+mn-lt"/>
                          <a:cs typeface="Arial"/>
                        </a:rPr>
                        <a:t>·800</a:t>
                      </a:r>
                      <a:endParaRPr lang="ru-RU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267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 err="1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г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1800" b="1" dirty="0" smtClean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800 – </a:t>
                      </a:r>
                      <a:r>
                        <a:rPr lang="en-US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x)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75"/>
                        </a:spcAft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	800 г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Пусть 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 – масса первого сплава, тогда, (800 – 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)г – масса второго сплава,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 0,72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 г – масса меди в 1 сплаве, 0,8(800</a:t>
            </a: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1" i="1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) г – масса меди во 2 сплаве.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3318570"/>
            <a:ext cx="9144000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Составляем уравнение относительно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массы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 меди!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Сумма масс меди в двух данных сплавах равна массе меди в полученном третьем сплаве: 0,72х + 0,8(800 -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Times New Roman" pitchFamily="18" charset="0"/>
              </a:rPr>
              <a:t>) = 0,75·800</a:t>
            </a:r>
            <a:endParaRPr lang="ru-RU" sz="2400" dirty="0" smtClean="0">
              <a:solidFill>
                <a:srgbClr val="333333"/>
              </a:solidFill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Решив это уравнение, получаем </a:t>
            </a:r>
            <a:r>
              <a:rPr lang="ru-RU" sz="2400" dirty="0" err="1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 = 500.  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500г - масса первого сплава, тогда 800 - 500 = 300 (г) – масса второго сплава.</a:t>
            </a:r>
            <a:endParaRPr lang="ru-RU" sz="240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i="1" dirty="0" smtClean="0">
              <a:solidFill>
                <a:srgbClr val="333333"/>
              </a:solidFill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333333"/>
                </a:solidFill>
                <a:ea typeface="Times New Roman" pitchFamily="18" charset="0"/>
                <a:cs typeface="Times New Roman" pitchFamily="18" charset="0"/>
              </a:rPr>
              <a:t>Ответ: 500 г, 300 г.</a:t>
            </a:r>
            <a:endParaRPr lang="ru-RU" sz="240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23825" cy="238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+mn-lt"/>
                <a:cs typeface="Times New Roman" pitchFamily="18" charset="0"/>
              </a:rPr>
              <a:t>1. Сплавили 300 г сплава олова и меди, содержащего 60% олова, и 900 г сплава олова и меди, содержащего 80% олова. Сколько процентов олова в получившемся сплаве? 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n-lt"/>
              <a:cs typeface="Times New Roman" pitchFamily="18" charset="0"/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2844" y="2928934"/>
          <a:ext cx="22860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857256"/>
              </a:tblGrid>
              <a:tr h="71438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 </a:t>
                      </a:r>
                      <a:r>
                        <a:rPr lang="ru-RU" sz="2400" dirty="0" smtClean="0"/>
                        <a:t>Олово</a:t>
                      </a:r>
                    </a:p>
                    <a:p>
                      <a:pPr algn="ctr"/>
                      <a:r>
                        <a:rPr lang="ru-RU" sz="2400" dirty="0" smtClean="0"/>
                        <a:t>60% </a:t>
                      </a:r>
                      <a:endParaRPr lang="ru-RU" sz="2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Медь</a:t>
                      </a:r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(0,6·300) 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300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2500298" y="3357562"/>
            <a:ext cx="642942" cy="571504"/>
          </a:xfrm>
          <a:prstGeom prst="mathPlus">
            <a:avLst>
              <a:gd name="adj1" fmla="val 26853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 13"/>
          <p:cNvSpPr/>
          <p:nvPr/>
        </p:nvSpPr>
        <p:spPr>
          <a:xfrm>
            <a:off x="5572132" y="3286124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429388" y="2928934"/>
          <a:ext cx="2571768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165"/>
                <a:gridCol w="829603"/>
              </a:tblGrid>
              <a:tr h="71438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</a:t>
                      </a:r>
                      <a:r>
                        <a:rPr lang="ru-RU" sz="2400" dirty="0" smtClean="0"/>
                        <a:t>Олово</a:t>
                      </a:r>
                    </a:p>
                    <a:p>
                      <a:r>
                        <a:rPr lang="ru-RU" sz="2400" dirty="0" smtClean="0"/>
                        <a:t>       </a:t>
                      </a:r>
                      <a:r>
                        <a:rPr lang="ru-RU" sz="2400" dirty="0" err="1" smtClean="0"/>
                        <a:t>х%</a:t>
                      </a:r>
                      <a:endParaRPr lang="ru-RU" sz="2400" dirty="0" smtClean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Медь</a:t>
                      </a:r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(0,01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·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·1200)г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(300 + 900)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14348" y="4786322"/>
            <a:ext cx="7715304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0,6·300 + 0,8·900 = </a:t>
            </a:r>
            <a:r>
              <a:rPr lang="ru-RU" sz="2400" dirty="0" smtClean="0">
                <a:solidFill>
                  <a:schemeClr val="tx1"/>
                </a:solidFill>
                <a:latin typeface="Calibri"/>
              </a:rPr>
              <a:t>1/100</a:t>
            </a:r>
            <a:r>
              <a:rPr lang="ru-RU" sz="2400" dirty="0" smtClean="0">
                <a:solidFill>
                  <a:schemeClr val="tx1"/>
                </a:solidFill>
              </a:rPr>
              <a:t>·</a:t>
            </a:r>
            <a:r>
              <a:rPr lang="ru-RU" sz="2400" dirty="0" err="1" smtClean="0">
                <a:solidFill>
                  <a:schemeClr val="tx1"/>
                </a:solidFill>
                <a:latin typeface="Calibri"/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·</a:t>
            </a:r>
            <a:r>
              <a:rPr lang="ru-RU" sz="2400" dirty="0" smtClean="0">
                <a:solidFill>
                  <a:schemeClr val="tx1"/>
                </a:solidFill>
                <a:latin typeface="Calibri"/>
              </a:rPr>
              <a:t>1200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8"/>
          <p:cNvGraphicFramePr>
            <a:graphicFrameLocks noGrp="1"/>
          </p:cNvGraphicFramePr>
          <p:nvPr>
            <p:ph idx="1"/>
          </p:nvPr>
        </p:nvGraphicFramePr>
        <p:xfrm>
          <a:off x="3286116" y="2928934"/>
          <a:ext cx="22860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857256"/>
              </a:tblGrid>
              <a:tr h="71438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Олово</a:t>
                      </a:r>
                    </a:p>
                    <a:p>
                      <a:pPr algn="ctr"/>
                      <a:r>
                        <a:rPr lang="ru-RU" sz="2400" dirty="0" smtClean="0"/>
                        <a:t>80%</a:t>
                      </a:r>
                      <a:endParaRPr lang="ru-RU" sz="2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Медь</a:t>
                      </a:r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(0,8·900) г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900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14348" y="5857892"/>
            <a:ext cx="7715304" cy="785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= 75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75% </a:t>
            </a:r>
            <a:endParaRPr lang="ru-RU" sz="24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3357586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2. В бидоне 3 л молока жирностью 8%. Через сутки из бидона слили 0,5 выделившихся сливок. Определите жирность оставшегося молока, если жирность сливок составила 12%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(Жирность – это отношение массы жира, содержащегося в молоке, к массе самого молока, выраженное в процентах)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14282" y="3500438"/>
          <a:ext cx="22860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00013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   </a:t>
                      </a:r>
                      <a:r>
                        <a:rPr lang="ru-RU" sz="2400" dirty="0" smtClean="0"/>
                        <a:t>Жир</a:t>
                      </a:r>
                    </a:p>
                    <a:p>
                      <a:pPr algn="ctr"/>
                      <a:r>
                        <a:rPr lang="ru-RU" sz="2400" dirty="0" smtClean="0"/>
                        <a:t>8%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 (0,08·3)л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3 л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Равно 13"/>
          <p:cNvSpPr/>
          <p:nvPr/>
        </p:nvSpPr>
        <p:spPr>
          <a:xfrm>
            <a:off x="5715008" y="3857628"/>
            <a:ext cx="857256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643702" y="3500438"/>
          <a:ext cx="2286016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785818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Жир</a:t>
                      </a:r>
                    </a:p>
                    <a:p>
                      <a:r>
                        <a:rPr lang="ru-RU" sz="2400" dirty="0" smtClean="0"/>
                        <a:t>         </a:t>
                      </a:r>
                      <a:r>
                        <a:rPr lang="ru-RU" sz="2400" dirty="0" err="1" smtClean="0"/>
                        <a:t>х%</a:t>
                      </a:r>
                      <a:endParaRPr lang="ru-RU" sz="240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(0,01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·</a:t>
                      </a:r>
                      <a:r>
                        <a:rPr lang="ru-RU" sz="2000" dirty="0" err="1" smtClean="0"/>
                        <a:t>х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·2,5)л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rgbClr val="0070C0"/>
                          </a:solidFill>
                        </a:rPr>
                        <a:t>(3 – 0,5) л</a:t>
                      </a:r>
                      <a:endParaRPr lang="ru-RU" sz="20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14348" y="5214950"/>
            <a:ext cx="7715304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0,08·3 – 0,12·0,5 = </a:t>
            </a:r>
            <a:r>
              <a:rPr lang="ru-RU" sz="2400" dirty="0" smtClean="0">
                <a:solidFill>
                  <a:schemeClr val="tx1"/>
                </a:solidFill>
                <a:latin typeface="Calibri"/>
              </a:rPr>
              <a:t>1/100</a:t>
            </a:r>
            <a:r>
              <a:rPr lang="ru-RU" sz="2400" dirty="0" smtClean="0">
                <a:solidFill>
                  <a:schemeClr val="tx1"/>
                </a:solidFill>
              </a:rPr>
              <a:t>·</a:t>
            </a:r>
            <a:r>
              <a:rPr lang="ru-RU" sz="2400" dirty="0" err="1" smtClean="0">
                <a:solidFill>
                  <a:schemeClr val="tx1"/>
                </a:solidFill>
                <a:latin typeface="Calibri"/>
              </a:rPr>
              <a:t>х</a:t>
            </a:r>
            <a:r>
              <a:rPr lang="ru-RU" sz="2400" dirty="0" smtClean="0">
                <a:solidFill>
                  <a:schemeClr val="tx1"/>
                </a:solidFill>
                <a:latin typeface="Calibri"/>
              </a:rPr>
              <a:t>·2,5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8"/>
          <p:cNvGraphicFramePr>
            <a:graphicFrameLocks noGrp="1"/>
          </p:cNvGraphicFramePr>
          <p:nvPr>
            <p:ph idx="1"/>
          </p:nvPr>
        </p:nvGraphicFramePr>
        <p:xfrm>
          <a:off x="3214678" y="3500438"/>
          <a:ext cx="2500330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928694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 </a:t>
                      </a:r>
                      <a:r>
                        <a:rPr lang="ru-RU" sz="2400" dirty="0" smtClean="0"/>
                        <a:t>Жир</a:t>
                      </a:r>
                    </a:p>
                    <a:p>
                      <a:pPr algn="ctr"/>
                      <a:r>
                        <a:rPr lang="ru-RU" sz="2400" dirty="0" smtClean="0"/>
                        <a:t>12% 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(0,12·0,5) л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0,5 л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Минус 11"/>
          <p:cNvSpPr/>
          <p:nvPr/>
        </p:nvSpPr>
        <p:spPr>
          <a:xfrm>
            <a:off x="2500298" y="4000504"/>
            <a:ext cx="714380" cy="500066"/>
          </a:xfrm>
          <a:prstGeom prst="mathMinu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6000768"/>
            <a:ext cx="7715304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х=7,2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7,2% 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2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3. Смешали 300 г 50%-ного и 100 г 30%-ного раствора кислоты. Определите процентное содержание кислоты в полученном растворе. </a:t>
            </a:r>
            <a:endParaRPr lang="ru-RU" sz="2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57158" y="2285992"/>
          <a:ext cx="2214578" cy="169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928694"/>
              </a:tblGrid>
              <a:tr h="8994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Кислота</a:t>
                      </a:r>
                    </a:p>
                    <a:p>
                      <a:pPr algn="ctr"/>
                      <a:r>
                        <a:rPr lang="ru-RU" sz="2400" dirty="0" smtClean="0"/>
                        <a:t>50 %</a:t>
                      </a:r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(0,5·300)г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300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2714612" y="2857496"/>
            <a:ext cx="642942" cy="571504"/>
          </a:xfrm>
          <a:prstGeom prst="mathPlus">
            <a:avLst>
              <a:gd name="adj1" fmla="val 26853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 13"/>
          <p:cNvSpPr/>
          <p:nvPr/>
        </p:nvSpPr>
        <p:spPr>
          <a:xfrm>
            <a:off x="5786446" y="2786058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572264" y="2357430"/>
          <a:ext cx="2428893" cy="16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058"/>
                <a:gridCol w="910835"/>
              </a:tblGrid>
              <a:tr h="8842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Кислота</a:t>
                      </a:r>
                    </a:p>
                    <a:p>
                      <a:pPr algn="ctr"/>
                      <a:r>
                        <a:rPr lang="ru-RU" sz="2400" dirty="0" smtClean="0"/>
                        <a:t>Х %</a:t>
                      </a:r>
                      <a:endParaRPr lang="ru-RU" sz="2000" dirty="0" smtClean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(0,01·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·400)г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(300+100)г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910" y="4357694"/>
            <a:ext cx="7715304" cy="857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0,5·300 + 0,3·100 =1/100·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·400</a:t>
            </a: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8"/>
          <p:cNvGraphicFramePr>
            <a:graphicFrameLocks noGrp="1"/>
          </p:cNvGraphicFramePr>
          <p:nvPr>
            <p:ph idx="1"/>
          </p:nvPr>
        </p:nvGraphicFramePr>
        <p:xfrm>
          <a:off x="3500430" y="2285992"/>
          <a:ext cx="2214578" cy="169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928694"/>
              </a:tblGrid>
              <a:tr h="8994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Кислота</a:t>
                      </a:r>
                    </a:p>
                    <a:p>
                      <a:pPr algn="ctr"/>
                      <a:r>
                        <a:rPr lang="ru-RU" sz="2400" dirty="0" smtClean="0"/>
                        <a:t>30 % 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0,3·100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505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100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2910" y="5500702"/>
            <a:ext cx="7715304" cy="9286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х=45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45%.</a:t>
            </a:r>
            <a:endParaRPr lang="ru-RU" sz="24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4. Имеется чай по 80 и 120 рублей за 1 кг. Смешали 300 г первого и 200 г второго сорта. Определите цену 1 кг полученной смеси.</a:t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57158" y="2571744"/>
          <a:ext cx="2214578" cy="129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928694"/>
              </a:tblGrid>
              <a:tr h="89942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  </a:t>
                      </a:r>
                      <a:r>
                        <a:rPr lang="ru-RU" sz="2400" dirty="0" smtClean="0"/>
                        <a:t>80 руб.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за 1кг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3807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300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2643174" y="2928934"/>
            <a:ext cx="642942" cy="571504"/>
          </a:xfrm>
          <a:prstGeom prst="mathPlus">
            <a:avLst>
              <a:gd name="adj1" fmla="val 2685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 13"/>
          <p:cNvSpPr/>
          <p:nvPr/>
        </p:nvSpPr>
        <p:spPr>
          <a:xfrm>
            <a:off x="5786446" y="2786058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572264" y="2571744"/>
          <a:ext cx="2143140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928694"/>
              </a:tblGrid>
              <a:tr h="8842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х</a:t>
                      </a:r>
                      <a:r>
                        <a:rPr lang="ru-RU" sz="2400" dirty="0" smtClean="0"/>
                        <a:t> руб.</a:t>
                      </a:r>
                    </a:p>
                    <a:p>
                      <a:pPr algn="ctr"/>
                      <a:r>
                        <a:rPr lang="ru-RU" sz="2000" dirty="0" smtClean="0"/>
                        <a:t>за 1 кг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40168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(300+200)г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910" y="4071942"/>
            <a:ext cx="7715304" cy="857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0,8·300 + 1,2·200 =1/100·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·500</a:t>
            </a: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8"/>
          <p:cNvGraphicFramePr>
            <a:graphicFrameLocks noGrp="1"/>
          </p:cNvGraphicFramePr>
          <p:nvPr>
            <p:ph idx="1"/>
          </p:nvPr>
        </p:nvGraphicFramePr>
        <p:xfrm>
          <a:off x="3500430" y="2571744"/>
          <a:ext cx="2214578" cy="129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928694"/>
              </a:tblGrid>
              <a:tr h="8994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120 руб. </a:t>
                      </a:r>
                    </a:p>
                    <a:p>
                      <a:pPr algn="ctr"/>
                      <a:r>
                        <a:rPr lang="ru-RU" sz="2000" dirty="0" smtClean="0"/>
                        <a:t>за 1 кг  </a:t>
                      </a:r>
                      <a:endParaRPr lang="ru-RU" sz="20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3807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200 г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2910" y="5072074"/>
            <a:ext cx="7715304" cy="9286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х=96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 96 руб.</a:t>
            </a:r>
            <a:endParaRPr lang="ru-RU" sz="24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5. 30 ведер вина в 48° смешаны с 24 ведрами вина в 36°. Сколько градусов в смеси?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(Из «Арифметики» А.П. Киселева)</a:t>
            </a:r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85720" y="2500306"/>
          <a:ext cx="2214578" cy="129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928694"/>
              </a:tblGrid>
              <a:tr h="8994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48°   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807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30 ведер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люс 9"/>
          <p:cNvSpPr/>
          <p:nvPr/>
        </p:nvSpPr>
        <p:spPr>
          <a:xfrm>
            <a:off x="2714612" y="2857496"/>
            <a:ext cx="642942" cy="571504"/>
          </a:xfrm>
          <a:prstGeom prst="mathPlus">
            <a:avLst>
              <a:gd name="adj1" fmla="val 26853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 13"/>
          <p:cNvSpPr/>
          <p:nvPr/>
        </p:nvSpPr>
        <p:spPr>
          <a:xfrm>
            <a:off x="5786446" y="2786058"/>
            <a:ext cx="785818" cy="771524"/>
          </a:xfrm>
          <a:prstGeom prst="mathEqual">
            <a:avLst>
              <a:gd name="adj1" fmla="val 12409"/>
              <a:gd name="adj2" fmla="val 1176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643702" y="2500306"/>
          <a:ext cx="2143140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928694"/>
              </a:tblGrid>
              <a:tr h="8842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х°</a:t>
                      </a:r>
                      <a:endParaRPr lang="ru-RU" sz="2400" dirty="0" smtClean="0"/>
                    </a:p>
                    <a:p>
                      <a:pPr algn="ctr"/>
                      <a:endParaRPr lang="ru-RU" sz="2000" dirty="0" smtClean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0168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(30 + 24) ведер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910" y="4500570"/>
            <a:ext cx="7786742" cy="857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0,48·30 + 0,36·24 = 1/100·</a:t>
            </a:r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·54</a:t>
            </a: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1" name="Содержимое 8"/>
          <p:cNvGraphicFramePr>
            <a:graphicFrameLocks noGrp="1"/>
          </p:cNvGraphicFramePr>
          <p:nvPr>
            <p:ph idx="1"/>
          </p:nvPr>
        </p:nvGraphicFramePr>
        <p:xfrm>
          <a:off x="3571868" y="2500306"/>
          <a:ext cx="2214578" cy="129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928694"/>
              </a:tblGrid>
              <a:tr h="8994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36°</a:t>
                      </a:r>
                      <a:endParaRPr lang="ru-RU" sz="24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807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24 ведра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2910" y="5715016"/>
            <a:ext cx="7786742" cy="785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х</a:t>
            </a:r>
            <a:r>
              <a:rPr lang="ru-RU" sz="2400" dirty="0" smtClean="0">
                <a:solidFill>
                  <a:schemeClr val="tx1"/>
                </a:solidFill>
              </a:rPr>
              <a:t> = 42⅔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Ответ:42⅔°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1368</TotalTime>
  <Words>2343</Words>
  <Application>Microsoft Office PowerPoint</Application>
  <PresentationFormat>Экран (4:3)</PresentationFormat>
  <Paragraphs>477</Paragraphs>
  <Slides>25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Задачи на смеси и сплавы –  это задачи, охватывающие большой круг ситуаций – смешение кислот разной концентрации, жидкостей с различным содержанием соли, товаров разной цены, сплавление металлов с различным содержанием некоторого металла. </vt:lpstr>
      <vt:lpstr>Слайд 3</vt:lpstr>
      <vt:lpstr>Слайд 4</vt:lpstr>
      <vt:lpstr>1. Сплавили 300 г сплава олова и меди, содержащего 60% олова, и 900 г сплава олова и меди, содержащего 80% олова. Сколько процентов олова в получившемся сплаве? </vt:lpstr>
      <vt:lpstr>2. В бидоне 3 л молока жирностью 8%. Через сутки из бидона слили 0,5 выделившихся сливок. Определите жирность оставшегося молока, если жирность сливок составила 12%.   (Жирность – это отношение массы жира, содержащегося в молоке, к массе самого молока, выраженное в процентах)</vt:lpstr>
      <vt:lpstr>3. Смешали 300 г 50%-ного и 100 г 30%-ного раствора кислоты. Определите процентное содержание кислоты в полученном растворе. </vt:lpstr>
      <vt:lpstr>4. Имеется чай по 80 и 120 рублей за 1 кг. Смешали 300 г первого и 200 г второго сорта. Определите цену 1 кг полученной смеси. </vt:lpstr>
      <vt:lpstr>5. 30 ведер вина в 48° смешаны с 24 ведрами вина в 36°. Сколько градусов в смеси? (Из «Арифметики» А.П. Киселева)</vt:lpstr>
      <vt:lpstr>6. Кусок сплава золота и серебра весом 3 кг содержит 30%   золота. Сколько килограммов чистого золота нужно прибавить к этому куску, чтобы получившийся новый сплав содержал  40%  золота?</vt:lpstr>
      <vt:lpstr>7. Сколько чистого серебра нужно прибавить к 200 г серебра 835-й пробы, чтобы получить серебро 875-й пробы?  (Пробу драгоценных металлов выражают трехзначным числом. Выражение «серебро 835-й пробы» означает, что масса чистого серебра составляет 835 тысячных (или 83,5%) массы сплава) </vt:lpstr>
      <vt:lpstr>8. К 200 г сиропа, содержащего 25% сахара, добавили 75 г воды и некоторое количество сахара. После перемешивания получили сироп, содержащий 28% сахара. Определите, сколько граммов сахара было добавлено?       </vt:lpstr>
      <vt:lpstr>9. Сколько килограммов пресной воды надо прибавить к 80 кг морской воды, содержащей 5% соли (по массе), чтобы содержание соли составило  2%?</vt:lpstr>
      <vt:lpstr>10. Имеются два сплава, состоящие из цинка, меди и олова. Первый сплав содержит 40% олова, а второй – 26% меди. Процентное содержание цинка в обоих сплавах одинаково. Сплавив 150 кг первого сплава и 250 кг второго, получили новый сплав, в котором 30% цинка. Сколько килограммов олова в новом сплаве? </vt:lpstr>
      <vt:lpstr>11. Имеются два куска сплава олова и свинца. Первый, массой 300 г, содержит 60% олова, второй 40% олова. Сколько граммов от второго куска надо прибавить к первому, чтобы получить сплав с содержанием олова  56%?</vt:lpstr>
      <vt:lpstr>12. Имеется два куска сплава, содержащие 40%  и  60% олова. В каком отношении (по массе) надо сплавить части этих кусков, чтобы получить сплав, содержащий 45% олова? </vt:lpstr>
      <vt:lpstr>Слайд 17</vt:lpstr>
      <vt:lpstr> 13. Имеется два куска сплава, содержащие 30%  и  70% меди. По сколько граммов от каждого куска надо взять, чтобы получить  800г сплава, содержащего 45% меди?   </vt:lpstr>
      <vt:lpstr>14. На складе имеются две емкости с 5% и 25% содержанием уксуса. Сколько надо взять литров из каждой емкости, чтобы получить  80 л  10% уксуса?</vt:lpstr>
      <vt:lpstr>15. В двух различных сплавах золото и серебро относятся как 1:2 и 2:3 (по массе). сколько граммов каждого сплава нужно взять, чтобы после совместной переплавки получить 19 г нового сплава, в котором золото и серебро находятся в отношении 7:12? </vt:lpstr>
      <vt:lpstr>16. Сплавлено 40 г золота одной пробы и 60 г золота другой пробы и получено золото 62-й пробы. Какой пробы было золото первого и второго слитков, если при сплаве их поровну получается золото 61-й пробы?</vt:lpstr>
      <vt:lpstr>17. Смешав 30% и 60% растворы кислоты и добавив   10 кг чистой воды, получили 36%-ный раствор кислоты. Если бы вместо 10 кг воды добавили 10 кг 50% раствора той же  кислоты, то получили бы 41% раствор кислоты. Сколько килограммов 30% кислоты использовали для получения смеси? </vt:lpstr>
      <vt:lpstr>18. Имеются два разных сплава меди. В первом сплаве меди на 40% меньше, чем во втором. После сплавления получили сплав, содержащий 36% меди. Определить процентное содержание меди в первом и во втором сплавах, если меди в первом сплаве было 6 кг, а во втором – 12кг.</vt:lpstr>
      <vt:lpstr>Слайд 24</vt:lpstr>
      <vt:lpstr>Слайд 25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на сплавы (смеси)</dc:title>
  <dc:creator>SamLab.ws</dc:creator>
  <cp:lastModifiedBy>Admin</cp:lastModifiedBy>
  <cp:revision>128</cp:revision>
  <dcterms:created xsi:type="dcterms:W3CDTF">2002-12-31T21:04:16Z</dcterms:created>
  <dcterms:modified xsi:type="dcterms:W3CDTF">2003-01-01T00:21:27Z</dcterms:modified>
</cp:coreProperties>
</file>