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8"/>
  </p:notesMasterIdLst>
  <p:sldIdLst>
    <p:sldId id="257" r:id="rId2"/>
    <p:sldId id="292" r:id="rId3"/>
    <p:sldId id="296" r:id="rId4"/>
    <p:sldId id="293" r:id="rId5"/>
    <p:sldId id="294" r:id="rId6"/>
    <p:sldId id="283" r:id="rId7"/>
    <p:sldId id="258" r:id="rId8"/>
    <p:sldId id="259" r:id="rId9"/>
    <p:sldId id="284" r:id="rId10"/>
    <p:sldId id="285" r:id="rId11"/>
    <p:sldId id="286" r:id="rId12"/>
    <p:sldId id="287" r:id="rId13"/>
    <p:sldId id="290" r:id="rId14"/>
    <p:sldId id="291" r:id="rId15"/>
    <p:sldId id="260" r:id="rId16"/>
    <p:sldId id="28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638" autoAdjust="0"/>
  </p:normalViewPr>
  <p:slideViewPr>
    <p:cSldViewPr>
      <p:cViewPr varScale="1">
        <p:scale>
          <a:sx n="86" d="100"/>
          <a:sy n="86" d="100"/>
        </p:scale>
        <p:origin x="156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A55D4-CC13-4E10-A978-A2FE950DBBA8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FA44B-72EB-41EF-AF22-B26D890A1E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3DFC22-DB44-4960-A478-C3071CE4AB5F}" type="slidenum">
              <a:rPr lang="ru-RU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89A7-401E-4F6A-A245-8445BF8B8DFC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B4F4F-9FA2-4064-8B53-F20D2C5AA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89A7-401E-4F6A-A245-8445BF8B8DFC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B4F4F-9FA2-4064-8B53-F20D2C5AA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89A7-401E-4F6A-A245-8445BF8B8DFC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B4F4F-9FA2-4064-8B53-F20D2C5AA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89A7-401E-4F6A-A245-8445BF8B8DFC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B4F4F-9FA2-4064-8B53-F20D2C5AA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89A7-401E-4F6A-A245-8445BF8B8DFC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B4F4F-9FA2-4064-8B53-F20D2C5AA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89A7-401E-4F6A-A245-8445BF8B8DFC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B4F4F-9FA2-4064-8B53-F20D2C5AA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89A7-401E-4F6A-A245-8445BF8B8DFC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B4F4F-9FA2-4064-8B53-F20D2C5AA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89A7-401E-4F6A-A245-8445BF8B8DFC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B4F4F-9FA2-4064-8B53-F20D2C5AA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89A7-401E-4F6A-A245-8445BF8B8DFC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B4F4F-9FA2-4064-8B53-F20D2C5AA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89A7-401E-4F6A-A245-8445BF8B8DFC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B4F4F-9FA2-4064-8B53-F20D2C5AA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89A7-401E-4F6A-A245-8445BF8B8DFC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B4F4F-9FA2-4064-8B53-F20D2C5AA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3000"/>
            <a:lum/>
          </a:blip>
          <a:srcRect/>
          <a:stretch>
            <a:fillRect l="-5000" t="-2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089A7-401E-4F6A-A245-8445BF8B8DFC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B4F4F-9FA2-4064-8B53-F20D2C5AA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-13526"/>
            <a:ext cx="9144000" cy="6858000"/>
          </a:xfrm>
        </p:spPr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апрель, 2021 год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980728"/>
            <a:ext cx="784887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Заседание ГМО №4</a:t>
            </a:r>
          </a:p>
          <a:p>
            <a:pPr algn="ctr"/>
            <a:r>
              <a:rPr lang="ru-RU" sz="2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1.Структура </a:t>
            </a:r>
            <a:r>
              <a:rPr lang="ru-RU" sz="2800" dirty="0">
                <a:solidFill>
                  <a:srgbClr val="0070C0"/>
                </a:solidFill>
                <a:latin typeface="Arial Black" panose="020B0A04020102020204" pitchFamily="34" charset="0"/>
              </a:rPr>
              <a:t>логопедического занятия  </a:t>
            </a:r>
            <a:br>
              <a:rPr lang="ru-RU" sz="2800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sz="2800" dirty="0">
                <a:solidFill>
                  <a:srgbClr val="0070C0"/>
                </a:solidFill>
                <a:latin typeface="Arial Black" panose="020B0A04020102020204" pitchFamily="34" charset="0"/>
              </a:rPr>
              <a:t>при коррекции звукопроизношения и </a:t>
            </a:r>
            <a:r>
              <a:rPr lang="ru-RU" sz="2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ФФНР</a:t>
            </a:r>
          </a:p>
          <a:p>
            <a:pPr algn="r"/>
            <a:endParaRPr lang="ru-RU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r"/>
            <a:endParaRPr lang="ru-RU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r"/>
            <a:endParaRPr lang="ru-RU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r"/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Учитель-логопед </a:t>
            </a:r>
            <a:r>
              <a:rPr lang="ru-RU" dirty="0">
                <a:solidFill>
                  <a:srgbClr val="0070C0"/>
                </a:solidFill>
                <a:latin typeface="Arial Black" panose="020B0A04020102020204" pitchFamily="34" charset="0"/>
              </a:rPr>
              <a:t>МБОУ СШ №9 </a:t>
            </a:r>
            <a:endParaRPr lang="ru-RU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r"/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Елисеева </a:t>
            </a:r>
            <a:r>
              <a:rPr lang="ru-RU" dirty="0">
                <a:solidFill>
                  <a:srgbClr val="0070C0"/>
                </a:solidFill>
                <a:latin typeface="Arial Black" panose="020B0A04020102020204" pitchFamily="34" charset="0"/>
              </a:rPr>
              <a:t>Оксана Николаевна</a:t>
            </a:r>
          </a:p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06" y="4183089"/>
            <a:ext cx="2415744" cy="25060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145" y="116632"/>
            <a:ext cx="8229600" cy="72008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Структура 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логопедического занятия </a:t>
            </a:r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звукопроизношения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при 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заикании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6087052"/>
              </p:ext>
            </p:extLst>
          </p:nvPr>
        </p:nvGraphicFramePr>
        <p:xfrm>
          <a:off x="179512" y="781239"/>
          <a:ext cx="8812378" cy="606349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47028">
                  <a:extLst>
                    <a:ext uri="{9D8B030D-6E8A-4147-A177-3AD203B41FA5}">
                      <a16:colId xmlns:a16="http://schemas.microsoft.com/office/drawing/2014/main" val="2164573437"/>
                    </a:ext>
                  </a:extLst>
                </a:gridCol>
                <a:gridCol w="3256567">
                  <a:extLst>
                    <a:ext uri="{9D8B030D-6E8A-4147-A177-3AD203B41FA5}">
                      <a16:colId xmlns:a16="http://schemas.microsoft.com/office/drawing/2014/main" val="1696751178"/>
                    </a:ext>
                  </a:extLst>
                </a:gridCol>
                <a:gridCol w="4908783">
                  <a:extLst>
                    <a:ext uri="{9D8B030D-6E8A-4147-A177-3AD203B41FA5}">
                      <a16:colId xmlns:a16="http://schemas.microsoft.com/office/drawing/2014/main" val="39667743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№п/п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3" marR="31773" marT="690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Этапы занятия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3" marR="31773" marT="690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Примерное содержание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3" marR="31773" marT="6907" marB="0"/>
                </a:tc>
                <a:extLst>
                  <a:ext uri="{0D108BD9-81ED-4DB2-BD59-A6C34878D82A}">
                    <a16:rowId xmlns:a16="http://schemas.microsoft.com/office/drawing/2014/main" val="2994374855"/>
                  </a:ext>
                </a:extLst>
              </a:tr>
              <a:tr h="5840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1.1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3" marR="31773" marT="690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1. </a:t>
                      </a:r>
                      <a:r>
                        <a:rPr lang="ru-RU" sz="1200" dirty="0" err="1">
                          <a:effectLst/>
                        </a:rPr>
                        <a:t>Оргмомент</a:t>
                      </a:r>
                      <a:r>
                        <a:rPr lang="ru-RU" sz="1200" dirty="0">
                          <a:effectLst/>
                        </a:rPr>
                        <a:t> с элементами психотерапии.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3" marR="31773" marT="690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Активизация детей, эмоциональный настрой на предстоящее занятие, игровые задания или упражнения, подводящие к основной теме занятия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3" marR="31773" marT="6907" marB="0"/>
                </a:tc>
                <a:extLst>
                  <a:ext uri="{0D108BD9-81ED-4DB2-BD59-A6C34878D82A}">
                    <a16:rowId xmlns:a16="http://schemas.microsoft.com/office/drawing/2014/main" val="1830379012"/>
                  </a:ext>
                </a:extLst>
              </a:tr>
              <a:tr h="5840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1.2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3" marR="31773" marT="690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 2. Общая моторная зарядка. Для снятия мышечного напряжения; </a:t>
                      </a:r>
                      <a:r>
                        <a:rPr lang="ru-RU" sz="1200" dirty="0" smtClean="0">
                          <a:effectLst/>
                        </a:rPr>
                        <a:t>Преодоление </a:t>
                      </a:r>
                      <a:r>
                        <a:rPr lang="ru-RU" sz="1200" dirty="0">
                          <a:effectLst/>
                        </a:rPr>
                        <a:t>двигательных уловок.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3" marR="31773" marT="690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Сформулированный самим логопедом, или вместе с детьми,  предвосхищаемый результат занятия, то есть  то,  что должно быть усвоено к концу занятия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3" marR="31773" marT="6907" marB="0"/>
                </a:tc>
                <a:extLst>
                  <a:ext uri="{0D108BD9-81ED-4DB2-BD59-A6C34878D82A}">
                    <a16:rowId xmlns:a16="http://schemas.microsoft.com/office/drawing/2014/main" val="1505342326"/>
                  </a:ext>
                </a:extLst>
              </a:tr>
              <a:tr h="3916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1.3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3" marR="31773" marT="690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3. Речевая зарядка: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3" marR="31773" marT="690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Определение этапов и направлений работы для достижения поставленной цели.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3" marR="31773" marT="6907" marB="0"/>
                </a:tc>
                <a:extLst>
                  <a:ext uri="{0D108BD9-81ED-4DB2-BD59-A6C34878D82A}">
                    <a16:rowId xmlns:a16="http://schemas.microsoft.com/office/drawing/2014/main" val="756530051"/>
                  </a:ext>
                </a:extLst>
              </a:tr>
              <a:tr h="1992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3" marR="31773" marT="6907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4. Воспитание речевого дыхания (ротовой выдох, длительный и плавный);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3" marR="31773" marT="6907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613333"/>
                  </a:ext>
                </a:extLst>
              </a:tr>
              <a:tr h="7552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2.1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3" marR="31773" marT="690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3" marR="31773" marT="690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Статичные и динамичные упражнения, направленные на развитие кинестетических ощущений, общей артикуляционной моторики</a:t>
                      </a:r>
                      <a:r>
                        <a:rPr lang="ru-RU" sz="1200" kern="1200" dirty="0" smtClean="0">
                          <a:effectLst/>
                        </a:rPr>
                        <a:t>, целенаправленной </a:t>
                      </a:r>
                      <a:r>
                        <a:rPr lang="ru-RU" sz="1200" kern="1200" dirty="0">
                          <a:effectLst/>
                        </a:rPr>
                        <a:t>воздушной струи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3" marR="31773" marT="6907" marB="0"/>
                </a:tc>
                <a:extLst>
                  <a:ext uri="{0D108BD9-81ED-4DB2-BD59-A6C34878D82A}">
                    <a16:rowId xmlns:a16="http://schemas.microsoft.com/office/drawing/2014/main" val="833879648"/>
                  </a:ext>
                </a:extLst>
              </a:tr>
              <a:tr h="7552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2.2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3" marR="31773" marT="690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5. Воспитание лёгкой и своевременной подачи голоса;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3" marR="31773" marT="690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Рассматривание схемы артикуляционного уклада; собственной артикуляции с опорой на зрительный и кинестетический  анализаторы; моделирование артикуляции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3" marR="31773" marT="6907" marB="0"/>
                </a:tc>
                <a:extLst>
                  <a:ext uri="{0D108BD9-81ED-4DB2-BD59-A6C34878D82A}">
                    <a16:rowId xmlns:a16="http://schemas.microsoft.com/office/drawing/2014/main" val="3939614435"/>
                  </a:ext>
                </a:extLst>
              </a:tr>
              <a:tr h="5840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2.3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3" marR="31773" marT="690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 6. Воспитание лёгкого и своевременного включения соответствующих артикуляционных движений.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3" marR="31773" marT="690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Специально подобранные речевые упражнения и задания,  способствующие автоматизации изолированного звука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3" marR="31773" marT="6907" marB="0"/>
                </a:tc>
                <a:extLst>
                  <a:ext uri="{0D108BD9-81ED-4DB2-BD59-A6C34878D82A}">
                    <a16:rowId xmlns:a16="http://schemas.microsoft.com/office/drawing/2014/main" val="590442451"/>
                  </a:ext>
                </a:extLst>
              </a:tr>
              <a:tr h="5840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2.4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3" marR="31773" marT="690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7. Координация речи с движением (воспитание соответствующего темпа, плавности и ритмичности речи).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3" marR="31773" marT="690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Упражнения, способствующие развитию </a:t>
                      </a:r>
                      <a:r>
                        <a:rPr lang="ru-RU" sz="1200" kern="1200" dirty="0" err="1">
                          <a:effectLst/>
                        </a:rPr>
                        <a:t>общемоторных</a:t>
                      </a:r>
                      <a:r>
                        <a:rPr lang="ru-RU" sz="1200" kern="1200" dirty="0">
                          <a:effectLst/>
                        </a:rPr>
                        <a:t> навыков, координации речи с движением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3" marR="31773" marT="6907" marB="0"/>
                </a:tc>
                <a:extLst>
                  <a:ext uri="{0D108BD9-81ED-4DB2-BD59-A6C34878D82A}">
                    <a16:rowId xmlns:a16="http://schemas.microsoft.com/office/drawing/2014/main" val="4158957395"/>
                  </a:ext>
                </a:extLst>
              </a:tr>
              <a:tr h="7764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2.5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3" marR="31773" marT="690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8. Работа по закреплению навыков правильной речи: Сопряжённая фонема; Отражённая </a:t>
                      </a:r>
                      <a:r>
                        <a:rPr lang="ru-RU" sz="1200" dirty="0" smtClean="0">
                          <a:effectLst/>
                        </a:rPr>
                        <a:t>фонема;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Вопросно-ответно </a:t>
                      </a:r>
                      <a:r>
                        <a:rPr lang="ru-RU" sz="1200" dirty="0">
                          <a:effectLst/>
                        </a:rPr>
                        <a:t>форма.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3" marR="31773" marT="690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Игры, упражнения, задания, способствующие развитию функций внимания, памяти, мышления, связанные с общей тематикой занятия, включающие произношение изучаемых звуков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3" marR="31773" marT="6907" marB="0"/>
                </a:tc>
                <a:extLst>
                  <a:ext uri="{0D108BD9-81ED-4DB2-BD59-A6C34878D82A}">
                    <a16:rowId xmlns:a16="http://schemas.microsoft.com/office/drawing/2014/main" val="4041638214"/>
                  </a:ext>
                </a:extLst>
              </a:tr>
              <a:tr h="1614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3" marR="31773" marT="6907" marB="0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Итог занятия.  Подведение итогов занятия, оценка достижения цели, выполнения задач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3" marR="31773" marT="6907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534925"/>
                  </a:ext>
                </a:extLst>
              </a:tr>
              <a:tr h="4843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3" marR="31773" marT="6907" marB="0"/>
                </a:tc>
                <a:tc gridSpan="2"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3" marR="31773" marT="6907" marB="0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72529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798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Структура логопедического занятия звукопроизношения </a:t>
            </a:r>
            <a:r>
              <a:rPr lang="ru-RU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</a:t>
            </a:r>
            <a:r>
              <a:rPr lang="ru-RU" sz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ри дизартрии</a:t>
            </a:r>
            <a:endParaRPr lang="ru-RU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4751616"/>
              </p:ext>
            </p:extLst>
          </p:nvPr>
        </p:nvGraphicFramePr>
        <p:xfrm>
          <a:off x="251520" y="980726"/>
          <a:ext cx="8640960" cy="57606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40725">
                  <a:extLst>
                    <a:ext uri="{9D8B030D-6E8A-4147-A177-3AD203B41FA5}">
                      <a16:colId xmlns:a16="http://schemas.microsoft.com/office/drawing/2014/main" val="239485264"/>
                    </a:ext>
                  </a:extLst>
                </a:gridCol>
                <a:gridCol w="2894213">
                  <a:extLst>
                    <a:ext uri="{9D8B030D-6E8A-4147-A177-3AD203B41FA5}">
                      <a16:colId xmlns:a16="http://schemas.microsoft.com/office/drawing/2014/main" val="3183367041"/>
                    </a:ext>
                  </a:extLst>
                </a:gridCol>
                <a:gridCol w="5106022">
                  <a:extLst>
                    <a:ext uri="{9D8B030D-6E8A-4147-A177-3AD203B41FA5}">
                      <a16:colId xmlns:a16="http://schemas.microsoft.com/office/drawing/2014/main" val="1397236576"/>
                    </a:ext>
                  </a:extLst>
                </a:gridCol>
              </a:tblGrid>
              <a:tr h="2203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№п/п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7" marR="38437" marT="835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Этапы занятия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7" marR="38437" marT="835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Примерное содержание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7" marR="38437" marT="8356" marB="0"/>
                </a:tc>
                <a:extLst>
                  <a:ext uri="{0D108BD9-81ED-4DB2-BD59-A6C34878D82A}">
                    <a16:rowId xmlns:a16="http://schemas.microsoft.com/office/drawing/2014/main" val="3027105325"/>
                  </a:ext>
                </a:extLst>
              </a:tr>
              <a:tr h="6265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1.1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7" marR="38437" marT="835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Оргмомент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с элементами психотерапии.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7" marR="38437" marT="835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Активизация детей, эмоциональный настрой на предстоящее занятие, игровые задания или упражнения, подводящие к основной теме занятия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7" marR="38437" marT="8356" marB="0"/>
                </a:tc>
                <a:extLst>
                  <a:ext uri="{0D108BD9-81ED-4DB2-BD59-A6C34878D82A}">
                    <a16:rowId xmlns:a16="http://schemas.microsoft.com/office/drawing/2014/main" val="3846141202"/>
                  </a:ext>
                </a:extLst>
              </a:tr>
              <a:tr h="6265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1.2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7" marR="38437" marT="835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Общее </a:t>
                      </a:r>
                      <a:r>
                        <a:rPr lang="ru-RU" sz="1200" dirty="0">
                          <a:effectLst/>
                        </a:rPr>
                        <a:t>расслабление (по мере необходимости).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7" marR="38437" marT="835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Сформулированный самим логопедом, или вместе с детьми,  предвосхищаемый результат занятия, то есть  то,  что должно быть усвоено к концу занятия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7" marR="38437" marT="8356" marB="0"/>
                </a:tc>
                <a:extLst>
                  <a:ext uri="{0D108BD9-81ED-4DB2-BD59-A6C34878D82A}">
                    <a16:rowId xmlns:a16="http://schemas.microsoft.com/office/drawing/2014/main" val="3740051027"/>
                  </a:ext>
                </a:extLst>
              </a:tr>
              <a:tr h="4178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1.3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7" marR="38437" marT="835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Развитие </a:t>
                      </a:r>
                      <a:r>
                        <a:rPr lang="ru-RU" sz="1200" dirty="0">
                          <a:effectLst/>
                        </a:rPr>
                        <a:t>общей моторики.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7" marR="38437" marT="835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Определение этапов и направлений работы для достижения поставленной цели.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7" marR="38437" marT="8356" marB="0"/>
                </a:tc>
                <a:extLst>
                  <a:ext uri="{0D108BD9-81ED-4DB2-BD59-A6C34878D82A}">
                    <a16:rowId xmlns:a16="http://schemas.microsoft.com/office/drawing/2014/main" val="4294321331"/>
                  </a:ext>
                </a:extLst>
              </a:tr>
              <a:tr h="10439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2.1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7" marR="38437" marT="835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Массаж </a:t>
                      </a:r>
                      <a:r>
                        <a:rPr lang="ru-RU" sz="1200" dirty="0">
                          <a:effectLst/>
                        </a:rPr>
                        <a:t>лица.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7" marR="38437" marT="835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Статичные и динамичные упражнения, направленные на развитие кинестетических ощущений, общей артикуляционной моторики, или формирующие определённую артикуляционную позу; способствующие формированию сильной целенаправленной воздушной струи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7" marR="38437" marT="8356" marB="0"/>
                </a:tc>
                <a:extLst>
                  <a:ext uri="{0D108BD9-81ED-4DB2-BD59-A6C34878D82A}">
                    <a16:rowId xmlns:a16="http://schemas.microsoft.com/office/drawing/2014/main" val="3126578448"/>
                  </a:ext>
                </a:extLst>
              </a:tr>
              <a:tr h="6265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2.2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7" marR="38437" marT="835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Развитие </a:t>
                      </a:r>
                      <a:r>
                        <a:rPr lang="ru-RU" sz="1200" dirty="0">
                          <a:effectLst/>
                        </a:rPr>
                        <a:t>мимических мышц.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7" marR="38437" marT="835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Рассматривание схемы артикуляционного уклада; собственной артикуляции с опорой на зрительный и кинестетический  анализаторы; моделирование артикуляции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7" marR="38437" marT="8356" marB="0"/>
                </a:tc>
                <a:extLst>
                  <a:ext uri="{0D108BD9-81ED-4DB2-BD59-A6C34878D82A}">
                    <a16:rowId xmlns:a16="http://schemas.microsoft.com/office/drawing/2014/main" val="2705766485"/>
                  </a:ext>
                </a:extLst>
              </a:tr>
              <a:tr h="6088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2.3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7" marR="38437" marT="835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Развитие артикуляционной моторики (для выработки условно-рефлекторных движений).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7" marR="38437" marT="835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Специально подобранные речевые упражнения и задания,  способствующие автоматизации изолированного звука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7" marR="38437" marT="8356" marB="0"/>
                </a:tc>
                <a:extLst>
                  <a:ext uri="{0D108BD9-81ED-4DB2-BD59-A6C34878D82A}">
                    <a16:rowId xmlns:a16="http://schemas.microsoft.com/office/drawing/2014/main" val="1691316205"/>
                  </a:ext>
                </a:extLst>
              </a:tr>
              <a:tr h="4590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2.4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7" marR="38437" marT="835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Работа </a:t>
                      </a:r>
                      <a:r>
                        <a:rPr lang="ru-RU" sz="1200" dirty="0">
                          <a:effectLst/>
                        </a:rPr>
                        <a:t>над развитием дыхания и голоса (методика Стрельниковой).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7" marR="38437" marT="835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Упражнения, способствующие развитию </a:t>
                      </a:r>
                      <a:r>
                        <a:rPr lang="ru-RU" sz="1200" kern="1200" dirty="0" err="1">
                          <a:effectLst/>
                        </a:rPr>
                        <a:t>общемоторных</a:t>
                      </a:r>
                      <a:r>
                        <a:rPr lang="ru-RU" sz="1200" kern="1200" dirty="0">
                          <a:effectLst/>
                        </a:rPr>
                        <a:t> навыков, координации речи с движением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7" marR="38437" marT="8356" marB="0"/>
                </a:tc>
                <a:extLst>
                  <a:ext uri="{0D108BD9-81ED-4DB2-BD59-A6C34878D82A}">
                    <a16:rowId xmlns:a16="http://schemas.microsoft.com/office/drawing/2014/main" val="2628346506"/>
                  </a:ext>
                </a:extLst>
              </a:tr>
              <a:tr h="6265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2.5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7" marR="38437" marT="835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Коррекция </a:t>
                      </a:r>
                      <a:r>
                        <a:rPr lang="ru-RU" sz="1200" dirty="0">
                          <a:effectLst/>
                        </a:rPr>
                        <a:t>звукопроизношения.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7" marR="38437" marT="835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Игры, упражнения, задания, способствующие развитию функций внимания, памяти, мышления, связанные с общей тематикой занятия, включающие произношение изучаемых звуков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7" marR="38437" marT="8356" marB="0"/>
                </a:tc>
                <a:extLst>
                  <a:ext uri="{0D108BD9-81ED-4DB2-BD59-A6C34878D82A}">
                    <a16:rowId xmlns:a16="http://schemas.microsoft.com/office/drawing/2014/main" val="718451275"/>
                  </a:ext>
                </a:extLst>
              </a:tr>
              <a:tr h="2521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7" marR="38437" marT="8356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Итог занятия.  Подведение итогов занятия, оценка достижения цели, выполнения задач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7" marR="38437" marT="835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504216"/>
                  </a:ext>
                </a:extLst>
              </a:tr>
              <a:tr h="2521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7" marR="38437" marT="8356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37" marR="38437" marT="835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4922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9164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7465345"/>
              </p:ext>
            </p:extLst>
          </p:nvPr>
        </p:nvGraphicFramePr>
        <p:xfrm>
          <a:off x="179512" y="739829"/>
          <a:ext cx="8820472" cy="609113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86256">
                  <a:extLst>
                    <a:ext uri="{9D8B030D-6E8A-4147-A177-3AD203B41FA5}">
                      <a16:colId xmlns:a16="http://schemas.microsoft.com/office/drawing/2014/main" val="2250252427"/>
                    </a:ext>
                  </a:extLst>
                </a:gridCol>
                <a:gridCol w="2490002">
                  <a:extLst>
                    <a:ext uri="{9D8B030D-6E8A-4147-A177-3AD203B41FA5}">
                      <a16:colId xmlns:a16="http://schemas.microsoft.com/office/drawing/2014/main" val="1235934820"/>
                    </a:ext>
                  </a:extLst>
                </a:gridCol>
                <a:gridCol w="5944214">
                  <a:extLst>
                    <a:ext uri="{9D8B030D-6E8A-4147-A177-3AD203B41FA5}">
                      <a16:colId xmlns:a16="http://schemas.microsoft.com/office/drawing/2014/main" val="2701382833"/>
                    </a:ext>
                  </a:extLst>
                </a:gridCol>
              </a:tblGrid>
              <a:tr h="4627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№п/п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9" marR="28249" marT="614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Этапы занятия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9" marR="28249" marT="614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Примерное содержание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9" marR="28249" marT="6141" marB="0"/>
                </a:tc>
                <a:extLst>
                  <a:ext uri="{0D108BD9-81ED-4DB2-BD59-A6C34878D82A}">
                    <a16:rowId xmlns:a16="http://schemas.microsoft.com/office/drawing/2014/main" val="142293803"/>
                  </a:ext>
                </a:extLst>
              </a:tr>
              <a:tr h="4214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1.2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9" marR="28249" marT="614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1. </a:t>
                      </a:r>
                      <a:r>
                        <a:rPr lang="ru-RU" sz="1400" dirty="0" err="1">
                          <a:effectLst/>
                        </a:rPr>
                        <a:t>Оргмомент</a:t>
                      </a:r>
                      <a:r>
                        <a:rPr lang="ru-RU" sz="1400" dirty="0">
                          <a:effectLst/>
                        </a:rPr>
                        <a:t>. </a:t>
                      </a:r>
                      <a:r>
                        <a:rPr lang="ru-RU" sz="1400" dirty="0" smtClean="0">
                          <a:effectLst/>
                        </a:rPr>
                        <a:t>Объявление темы.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9" marR="28249" marT="614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Активизация детей, эмоциональный настрой на предстоящее занятие, игровые задания или упражнения, подводящие к основной теме занятия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9" marR="28249" marT="6141" marB="0"/>
                </a:tc>
                <a:extLst>
                  <a:ext uri="{0D108BD9-81ED-4DB2-BD59-A6C34878D82A}">
                    <a16:rowId xmlns:a16="http://schemas.microsoft.com/office/drawing/2014/main" val="837350532"/>
                  </a:ext>
                </a:extLst>
              </a:tr>
              <a:tr h="4214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1.3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9" marR="28249" marT="614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2. Нормализация моторики нижней челюсти.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9" marR="28249" marT="614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Определение этапов и направлений работы для достижения поставленной цели.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9" marR="28249" marT="6141" marB="0"/>
                </a:tc>
                <a:extLst>
                  <a:ext uri="{0D108BD9-81ED-4DB2-BD59-A6C34878D82A}">
                    <a16:rowId xmlns:a16="http://schemas.microsoft.com/office/drawing/2014/main" val="1749083001"/>
                  </a:ext>
                </a:extLst>
              </a:tr>
              <a:tr h="4629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2.1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9" marR="28249" marT="614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 3. Массаж твёрдого и мягкого нёба.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9" marR="28249" marT="614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Статичные и динамичные упражнения, направленные на развитие кинестетических </a:t>
                      </a:r>
                      <a:r>
                        <a:rPr lang="ru-RU" sz="1400" kern="1200" dirty="0" smtClean="0">
                          <a:effectLst/>
                        </a:rPr>
                        <a:t>ощущений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9" marR="28249" marT="6141" marB="0"/>
                </a:tc>
                <a:extLst>
                  <a:ext uri="{0D108BD9-81ED-4DB2-BD59-A6C34878D82A}">
                    <a16:rowId xmlns:a16="http://schemas.microsoft.com/office/drawing/2014/main" val="2698258146"/>
                  </a:ext>
                </a:extLst>
              </a:tr>
              <a:tr h="6340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2.2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9" marR="28249" marT="614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 4. Гимнастика для мышц мягкого нёба и мышц задней стенки глотки.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9" marR="28249" marT="614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Рассматривание схемы артикуляционного уклада; собственной артикуляции с опорой на зрительный и </a:t>
                      </a:r>
                      <a:r>
                        <a:rPr lang="ru-RU" sz="1400" kern="1200" dirty="0" smtClean="0">
                          <a:effectLst/>
                        </a:rPr>
                        <a:t>кинестетический образ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9" marR="28249" marT="6141" marB="0"/>
                </a:tc>
                <a:extLst>
                  <a:ext uri="{0D108BD9-81ED-4DB2-BD59-A6C34878D82A}">
                    <a16:rowId xmlns:a16="http://schemas.microsoft.com/office/drawing/2014/main" val="3535535156"/>
                  </a:ext>
                </a:extLst>
              </a:tr>
              <a:tr h="4214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2.3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9" marR="28249" marT="614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 5. Массаж лица.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9" marR="28249" marT="614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Специально подобранные речевые упражнения и задания,  способствующие автоматизации изолированного звука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9" marR="28249" marT="6141" marB="0"/>
                </a:tc>
                <a:extLst>
                  <a:ext uri="{0D108BD9-81ED-4DB2-BD59-A6C34878D82A}">
                    <a16:rowId xmlns:a16="http://schemas.microsoft.com/office/drawing/2014/main" val="850645350"/>
                  </a:ext>
                </a:extLst>
              </a:tr>
              <a:tr h="4214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2.4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9" marR="28249" marT="614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6. Массаж губы (после хейлопластики).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9" marR="28249" marT="614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Упражнения, способствующие развитию </a:t>
                      </a:r>
                      <a:r>
                        <a:rPr lang="ru-RU" sz="1400" kern="1200" dirty="0" err="1">
                          <a:effectLst/>
                        </a:rPr>
                        <a:t>общемоторных</a:t>
                      </a:r>
                      <a:r>
                        <a:rPr lang="ru-RU" sz="1400" kern="1200" dirty="0">
                          <a:effectLst/>
                        </a:rPr>
                        <a:t> навыков, координации речи с движением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9" marR="28249" marT="6141" marB="0"/>
                </a:tc>
                <a:extLst>
                  <a:ext uri="{0D108BD9-81ED-4DB2-BD59-A6C34878D82A}">
                    <a16:rowId xmlns:a16="http://schemas.microsoft.com/office/drawing/2014/main" val="2916338242"/>
                  </a:ext>
                </a:extLst>
              </a:tr>
              <a:tr h="2905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2.5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9" marR="28249" marT="614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 7. Мимическая гимнастика.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9" marR="28249" marT="614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Игры, упражнения, задания, способствующие развитию </a:t>
                      </a:r>
                      <a:r>
                        <a:rPr lang="ru-RU" sz="1400" kern="1200" dirty="0" smtClean="0">
                          <a:effectLst/>
                        </a:rPr>
                        <a:t>функций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9" marR="28249" marT="6141" marB="0"/>
                </a:tc>
                <a:extLst>
                  <a:ext uri="{0D108BD9-81ED-4DB2-BD59-A6C34878D82A}">
                    <a16:rowId xmlns:a16="http://schemas.microsoft.com/office/drawing/2014/main" val="2557719477"/>
                  </a:ext>
                </a:extLst>
              </a:tr>
              <a:tr h="4214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 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9" marR="28249" marT="614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8. </a:t>
                      </a:r>
                      <a:r>
                        <a:rPr lang="ru-RU" sz="1400" dirty="0" err="1" smtClean="0">
                          <a:effectLst/>
                        </a:rPr>
                        <a:t>Артикуляц</a:t>
                      </a:r>
                      <a:r>
                        <a:rPr lang="ru-RU" sz="1400" dirty="0" smtClean="0">
                          <a:effectLst/>
                        </a:rPr>
                        <a:t>.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гимнастика</a:t>
                      </a:r>
                      <a:r>
                        <a:rPr lang="ru-RU" sz="1400" dirty="0">
                          <a:effectLst/>
                        </a:rPr>
                        <a:t>: для губ, для </a:t>
                      </a:r>
                      <a:r>
                        <a:rPr lang="ru-RU" sz="1400" dirty="0" smtClean="0">
                          <a:effectLst/>
                        </a:rPr>
                        <a:t>языка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9" marR="28249" marT="6141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effectLst/>
                        </a:rPr>
                        <a:t> </a:t>
                      </a:r>
                      <a:r>
                        <a:rPr lang="ru-RU" sz="1400" kern="1200" dirty="0" smtClean="0">
                          <a:effectLst/>
                        </a:rPr>
                        <a:t>Статичные и динамичные упражнения, направленные на выработку</a:t>
                      </a:r>
                      <a:r>
                        <a:rPr lang="ru-RU" sz="1400" kern="1200" baseline="0" dirty="0" smtClean="0">
                          <a:effectLst/>
                        </a:rPr>
                        <a:t> артикуляционных поз и укладов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9" marR="28249" marT="6141" marB="0"/>
                </a:tc>
                <a:extLst>
                  <a:ext uri="{0D108BD9-81ED-4DB2-BD59-A6C34878D82A}">
                    <a16:rowId xmlns:a16="http://schemas.microsoft.com/office/drawing/2014/main" val="963479546"/>
                  </a:ext>
                </a:extLst>
              </a:tr>
              <a:tr h="3873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9" marR="28249" marT="614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 9. Дыхательная гимнастика.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9" marR="28249" marT="614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 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укрепление физиологического</a:t>
                      </a:r>
                      <a:r>
                        <a:rPr lang="ru-RU" sz="12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дыхания у детей,</a:t>
                      </a:r>
                      <a:r>
                        <a:rPr lang="ru-RU" sz="12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тренировка</a:t>
                      </a:r>
                      <a:r>
                        <a:rPr lang="ru-RU" sz="12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силы, плавности</a:t>
                      </a:r>
                      <a:r>
                        <a:rPr lang="ru-RU" sz="12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 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длительности вдоха и выдоха</a:t>
                      </a:r>
                      <a:r>
                        <a:rPr lang="ru-RU" sz="12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49" marR="28249" marT="6141" marB="0"/>
                </a:tc>
                <a:extLst>
                  <a:ext uri="{0D108BD9-81ED-4DB2-BD59-A6C34878D82A}">
                    <a16:rowId xmlns:a16="http://schemas.microsoft.com/office/drawing/2014/main" val="2736903116"/>
                  </a:ext>
                </a:extLst>
              </a:tr>
              <a:tr h="208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9" marR="28249" marT="614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10. Работа над голосом.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9" marR="28249" marT="614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 </a:t>
                      </a:r>
                      <a:r>
                        <a:rPr lang="ru-RU" sz="1400" kern="1200" dirty="0" smtClean="0">
                          <a:effectLst/>
                        </a:rPr>
                        <a:t>Выполнение специальных упражнений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9" marR="28249" marT="6141" marB="0"/>
                </a:tc>
                <a:extLst>
                  <a:ext uri="{0D108BD9-81ED-4DB2-BD59-A6C34878D82A}">
                    <a16:rowId xmlns:a16="http://schemas.microsoft.com/office/drawing/2014/main" val="4261193496"/>
                  </a:ext>
                </a:extLst>
              </a:tr>
              <a:tr h="4214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9" marR="28249" marT="6141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</a:rPr>
                        <a:t>11. </a:t>
                      </a:r>
                      <a:r>
                        <a:rPr lang="ru-RU" sz="1400" dirty="0" smtClean="0">
                          <a:effectLst/>
                        </a:rPr>
                        <a:t>Коррекция звукопроизношения 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9" marR="28249" marT="614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 </a:t>
                      </a:r>
                      <a:r>
                        <a:rPr lang="ru-RU" sz="1400" kern="1200" dirty="0" smtClean="0">
                          <a:effectLst/>
                        </a:rPr>
                        <a:t>Постановка, автоматизация,</a:t>
                      </a:r>
                      <a:r>
                        <a:rPr lang="ru-RU" sz="1400" kern="1200" baseline="0" dirty="0" smtClean="0">
                          <a:effectLst/>
                        </a:rPr>
                        <a:t> дифференциация звуков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9" marR="28249" marT="6141" marB="0"/>
                </a:tc>
                <a:extLst>
                  <a:ext uri="{0D108BD9-81ED-4DB2-BD59-A6C34878D82A}">
                    <a16:rowId xmlns:a16="http://schemas.microsoft.com/office/drawing/2014/main" val="1590110349"/>
                  </a:ext>
                </a:extLst>
              </a:tr>
              <a:tr h="4214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 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9" marR="28249" marT="6141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</a:rPr>
                        <a:t>12. </a:t>
                      </a:r>
                      <a:r>
                        <a:rPr lang="ru-RU" sz="1400" dirty="0" smtClean="0">
                          <a:effectLst/>
                        </a:rPr>
                        <a:t>Рефлексия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9" marR="28249" marT="6141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effectLst/>
                        </a:rPr>
                        <a:t> </a:t>
                      </a:r>
                      <a:r>
                        <a:rPr lang="ru-RU" sz="1400" kern="1200" dirty="0" smtClean="0">
                          <a:effectLst/>
                        </a:rPr>
                        <a:t>Подведение итогов занятия, оценка достижения цели, выполнения задач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9" marR="28249" marT="6141" marB="0"/>
                </a:tc>
                <a:extLst>
                  <a:ext uri="{0D108BD9-81ED-4DB2-BD59-A6C34878D82A}">
                    <a16:rowId xmlns:a16="http://schemas.microsoft.com/office/drawing/2014/main" val="1893181002"/>
                  </a:ext>
                </a:extLst>
              </a:tr>
              <a:tr h="26116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8249" marR="28249" marT="6141" marB="0"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28249" marR="28249" marT="6141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610666"/>
                  </a:ext>
                </a:extLst>
              </a:tr>
            </a:tbl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Структура логопедического занятия звукопроизношения </a:t>
            </a:r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при </a:t>
            </a:r>
            <a:r>
              <a:rPr lang="ru-RU" sz="1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ринолалии</a:t>
            </a:r>
            <a:endParaRPr lang="ru-RU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374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Технологическая карта</a:t>
            </a:r>
            <a:br>
              <a:rPr lang="ru-RU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индивидуального логопедического занятия по коррекции звукопроизношения и ФФНР</a:t>
            </a:r>
            <a:br>
              <a:rPr lang="ru-RU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 1А классе, ТНР (вариант 5.1)</a:t>
            </a:r>
            <a:b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7418778"/>
              </p:ext>
            </p:extLst>
          </p:nvPr>
        </p:nvGraphicFramePr>
        <p:xfrm>
          <a:off x="164306" y="1335165"/>
          <a:ext cx="8815388" cy="559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Документ" r:id="rId3" imgW="8815678" imgH="5591511" progId="Word.Document.12">
                  <p:embed/>
                </p:oleObj>
              </mc:Choice>
              <mc:Fallback>
                <p:oleObj name="Документ" r:id="rId3" imgW="8815678" imgH="559151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4306" y="1335165"/>
                        <a:ext cx="8815388" cy="559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3888" y="3068960"/>
            <a:ext cx="1742923" cy="81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63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План-конспект индивидуального логопедического занятия по коррекции звукопроизношения</a:t>
            </a:r>
            <a:endParaRPr lang="ru-RU" sz="1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1805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5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ru-RU" sz="5600" b="1" dirty="0">
                <a:latin typeface="Arial" panose="020B0604020202020204" pitchFamily="34" charset="0"/>
                <a:cs typeface="Arial" panose="020B0604020202020204" pitchFamily="34" charset="0"/>
              </a:rPr>
              <a:t>: Звук Л</a:t>
            </a:r>
            <a:r>
              <a:rPr lang="ru-RU" sz="5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5600" b="1" dirty="0">
                <a:latin typeface="Arial" panose="020B0604020202020204" pitchFamily="34" charset="0"/>
                <a:cs typeface="Arial" panose="020B0604020202020204" pitchFamily="34" charset="0"/>
              </a:rPr>
              <a:t>ЦЕЛЬ:</a:t>
            </a:r>
            <a:r>
              <a:rPr lang="ru-RU" sz="5600" dirty="0">
                <a:latin typeface="Arial" panose="020B0604020202020204" pitchFamily="34" charset="0"/>
                <a:cs typeface="Arial" panose="020B0604020202020204" pitchFamily="34" charset="0"/>
              </a:rPr>
              <a:t> Коррекция произношения звука Л.</a:t>
            </a:r>
          </a:p>
          <a:p>
            <a:pPr marL="0" indent="0">
              <a:buNone/>
            </a:pPr>
            <a:r>
              <a:rPr lang="ru-RU" sz="5600" b="1" dirty="0">
                <a:latin typeface="Arial" panose="020B0604020202020204" pitchFamily="34" charset="0"/>
                <a:cs typeface="Arial" panose="020B0604020202020204" pitchFamily="34" charset="0"/>
              </a:rPr>
              <a:t> ЗАДАЧИ:</a:t>
            </a:r>
            <a:endParaRPr lang="ru-RU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600" dirty="0">
                <a:latin typeface="Arial" panose="020B0604020202020204" pitchFamily="34" charset="0"/>
                <a:cs typeface="Arial" panose="020B0604020202020204" pitchFamily="34" charset="0"/>
              </a:rPr>
              <a:t>Совершенствовать мелкие движения пальцев рук и готовить руки к письму. </a:t>
            </a:r>
          </a:p>
          <a:p>
            <a:r>
              <a:rPr lang="ru-RU" sz="5600" dirty="0">
                <a:latin typeface="Arial" panose="020B0604020202020204" pitchFamily="34" charset="0"/>
                <a:cs typeface="Arial" panose="020B0604020202020204" pitchFamily="34" charset="0"/>
              </a:rPr>
              <a:t>Развивать внимание и память.</a:t>
            </a:r>
          </a:p>
          <a:p>
            <a:r>
              <a:rPr lang="ru-RU" sz="5600" dirty="0">
                <a:latin typeface="Arial" panose="020B0604020202020204" pitchFamily="34" charset="0"/>
                <a:cs typeface="Arial" panose="020B0604020202020204" pitchFamily="34" charset="0"/>
              </a:rPr>
              <a:t>Развивать пространственную ориентацию и мышление.</a:t>
            </a:r>
          </a:p>
          <a:p>
            <a:r>
              <a:rPr lang="ru-RU" sz="5600" dirty="0">
                <a:latin typeface="Arial" panose="020B0604020202020204" pitchFamily="34" charset="0"/>
                <a:cs typeface="Arial" panose="020B0604020202020204" pitchFamily="34" charset="0"/>
              </a:rPr>
              <a:t>Учить детей согласовывать движения с речью.</a:t>
            </a:r>
          </a:p>
          <a:p>
            <a:r>
              <a:rPr lang="ru-RU" sz="5600" dirty="0">
                <a:latin typeface="Arial" panose="020B0604020202020204" pitchFamily="34" charset="0"/>
                <a:cs typeface="Arial" panose="020B0604020202020204" pitchFamily="34" charset="0"/>
              </a:rPr>
              <a:t>Развивать связную речь.</a:t>
            </a:r>
          </a:p>
          <a:p>
            <a:r>
              <a:rPr lang="ru-RU" sz="5600" dirty="0">
                <a:latin typeface="Arial" panose="020B0604020202020204" pitchFamily="34" charset="0"/>
                <a:cs typeface="Arial" panose="020B0604020202020204" pitchFamily="34" charset="0"/>
              </a:rPr>
              <a:t>Совершенствовать звуковой         анализ и синтез.</a:t>
            </a:r>
          </a:p>
          <a:p>
            <a:pPr marL="0" indent="0">
              <a:buNone/>
            </a:pPr>
            <a:r>
              <a:rPr lang="ru-RU" sz="5600" b="1" dirty="0">
                <a:latin typeface="Arial" panose="020B0604020202020204" pitchFamily="34" charset="0"/>
                <a:cs typeface="Arial" panose="020B0604020202020204" pitchFamily="34" charset="0"/>
              </a:rPr>
              <a:t>ОБОРУДОВАНИЕ: </a:t>
            </a:r>
            <a:r>
              <a:rPr lang="ru-RU" sz="5600" dirty="0">
                <a:latin typeface="Arial" panose="020B0604020202020204" pitchFamily="34" charset="0"/>
                <a:cs typeface="Arial" panose="020B0604020202020204" pitchFamily="34" charset="0"/>
              </a:rPr>
              <a:t>тетрадь, спички, игрушки ослик.</a:t>
            </a:r>
          </a:p>
          <a:p>
            <a:pPr marL="0" indent="0">
              <a:buNone/>
            </a:pPr>
            <a:r>
              <a:rPr lang="ru-RU" sz="5600" b="1" dirty="0">
                <a:latin typeface="Arial" panose="020B0604020202020204" pitchFamily="34" charset="0"/>
                <a:cs typeface="Arial" panose="020B0604020202020204" pitchFamily="34" charset="0"/>
              </a:rPr>
              <a:t>ХОД ЗАНЯТИЯ.</a:t>
            </a:r>
            <a:endParaRPr lang="ru-RU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5600" b="1" dirty="0">
                <a:latin typeface="Arial" panose="020B0604020202020204" pitchFamily="34" charset="0"/>
                <a:cs typeface="Arial" panose="020B0604020202020204" pitchFamily="34" charset="0"/>
              </a:rPr>
              <a:t>Организационный момент.</a:t>
            </a:r>
            <a:endParaRPr lang="ru-RU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5600" u="sng" dirty="0">
                <a:latin typeface="Arial" panose="020B0604020202020204" pitchFamily="34" charset="0"/>
                <a:cs typeface="Arial" panose="020B0604020202020204" pitchFamily="34" charset="0"/>
              </a:rPr>
              <a:t>Артикуляционная гимнастика.</a:t>
            </a:r>
            <a:endParaRPr lang="ru-RU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5600" dirty="0">
                <a:latin typeface="Arial" panose="020B0604020202020204" pitchFamily="34" charset="0"/>
                <a:cs typeface="Arial" panose="020B0604020202020204" pitchFamily="34" charset="0"/>
              </a:rPr>
              <a:t>«Улыбка», «Лопатка», «Чашечка», «Барабан», «Грибок», «Болтушка», «Накажем непослушный язычок».</a:t>
            </a:r>
          </a:p>
          <a:p>
            <a:pPr marL="0" indent="0">
              <a:buNone/>
            </a:pPr>
            <a:r>
              <a:rPr lang="ru-RU" sz="5600" u="sng" dirty="0">
                <a:latin typeface="Arial" panose="020B0604020202020204" pitchFamily="34" charset="0"/>
                <a:cs typeface="Arial" panose="020B0604020202020204" pitchFamily="34" charset="0"/>
              </a:rPr>
              <a:t>Разминка для кистей и пальцев рук.</a:t>
            </a:r>
            <a:endParaRPr lang="ru-RU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5600" dirty="0">
                <a:latin typeface="Arial" panose="020B0604020202020204" pitchFamily="34" charset="0"/>
                <a:cs typeface="Arial" panose="020B0604020202020204" pitchFamily="34" charset="0"/>
              </a:rPr>
              <a:t>«Кулак – кольцо»</a:t>
            </a:r>
          </a:p>
          <a:p>
            <a:pPr marL="0" indent="0">
              <a:buNone/>
            </a:pPr>
            <a:r>
              <a:rPr lang="ru-RU" sz="5600" dirty="0">
                <a:latin typeface="Arial" panose="020B0604020202020204" pitchFamily="34" charset="0"/>
                <a:cs typeface="Arial" panose="020B0604020202020204" pitchFamily="34" charset="0"/>
              </a:rPr>
              <a:t>Пальцы одной руки сжимаются в кулак, а другой поочерёдно с большим пальцем образуют кольцо (усложнённый вариант).</a:t>
            </a:r>
          </a:p>
          <a:p>
            <a:pPr marL="0" indent="0">
              <a:buNone/>
            </a:pPr>
            <a:r>
              <a:rPr lang="ru-RU" sz="5600" u="sng" dirty="0">
                <a:latin typeface="Arial" panose="020B0604020202020204" pitchFamily="34" charset="0"/>
                <a:cs typeface="Arial" panose="020B0604020202020204" pitchFamily="34" charset="0"/>
              </a:rPr>
              <a:t>Голосовые и дыхательные упражнения.</a:t>
            </a:r>
            <a:endParaRPr lang="ru-RU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5600" dirty="0">
                <a:latin typeface="Arial" panose="020B0604020202020204" pitchFamily="34" charset="0"/>
                <a:cs typeface="Arial" panose="020B0604020202020204" pitchFamily="34" charset="0"/>
              </a:rPr>
              <a:t>- Надувание щёк одновременно и поочерёдно.</a:t>
            </a:r>
          </a:p>
          <a:p>
            <a:pPr marL="0" indent="0">
              <a:buNone/>
            </a:pPr>
            <a:r>
              <a:rPr lang="ru-RU" sz="5600" dirty="0">
                <a:latin typeface="Arial" panose="020B0604020202020204" pitchFamily="34" charset="0"/>
                <a:cs typeface="Arial" panose="020B0604020202020204" pitchFamily="34" charset="0"/>
              </a:rPr>
              <a:t>- Выдыхание воздуха в бока с прикушенным кончиком языка.</a:t>
            </a:r>
          </a:p>
          <a:p>
            <a:pPr marL="0" indent="0">
              <a:buNone/>
            </a:pPr>
            <a:r>
              <a:rPr lang="ru-RU" sz="5600" dirty="0">
                <a:latin typeface="Arial" panose="020B0604020202020204" pitchFamily="34" charset="0"/>
                <a:cs typeface="Arial" panose="020B0604020202020204" pitchFamily="34" charset="0"/>
              </a:rPr>
              <a:t>- «Пароход гудит» - длительное гудение Ы-Ы-Ы с припущенным кончиком языка и «улыбкой» (попеременно шёпотом, тихо и громко).</a:t>
            </a:r>
          </a:p>
          <a:p>
            <a:pPr marL="0" indent="0">
              <a:buNone/>
            </a:pPr>
            <a:r>
              <a:rPr lang="ru-RU" sz="5600" b="1" dirty="0">
                <a:latin typeface="Arial" panose="020B0604020202020204" pitchFamily="34" charset="0"/>
                <a:cs typeface="Arial" panose="020B0604020202020204" pitchFamily="34" charset="0"/>
              </a:rPr>
              <a:t>Сообщение темы занятия.</a:t>
            </a:r>
            <a:endParaRPr lang="ru-RU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600" u="sng" dirty="0"/>
              <a:t>Логопед:</a:t>
            </a:r>
            <a:r>
              <a:rPr lang="ru-RU" sz="5600" dirty="0"/>
              <a:t> Сегодня мы будем закреплять наше умение правильно произносить звук Л.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1052736"/>
            <a:ext cx="1729919" cy="211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64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3573016"/>
            <a:ext cx="3529890" cy="3225872"/>
          </a:xfrm>
          <a:prstGeom prst="rect">
            <a:avLst/>
          </a:prstGeom>
        </p:spPr>
      </p:pic>
      <p:pic>
        <p:nvPicPr>
          <p:cNvPr id="31746" name="Picture 2" descr="http://rebeca.sk/wp-content/uploads/2013/12/prikazovat-otazko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715008" y="3140968"/>
            <a:ext cx="3428992" cy="35547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1988840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Выводы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Добиться позитивных результатов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коррекционной работы можно, при условии учета целей и задач в разных структурах логопедических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занятий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коррекции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вукопроизношения и ФФНР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3400" y="1600200"/>
            <a:ext cx="81534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7200" b="1" cap="all" dirty="0">
              <a:ln w="9000" cmpd="sng">
                <a:solidFill>
                  <a:schemeClr val="tx2">
                    <a:lumMod val="75000"/>
                    <a:alpha val="59000"/>
                  </a:schemeClr>
                </a:solidFill>
                <a:prstDash val="solid"/>
              </a:ln>
              <a:solidFill>
                <a:srgbClr val="FF3399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  <a:reflection blurRad="12700" stA="28000" endPos="45000" dist="1000" dir="5400000" sy="-100000" algn="bl" rotWithShape="0"/>
              </a:effectLst>
              <a:latin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149019"/>
            <a:ext cx="9144000" cy="470898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0000" b="1" cap="all" dirty="0" smtClean="0">
                <a:ln/>
                <a:solidFill>
                  <a:schemeClr val="accent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</a:t>
            </a:r>
            <a:endParaRPr lang="ru-RU" sz="10000" b="1" cap="all" dirty="0">
              <a:ln/>
              <a:solidFill>
                <a:schemeClr val="accent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0" b="1" cap="all" dirty="0">
                <a:ln/>
                <a:solidFill>
                  <a:schemeClr val="accent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0000" b="1" cap="all" dirty="0" smtClean="0">
                <a:ln/>
                <a:solidFill>
                  <a:schemeClr val="accent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0" b="1" cap="all" dirty="0" smtClean="0">
                <a:ln/>
                <a:solidFill>
                  <a:schemeClr val="accent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0000" b="1" cap="all" dirty="0" smtClean="0">
                <a:ln/>
                <a:solidFill>
                  <a:schemeClr val="accent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внимание</a:t>
            </a:r>
            <a:r>
              <a:rPr lang="ru-RU" sz="10000" b="1" cap="all" dirty="0">
                <a:ln/>
                <a:solidFill>
                  <a:schemeClr val="accent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2050" name="Picture 2" descr="http://limpoposhka.ru/products_thumb/3-3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8" y="0"/>
            <a:ext cx="9120182" cy="4295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5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Логопедические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занятия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являются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основной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формой коррекционного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обучения и предназначаются для систематического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развития всех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компонентов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речи (коррекция звукопроизношения).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 форме - индивидуальные (с отдельными детьми) 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подгрупповые занятия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(со сходными речевыми нарушениями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just"/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408596"/>
            <a:ext cx="4080995" cy="39647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ндивидуальные занятия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звуковой стороны 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речи (подготовительные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артикуляционные упражнения, 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упражнения на развитие  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фонематических процессов)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17707" y="2399709"/>
            <a:ext cx="3995936" cy="39676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Подгрупповые занятия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автоматизация звуков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2411760" y="1768739"/>
            <a:ext cx="4104456" cy="100811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Коррекционные занятия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4351977"/>
            <a:ext cx="4639458" cy="235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424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Этапы коррекции звукопроизношения и ФФНР </a:t>
            </a:r>
            <a:endParaRPr lang="ru-RU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980728"/>
            <a:ext cx="8784976" cy="5401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>
              <a:spcAft>
                <a:spcPts val="0"/>
              </a:spcAft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этап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подготовительный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spcAft>
                <a:spcPts val="0"/>
              </a:spcAft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Нормализация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мышечного тонуса органов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артикуляции;</a:t>
            </a:r>
          </a:p>
          <a:p>
            <a:pPr marL="171450" indent="-171450" algn="just">
              <a:spcAft>
                <a:spcPts val="0"/>
              </a:spcAft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Развитие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артикуляционной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моторики;</a:t>
            </a:r>
          </a:p>
          <a:p>
            <a:pPr marL="171450" indent="-171450" algn="just">
              <a:spcAft>
                <a:spcPts val="0"/>
              </a:spcAft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Нормализация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речевого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дыхания; </a:t>
            </a:r>
          </a:p>
          <a:p>
            <a:pPr marL="171450" indent="-171450" algn="just">
              <a:spcAft>
                <a:spcPts val="0"/>
              </a:spcAft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Развитие  фонематического восприятия изучаемого звука; </a:t>
            </a:r>
          </a:p>
          <a:p>
            <a:pPr marL="171450" indent="-171450" algn="just">
              <a:spcAft>
                <a:spcPts val="0"/>
              </a:spcAft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Развитие мелкой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моторики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рук;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850" algn="just"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этап 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формирование  новых произносительных умений и навыков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850" algn="just"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Постановка звука </a:t>
            </a:r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Автоматизация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звука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слогах, звука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словах, предложениях,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чистоговорках, скороговорках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стихах, в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коротких, а затем длинных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рассказах, в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разговорной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речи;</a:t>
            </a:r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Дифференциация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смешиваемых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звуков;</a:t>
            </a:r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850" algn="just"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 этап –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формирование  коммуникативных умений и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навыков</a:t>
            </a:r>
          </a:p>
          <a:p>
            <a:pPr indent="450850" algn="just"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Выработка у ребёнка самоконтроля за собственной речью в повседневной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жизни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850" algn="just"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Тренировка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правильных речевых навыков в различных жизненных ситуациях.</a:t>
            </a:r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850" algn="just">
              <a:spcAft>
                <a:spcPts val="0"/>
              </a:spcAft>
            </a:pPr>
            <a:endParaRPr lang="ru-RU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766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Для повышения эффективности логопедических занятий по коррекции звукопроизношения и ФФНР важно соблюдение следующих требований:</a:t>
            </a: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27" y="836712"/>
            <a:ext cx="7345393" cy="5832648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формулирование темы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занятия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этапов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занятия, взаимозависимость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целенаправленность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каждого этапа и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 последовательность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последовательное усложнение материала, предъявляемого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детям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спользование разнообразных игр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игровых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приемов,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учитывая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зону ближайшего развития ребенка;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осуществление дифференцированного подхода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каждому ребенку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учетом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структуры речевого дефекта, возрастных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индивидуальных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особенностей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краткое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четкое формулирование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инструкции,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даваемых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детям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разнообразных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красочных наглядных материалов;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положительного эмоционального фона занятия, планирование эмоционального подъема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учетом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увеличения сложности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излагаемого материала.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072" y="557639"/>
            <a:ext cx="1750761" cy="1500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1" y="2101916"/>
            <a:ext cx="1718273" cy="1494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3072" y="3608248"/>
            <a:ext cx="1746934" cy="1619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6587" y="5260693"/>
            <a:ext cx="1705719" cy="1610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8824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7560840" cy="674136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pPr marL="0" indent="0" algn="ctr">
              <a:buNone/>
            </a:pPr>
            <a:r>
              <a:rPr lang="ru-RU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повышения эффективности логопедических занятий по коррекции звукопроизношения и ФФНР важно соблюдение следующих требований:</a:t>
            </a:r>
            <a:br>
              <a:rPr lang="ru-RU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>Максимальная коммуникативная направленность </a:t>
            </a:r>
            <a:r>
              <a:rPr lang="ru-R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занятий (чтобы </a:t>
            </a:r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>дети говорили - упражнялись в общении (а не логопед).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Активизация мыслительной и </a:t>
            </a:r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>речевой деятельности</a:t>
            </a:r>
            <a:r>
              <a:rPr lang="ru-R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>Оречевление </a:t>
            </a:r>
            <a:r>
              <a:rPr lang="ru-R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мыслительной деятельности</a:t>
            </a:r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(подумал </a:t>
            </a:r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>- сказал</a:t>
            </a:r>
            <a:r>
              <a:rPr lang="ru-R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>Одновременная </a:t>
            </a:r>
            <a:r>
              <a:rPr lang="ru-R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 </a:t>
            </a:r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>над </a:t>
            </a:r>
            <a:r>
              <a:rPr lang="ru-R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всеми компонентами </a:t>
            </a:r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>речи (</a:t>
            </a:r>
            <a:r>
              <a:rPr lang="ru-R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в зависимости </a:t>
            </a:r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>от вида занятия</a:t>
            </a:r>
            <a:r>
              <a:rPr lang="ru-R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Наличие всех видов речевой деятельности: слушание, говорение</a:t>
            </a:r>
            <a:r>
              <a:rPr lang="ru-R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   Р</a:t>
            </a:r>
            <a:r>
              <a:rPr lang="ru-R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азвитие познавательной деятельности - </a:t>
            </a:r>
            <a:r>
              <a:rPr lang="ru-R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внимания, </a:t>
            </a:r>
            <a:r>
              <a:rPr lang="ru-RU" sz="7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памяти,мышления</a:t>
            </a:r>
            <a:r>
              <a:rPr lang="ru-R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; переключение с </a:t>
            </a:r>
            <a:r>
              <a:rPr lang="ru-R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одного вид деятельности </a:t>
            </a:r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другой.</a:t>
            </a:r>
            <a:endParaRPr lang="ru-RU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ru-R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ормирование </a:t>
            </a:r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>темпа </a:t>
            </a:r>
            <a:r>
              <a:rPr lang="ru-R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деятельности, самоконтроля</a:t>
            </a:r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>, взаимопроверки</a:t>
            </a:r>
            <a:r>
              <a:rPr lang="ru-R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ыбор </a:t>
            </a:r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>речевого материала </a:t>
            </a:r>
            <a:r>
              <a:rPr lang="ru-R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и методов </a:t>
            </a:r>
            <a:r>
              <a:rPr lang="ru-R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обучения.</a:t>
            </a:r>
            <a:endParaRPr lang="ru-RU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Организационно-сюжетная </a:t>
            </a:r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>основа </a:t>
            </a:r>
            <a:r>
              <a:rPr lang="ru-R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занятий, наличие </a:t>
            </a:r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>сказочных сюжетов, элементов фольклора, воображаемых путешествий, экскурсий, поездок, приключений, литературных персонажей, известных и придуманных игр, элементов сюжетно-дидактической игры, сюжетных и пейзажных картин, специально изготовленных пособий-рисунков, коллажей, мозаик, панно, настольно-печатных игр.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endParaRPr lang="ru-RU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0830" y="-50290"/>
            <a:ext cx="1560711" cy="1518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0829" y="1550776"/>
            <a:ext cx="1560711" cy="1640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0829" y="3274634"/>
            <a:ext cx="1550674" cy="1757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0829" y="5114924"/>
            <a:ext cx="1591025" cy="1702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0100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292894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Структура логопедического занятия 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при </a:t>
            </a:r>
            <a:r>
              <a:rPr 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коррекции звукопроизношения и ФФНР</a:t>
            </a:r>
            <a:br>
              <a:rPr 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По постановке звука	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По автоматизации звука	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По дифференциации звуков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ринолалии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При дизартрии		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При заикании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4581128"/>
            <a:ext cx="9144793" cy="235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505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658" y="116632"/>
            <a:ext cx="9144000" cy="562074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Структура логопедического занятия по постановке звука</a:t>
            </a:r>
            <a:endParaRPr lang="ru-RU" sz="1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6643702" cy="54292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С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0" name="Picture 4" descr="http://www.impactradius.com/wp-content/uploads/2014/05/checkmar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643702" y="4643446"/>
            <a:ext cx="2643206" cy="2214553"/>
          </a:xfrm>
          <a:prstGeom prst="rect">
            <a:avLst/>
          </a:prstGeom>
          <a:noFill/>
        </p:spPr>
      </p:pic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932211"/>
              </p:ext>
            </p:extLst>
          </p:nvPr>
        </p:nvGraphicFramePr>
        <p:xfrm>
          <a:off x="107504" y="836713"/>
          <a:ext cx="8784976" cy="573911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77630">
                  <a:extLst>
                    <a:ext uri="{9D8B030D-6E8A-4147-A177-3AD203B41FA5}">
                      <a16:colId xmlns:a16="http://schemas.microsoft.com/office/drawing/2014/main" val="3742612827"/>
                    </a:ext>
                  </a:extLst>
                </a:gridCol>
                <a:gridCol w="2420103">
                  <a:extLst>
                    <a:ext uri="{9D8B030D-6E8A-4147-A177-3AD203B41FA5}">
                      <a16:colId xmlns:a16="http://schemas.microsoft.com/office/drawing/2014/main" val="2727745668"/>
                    </a:ext>
                  </a:extLst>
                </a:gridCol>
                <a:gridCol w="5687243">
                  <a:extLst>
                    <a:ext uri="{9D8B030D-6E8A-4147-A177-3AD203B41FA5}">
                      <a16:colId xmlns:a16="http://schemas.microsoft.com/office/drawing/2014/main" val="3933161048"/>
                    </a:ext>
                  </a:extLst>
                </a:gridCol>
              </a:tblGrid>
              <a:tr h="216023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</a:endParaRPr>
                    </a:p>
                  </a:txBody>
                  <a:tcPr marL="43974" marR="4397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Этапы занятия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74" marR="4397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Примерное содержание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74" marR="43974" marT="0" marB="0"/>
                </a:tc>
                <a:extLst>
                  <a:ext uri="{0D108BD9-81ED-4DB2-BD59-A6C34878D82A}">
                    <a16:rowId xmlns:a16="http://schemas.microsoft.com/office/drawing/2014/main" val="12202131"/>
                  </a:ext>
                </a:extLst>
              </a:tr>
              <a:tr h="246739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74" marR="43974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Организационный момент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74" marR="4397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449388"/>
                  </a:ext>
                </a:extLst>
              </a:tr>
              <a:tr h="419793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74" marR="43974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- введение в тему занятия</a:t>
                      </a:r>
                    </a:p>
                    <a:p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74" marR="43974" marT="0" marB="0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Активизация детей, эмоциональный настрой на предстоящее занятие, игровые задания или упражнения, подводящие к основной теме занятия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74" marR="43974" marT="0" marB="0"/>
                </a:tc>
                <a:extLst>
                  <a:ext uri="{0D108BD9-81ED-4DB2-BD59-A6C34878D82A}">
                    <a16:rowId xmlns:a16="http://schemas.microsoft.com/office/drawing/2014/main" val="3063109219"/>
                  </a:ext>
                </a:extLst>
              </a:tr>
              <a:tr h="580878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1.2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74" marR="43974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- целеполагание</a:t>
                      </a:r>
                    </a:p>
                    <a:p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74" marR="43974" marT="0" marB="0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Сформулированный самим логопедом, или вместе с детьми,  предвосхищаемый результат занятия, то есть  то,  что должно быть усвоено к концу занятия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74" marR="43974" marT="0" marB="0"/>
                </a:tc>
                <a:extLst>
                  <a:ext uri="{0D108BD9-81ED-4DB2-BD59-A6C34878D82A}">
                    <a16:rowId xmlns:a16="http://schemas.microsoft.com/office/drawing/2014/main" val="3868472168"/>
                  </a:ext>
                </a:extLst>
              </a:tr>
              <a:tr h="387252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1.3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74" marR="43974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- постановка задач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74" marR="43974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Определение этапов  и направлений работы для достижения поставленной цели.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74" marR="43974" marT="0" marB="0"/>
                </a:tc>
                <a:extLst>
                  <a:ext uri="{0D108BD9-81ED-4DB2-BD59-A6C34878D82A}">
                    <a16:rowId xmlns:a16="http://schemas.microsoft.com/office/drawing/2014/main" val="3943568392"/>
                  </a:ext>
                </a:extLst>
              </a:tr>
              <a:tr h="246739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74" marR="43974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Основная часть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74" marR="4397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064932"/>
                  </a:ext>
                </a:extLst>
              </a:tr>
              <a:tr h="774505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74" marR="43974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</a:rPr>
                        <a:t>Артикуляционная и дыхательная гимнастика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74" marR="43974" marT="0" marB="0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Статичные и динамичные упражнения, направленные на развитие кинестетических ощущений, общей артикуляционной моторики, или формирующие определённую артикуляционную позу; способствующие формированию сильной целенаправленной воздушной струи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74" marR="43974" marT="0" marB="0"/>
                </a:tc>
                <a:extLst>
                  <a:ext uri="{0D108BD9-81ED-4DB2-BD59-A6C34878D82A}">
                    <a16:rowId xmlns:a16="http://schemas.microsoft.com/office/drawing/2014/main" val="3414157496"/>
                  </a:ext>
                </a:extLst>
              </a:tr>
              <a:tr h="580878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2.2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74" marR="43974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Уточнение артикуляции звука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74" marR="43974" marT="0" marB="0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Рассматривание схемы артикуляционного уклада; собственной артикуляции с опорой на зрительный и кинестетический  анализаторы; моделирование артикуляции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74" marR="43974" marT="0" marB="0"/>
                </a:tc>
                <a:extLst>
                  <a:ext uri="{0D108BD9-81ED-4DB2-BD59-A6C34878D82A}">
                    <a16:rowId xmlns:a16="http://schemas.microsoft.com/office/drawing/2014/main" val="440957318"/>
                  </a:ext>
                </a:extLst>
              </a:tr>
              <a:tr h="651648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2.3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74" marR="43974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Работа над звуком</a:t>
                      </a:r>
                    </a:p>
                    <a:p>
                      <a:r>
                        <a:rPr lang="ru-RU" sz="1200" dirty="0" smtClean="0">
                          <a:effectLst/>
                        </a:rPr>
                        <a:t>-</a:t>
                      </a:r>
                      <a:r>
                        <a:rPr lang="ru-RU" sz="1200" dirty="0">
                          <a:effectLst/>
                        </a:rPr>
                        <a:t>постановка </a:t>
                      </a:r>
                      <a:r>
                        <a:rPr lang="ru-RU" sz="1200" dirty="0" smtClean="0">
                          <a:effectLst/>
                        </a:rPr>
                        <a:t>звука</a:t>
                      </a:r>
                      <a:endParaRPr lang="ru-RU" sz="1200" dirty="0">
                        <a:effectLst/>
                      </a:endParaRPr>
                    </a:p>
                  </a:txBody>
                  <a:tcPr marL="43974" marR="43974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Специально подобранные речевые упражнения и задания,  способствующие </a:t>
                      </a:r>
                      <a:r>
                        <a:rPr lang="ru-RU" sz="1200" dirty="0" smtClean="0">
                          <a:effectLst/>
                        </a:rPr>
                        <a:t>постановке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изолированного звука, </a:t>
                      </a:r>
                      <a:r>
                        <a:rPr lang="ru-RU" sz="1200" dirty="0" smtClean="0">
                          <a:effectLst/>
                        </a:rPr>
                        <a:t>в </a:t>
                      </a:r>
                      <a:r>
                        <a:rPr lang="ru-RU" sz="1200" dirty="0">
                          <a:effectLst/>
                        </a:rPr>
                        <a:t>соответствии с общими рекомендациями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74" marR="43974" marT="0" marB="0"/>
                </a:tc>
                <a:extLst>
                  <a:ext uri="{0D108BD9-81ED-4DB2-BD59-A6C34878D82A}">
                    <a16:rowId xmlns:a16="http://schemas.microsoft.com/office/drawing/2014/main" val="714952387"/>
                  </a:ext>
                </a:extLst>
              </a:tr>
              <a:tr h="419793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2.4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74" marR="43974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Физминутка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74" marR="43974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Упражнения, способствующие развитию </a:t>
                      </a:r>
                      <a:r>
                        <a:rPr lang="ru-RU" sz="1200" dirty="0" err="1">
                          <a:effectLst/>
                        </a:rPr>
                        <a:t>общемоторных</a:t>
                      </a:r>
                      <a:r>
                        <a:rPr lang="ru-RU" sz="1200" dirty="0">
                          <a:effectLst/>
                        </a:rPr>
                        <a:t> навыков, координации речи с движением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74" marR="43974" marT="0" marB="0"/>
                </a:tc>
                <a:extLst>
                  <a:ext uri="{0D108BD9-81ED-4DB2-BD59-A6C34878D82A}">
                    <a16:rowId xmlns:a16="http://schemas.microsoft.com/office/drawing/2014/main" val="3193936030"/>
                  </a:ext>
                </a:extLst>
              </a:tr>
              <a:tr h="580878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2.5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74" marR="43974" marT="0" marB="0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Развитие когнитивных функций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74" marR="43974" marT="0" marB="0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Игры, упражнения, задания, способствующие развитию функций внимания, памяти, мышления, связанные с общей тематикой занятия, включающие произношение изучаемых звуков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74" marR="43974" marT="0" marB="0"/>
                </a:tc>
                <a:extLst>
                  <a:ext uri="{0D108BD9-81ED-4DB2-BD59-A6C34878D82A}">
                    <a16:rowId xmlns:a16="http://schemas.microsoft.com/office/drawing/2014/main" val="1170310473"/>
                  </a:ext>
                </a:extLst>
              </a:tr>
              <a:tr h="246739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74" marR="43974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Итог занятия. Рефлексия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74" marR="4397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687302"/>
                  </a:ext>
                </a:extLst>
              </a:tr>
              <a:tr h="387252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74" marR="43974" marT="0" marB="0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74" marR="43974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Подведение итогов занятия, оценка достижения цели, выполнения задач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74" marR="43974" marT="0" marB="0"/>
                </a:tc>
                <a:extLst>
                  <a:ext uri="{0D108BD9-81ED-4DB2-BD59-A6C34878D82A}">
                    <a16:rowId xmlns:a16="http://schemas.microsoft.com/office/drawing/2014/main" val="384381054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4929198"/>
            <a:ext cx="4429124" cy="157163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238614"/>
              </p:ext>
            </p:extLst>
          </p:nvPr>
        </p:nvGraphicFramePr>
        <p:xfrm>
          <a:off x="107504" y="701991"/>
          <a:ext cx="8856984" cy="606452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945498">
                  <a:extLst>
                    <a:ext uri="{9D8B030D-6E8A-4147-A177-3AD203B41FA5}">
                      <a16:colId xmlns:a16="http://schemas.microsoft.com/office/drawing/2014/main" val="4188280030"/>
                    </a:ext>
                  </a:extLst>
                </a:gridCol>
                <a:gridCol w="6911486">
                  <a:extLst>
                    <a:ext uri="{9D8B030D-6E8A-4147-A177-3AD203B41FA5}">
                      <a16:colId xmlns:a16="http://schemas.microsoft.com/office/drawing/2014/main" val="4164667532"/>
                    </a:ext>
                  </a:extLst>
                </a:gridCol>
              </a:tblGrid>
              <a:tr h="359472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Этапы занятия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698" marR="4069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/>
                        </a:rPr>
                        <a:t>Примерное </a:t>
                      </a:r>
                      <a:r>
                        <a:rPr lang="ru-RU" sz="1200" dirty="0">
                          <a:effectLst/>
                        </a:rPr>
                        <a:t>содержание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698" marR="40698" marT="0" marB="0" anchor="ctr"/>
                </a:tc>
                <a:extLst>
                  <a:ext uri="{0D108BD9-81ED-4DB2-BD59-A6C34878D82A}">
                    <a16:rowId xmlns:a16="http://schemas.microsoft.com/office/drawing/2014/main" val="2347507521"/>
                  </a:ext>
                </a:extLst>
              </a:tr>
              <a:tr h="382571"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Организационный момент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698" marR="40698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Активизация детей, эмоциональный настрой на предстоящее занятие.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698" marR="40698" marT="0" marB="0"/>
                </a:tc>
                <a:extLst>
                  <a:ext uri="{0D108BD9-81ED-4DB2-BD59-A6C34878D82A}">
                    <a16:rowId xmlns:a16="http://schemas.microsoft.com/office/drawing/2014/main" val="2582339896"/>
                  </a:ext>
                </a:extLst>
              </a:tr>
              <a:tr h="602589"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2.1 Введение в тему </a:t>
                      </a:r>
                      <a:r>
                        <a:rPr lang="ru-RU" sz="1200" dirty="0" smtClean="0">
                          <a:effectLst/>
                        </a:rPr>
                        <a:t>занятия. </a:t>
                      </a:r>
                      <a:r>
                        <a:rPr lang="ru-RU" sz="1200" dirty="0" err="1" smtClean="0">
                          <a:effectLst/>
                        </a:rPr>
                        <a:t>Формир</a:t>
                      </a:r>
                      <a:r>
                        <a:rPr lang="ru-RU" sz="1200" dirty="0" smtClean="0">
                          <a:effectLst/>
                        </a:rPr>
                        <a:t>-е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фонем.пред</a:t>
                      </a:r>
                      <a:r>
                        <a:rPr lang="ru-RU" sz="1200" dirty="0" smtClean="0">
                          <a:effectLst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698" marR="40698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Актуализация и повторение имеющихся знаний, усвоенных на предыдущих занятиях. </a:t>
                      </a:r>
                      <a:r>
                        <a:rPr lang="ru-RU" sz="1200" dirty="0" smtClean="0">
                          <a:effectLst/>
                        </a:rPr>
                        <a:t>Загадки</a:t>
                      </a:r>
                      <a:r>
                        <a:rPr lang="ru-RU" sz="1200" dirty="0">
                          <a:effectLst/>
                        </a:rPr>
                        <a:t>, игры, упражнения по развитию речевых или  когнитивных функций, подводящие к основной теме занятия.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698" marR="40698" marT="0" marB="0"/>
                </a:tc>
                <a:extLst>
                  <a:ext uri="{0D108BD9-81ED-4DB2-BD59-A6C34878D82A}">
                    <a16:rowId xmlns:a16="http://schemas.microsoft.com/office/drawing/2014/main" val="700548680"/>
                  </a:ext>
                </a:extLst>
              </a:tr>
              <a:tr h="539208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2.2 Целеполагание,  постановка задач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698" marR="40698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Постановка основной цели занятия: сформулированный самим логопедом, или вместе с детьми,  предвосхищаемый результат занятия, то есть  то,  что должно быть усвоено к концу занятия.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698" marR="40698" marT="0" marB="0"/>
                </a:tc>
                <a:extLst>
                  <a:ext uri="{0D108BD9-81ED-4DB2-BD59-A6C34878D82A}">
                    <a16:rowId xmlns:a16="http://schemas.microsoft.com/office/drawing/2014/main" val="3619892943"/>
                  </a:ext>
                </a:extLst>
              </a:tr>
              <a:tr h="539208"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2.3 Работа со звуком (</a:t>
                      </a:r>
                      <a:r>
                        <a:rPr lang="ru-RU" sz="1200" dirty="0" err="1">
                          <a:effectLst/>
                        </a:rPr>
                        <a:t>ами</a:t>
                      </a:r>
                      <a:r>
                        <a:rPr lang="ru-RU" sz="1200" dirty="0">
                          <a:effectLst/>
                        </a:rPr>
                        <a:t>) - </a:t>
                      </a:r>
                      <a:r>
                        <a:rPr lang="ru-RU" sz="1200" dirty="0" err="1" smtClean="0">
                          <a:effectLst/>
                        </a:rPr>
                        <a:t>хар</a:t>
                      </a:r>
                      <a:r>
                        <a:rPr lang="ru-RU" sz="1200" dirty="0" smtClean="0">
                          <a:effectLst/>
                        </a:rPr>
                        <a:t>-ка </a:t>
                      </a:r>
                      <a:r>
                        <a:rPr lang="ru-RU" sz="1200" dirty="0">
                          <a:effectLst/>
                        </a:rPr>
                        <a:t>звуков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698" marR="40698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Уточнение правильных артикуляционных укладов губ и языка, необходимых для правильного произношения звуков. </a:t>
                      </a:r>
                    </a:p>
                    <a:p>
                      <a:r>
                        <a:rPr lang="ru-RU" sz="1200" dirty="0">
                          <a:effectLst/>
                        </a:rPr>
                        <a:t>Сравнительный анализ чётких дифференциальных признаков изучаемых звуков.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698" marR="40698" marT="0" marB="0"/>
                </a:tc>
                <a:extLst>
                  <a:ext uri="{0D108BD9-81ED-4DB2-BD59-A6C34878D82A}">
                    <a16:rowId xmlns:a16="http://schemas.microsoft.com/office/drawing/2014/main" val="2844338490"/>
                  </a:ext>
                </a:extLst>
              </a:tr>
              <a:tr h="539208"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-</a:t>
                      </a:r>
                      <a:r>
                        <a:rPr lang="ru-RU" sz="1200" dirty="0" err="1" smtClean="0">
                          <a:effectLst/>
                        </a:rPr>
                        <a:t>Дифферен</a:t>
                      </a:r>
                      <a:r>
                        <a:rPr lang="ru-RU" sz="1200" dirty="0" smtClean="0">
                          <a:effectLst/>
                        </a:rPr>
                        <a:t>-я </a:t>
                      </a:r>
                      <a:r>
                        <a:rPr lang="ru-RU" sz="1200" dirty="0" err="1" smtClean="0">
                          <a:effectLst/>
                        </a:rPr>
                        <a:t>изолир</a:t>
                      </a:r>
                      <a:r>
                        <a:rPr lang="ru-RU" sz="1200" dirty="0" smtClean="0">
                          <a:effectLst/>
                        </a:rPr>
                        <a:t>. </a:t>
                      </a:r>
                      <a:r>
                        <a:rPr lang="ru-RU" sz="1200" dirty="0">
                          <a:effectLst/>
                        </a:rPr>
                        <a:t>звуков. Соотнесение звука с буквой.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698" marR="40698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На первых занятиях по каждой паре гласных и согласных звуков дифференциация их звучания должна отрабатываться на большом количестве однотипного в фонетическом плане материала.</a:t>
                      </a:r>
                    </a:p>
                    <a:p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698" marR="40698" marT="0" marB="0"/>
                </a:tc>
                <a:extLst>
                  <a:ext uri="{0D108BD9-81ED-4DB2-BD59-A6C34878D82A}">
                    <a16:rowId xmlns:a16="http://schemas.microsoft.com/office/drawing/2014/main" val="329552914"/>
                  </a:ext>
                </a:extLst>
              </a:tr>
              <a:tr h="382571"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-</a:t>
                      </a:r>
                      <a:r>
                        <a:rPr lang="ru-RU" sz="1200" dirty="0" err="1" smtClean="0">
                          <a:effectLst/>
                        </a:rPr>
                        <a:t>Дифферен</a:t>
                      </a:r>
                      <a:r>
                        <a:rPr lang="ru-RU" sz="1200" dirty="0" smtClean="0">
                          <a:effectLst/>
                        </a:rPr>
                        <a:t>-я </a:t>
                      </a:r>
                      <a:r>
                        <a:rPr lang="ru-RU" sz="1200" dirty="0">
                          <a:effectLst/>
                        </a:rPr>
                        <a:t>в слогах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698" marR="40698" marT="0" marB="0"/>
                </a:tc>
                <a:tc>
                  <a:txBody>
                    <a:bodyPr/>
                    <a:lstStyle/>
                    <a:p>
                      <a:pPr marL="46990"/>
                      <a:r>
                        <a:rPr lang="ru-RU" sz="1200">
                          <a:effectLst/>
                        </a:rPr>
                        <a:t>Выделение звуков на фоне слога. Дети учатся выделять звуки из слогов на слух и в произношении, различать слоги с заданными звуком и без них.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698" marR="40698" marT="0" marB="0"/>
                </a:tc>
                <a:extLst>
                  <a:ext uri="{0D108BD9-81ED-4DB2-BD59-A6C34878D82A}">
                    <a16:rowId xmlns:a16="http://schemas.microsoft.com/office/drawing/2014/main" val="2301875809"/>
                  </a:ext>
                </a:extLst>
              </a:tr>
              <a:tr h="382571"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- </a:t>
                      </a:r>
                      <a:r>
                        <a:rPr lang="ru-RU" sz="1200" dirty="0" err="1" smtClean="0">
                          <a:effectLst/>
                        </a:rPr>
                        <a:t>Дифферен</a:t>
                      </a:r>
                      <a:r>
                        <a:rPr lang="ru-RU" sz="1200" dirty="0" smtClean="0">
                          <a:effectLst/>
                        </a:rPr>
                        <a:t>-я </a:t>
                      </a:r>
                      <a:r>
                        <a:rPr lang="ru-RU" sz="1200" dirty="0">
                          <a:effectLst/>
                        </a:rPr>
                        <a:t>в словах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698" marR="40698" marT="0" marB="0"/>
                </a:tc>
                <a:tc>
                  <a:txBody>
                    <a:bodyPr/>
                    <a:lstStyle/>
                    <a:p>
                      <a:pPr marL="46990"/>
                      <a:r>
                        <a:rPr lang="ru-RU" sz="1200" dirty="0">
                          <a:effectLst/>
                        </a:rPr>
                        <a:t>Работа со словом. Лексико-грамматические задания. Словотворчество детей. Сложные виды языкового анализа и синтеза. </a:t>
                      </a:r>
                      <a:r>
                        <a:rPr lang="ru-RU" sz="1200" dirty="0" smtClean="0">
                          <a:effectLst/>
                        </a:rPr>
                        <a:t>Решение </a:t>
                      </a:r>
                      <a:r>
                        <a:rPr lang="ru-RU" sz="1200" dirty="0">
                          <a:effectLst/>
                        </a:rPr>
                        <a:t>ребусов, загадок, шарад.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698" marR="40698" marT="0" marB="0"/>
                </a:tc>
                <a:extLst>
                  <a:ext uri="{0D108BD9-81ED-4DB2-BD59-A6C34878D82A}">
                    <a16:rowId xmlns:a16="http://schemas.microsoft.com/office/drawing/2014/main" val="1112544782"/>
                  </a:ext>
                </a:extLst>
              </a:tr>
              <a:tr h="573856"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- </a:t>
                      </a:r>
                      <a:r>
                        <a:rPr lang="ru-RU" sz="1200" dirty="0" err="1" smtClean="0">
                          <a:effectLst/>
                        </a:rPr>
                        <a:t>Дифферен</a:t>
                      </a:r>
                      <a:r>
                        <a:rPr lang="ru-RU" sz="1200" dirty="0" smtClean="0">
                          <a:effectLst/>
                        </a:rPr>
                        <a:t>-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я </a:t>
                      </a:r>
                      <a:r>
                        <a:rPr lang="ru-RU" sz="1200" dirty="0">
                          <a:effectLst/>
                        </a:rPr>
                        <a:t>в словосочетаниях, предложениях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698" marR="40698" marT="0" marB="0"/>
                </a:tc>
                <a:tc>
                  <a:txBody>
                    <a:bodyPr/>
                    <a:lstStyle/>
                    <a:p>
                      <a:pPr marL="46990"/>
                      <a:r>
                        <a:rPr lang="ru-RU" sz="1200" dirty="0">
                          <a:effectLst/>
                        </a:rPr>
                        <a:t>Развитие умения находить слово с заданным звуком в составе предложения. Практическое усвоение предложений разных типов. </a:t>
                      </a:r>
                    </a:p>
                    <a:p>
                      <a:pPr marL="46990"/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698" marR="40698" marT="0" marB="0"/>
                </a:tc>
                <a:extLst>
                  <a:ext uri="{0D108BD9-81ED-4DB2-BD59-A6C34878D82A}">
                    <a16:rowId xmlns:a16="http://schemas.microsoft.com/office/drawing/2014/main" val="3515781534"/>
                  </a:ext>
                </a:extLst>
              </a:tr>
              <a:tr h="382571"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- </a:t>
                      </a:r>
                      <a:r>
                        <a:rPr lang="ru-RU" sz="1200" dirty="0" err="1" smtClean="0">
                          <a:effectLst/>
                        </a:rPr>
                        <a:t>Дифферен</a:t>
                      </a:r>
                      <a:r>
                        <a:rPr lang="ru-RU" sz="1200" dirty="0" smtClean="0">
                          <a:effectLst/>
                        </a:rPr>
                        <a:t>-я </a:t>
                      </a:r>
                      <a:r>
                        <a:rPr lang="ru-RU" sz="1200" dirty="0">
                          <a:effectLst/>
                        </a:rPr>
                        <a:t>в связной речи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698" marR="40698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</a:rPr>
                        <a:t>Повторение, сочинение  сказок, </a:t>
                      </a:r>
                      <a:r>
                        <a:rPr lang="ru-RU" sz="1200" dirty="0" err="1" smtClean="0">
                          <a:effectLst/>
                        </a:rPr>
                        <a:t>чистоговорок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со звуками. Сочинение </a:t>
                      </a:r>
                      <a:r>
                        <a:rPr lang="ru-RU" sz="1200" dirty="0" err="1">
                          <a:effectLst/>
                        </a:rPr>
                        <a:t>чистоговорок</a:t>
                      </a:r>
                      <a:r>
                        <a:rPr lang="ru-RU" sz="1200" dirty="0">
                          <a:effectLst/>
                        </a:rPr>
                        <a:t> со звуками. Заучивание наизусть загадок и стихотворений. Развитие связной речи</a:t>
                      </a:r>
                      <a:r>
                        <a:rPr lang="ru-RU" sz="1200" dirty="0" smtClean="0">
                          <a:effectLst/>
                        </a:rPr>
                        <a:t>..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698" marR="40698" marT="0" marB="0"/>
                </a:tc>
                <a:extLst>
                  <a:ext uri="{0D108BD9-81ED-4DB2-BD59-A6C34878D82A}">
                    <a16:rowId xmlns:a16="http://schemas.microsoft.com/office/drawing/2014/main" val="2306513469"/>
                  </a:ext>
                </a:extLst>
              </a:tr>
              <a:tr h="359472"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2.4 Физкультминутка. </a:t>
                      </a:r>
                      <a:r>
                        <a:rPr lang="ru-RU" sz="1200" dirty="0" err="1" smtClean="0">
                          <a:effectLst/>
                        </a:rPr>
                        <a:t>Пальч</a:t>
                      </a:r>
                      <a:r>
                        <a:rPr lang="ru-RU" sz="1200" dirty="0" smtClean="0">
                          <a:effectLst/>
                        </a:rPr>
                        <a:t>. гимн-ка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698" marR="40698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Допускается проведение не более одной физкультминутки. </a:t>
                      </a:r>
                      <a:r>
                        <a:rPr lang="ru-RU" sz="1200" dirty="0" smtClean="0">
                          <a:effectLst/>
                        </a:rPr>
                        <a:t>Упражнения </a:t>
                      </a:r>
                      <a:r>
                        <a:rPr lang="ru-RU" sz="1200" dirty="0">
                          <a:effectLst/>
                        </a:rPr>
                        <a:t>для развития общей и мелкой </a:t>
                      </a:r>
                      <a:r>
                        <a:rPr lang="ru-RU" sz="1200" dirty="0" smtClean="0">
                          <a:effectLst/>
                        </a:rPr>
                        <a:t>моторики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698" marR="40698" marT="0" marB="0"/>
                </a:tc>
                <a:extLst>
                  <a:ext uri="{0D108BD9-81ED-4DB2-BD59-A6C34878D82A}">
                    <a16:rowId xmlns:a16="http://schemas.microsoft.com/office/drawing/2014/main" val="1398785861"/>
                  </a:ext>
                </a:extLst>
              </a:tr>
              <a:tr h="573856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2.5 Развитие когнитивных функций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698" marR="40698" marT="0" marB="0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Игры, упражнения, задания, способствующие развитию функций внимания, памяти, мышления, связанные с общей тематикой занятия, включающие произношение дифференцируемых  звуков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698" marR="40698" marT="0" marB="0"/>
                </a:tc>
                <a:extLst>
                  <a:ext uri="{0D108BD9-81ED-4DB2-BD59-A6C34878D82A}">
                    <a16:rowId xmlns:a16="http://schemas.microsoft.com/office/drawing/2014/main" val="1913378401"/>
                  </a:ext>
                </a:extLst>
              </a:tr>
              <a:tr h="422224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 Итог занятия. Рефлексия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698" marR="40698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Подведение итогов занятия, оценка достижения цели, выполнения задач. </a:t>
                      </a:r>
                      <a:r>
                        <a:rPr lang="ru-RU" sz="1200" dirty="0" smtClean="0">
                          <a:effectLst/>
                        </a:rPr>
                        <a:t>Рефлексия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698" marR="40698" marT="0" marB="0"/>
                </a:tc>
                <a:extLst>
                  <a:ext uri="{0D108BD9-81ED-4DB2-BD59-A6C34878D82A}">
                    <a16:rowId xmlns:a16="http://schemas.microsoft.com/office/drawing/2014/main" val="2570309263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07505" y="332657"/>
            <a:ext cx="9036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alt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</a:rPr>
              <a:t>Структура логопедического занятия по дифференциации звуков</a:t>
            </a:r>
            <a:endParaRPr lang="ru-RU" alt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562074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Структура логопедического занятия по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автоматизации звукопроизношения</a:t>
            </a:r>
            <a:endParaRPr lang="ru-RU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9394137"/>
              </p:ext>
            </p:extLst>
          </p:nvPr>
        </p:nvGraphicFramePr>
        <p:xfrm>
          <a:off x="557808" y="908721"/>
          <a:ext cx="8100392" cy="596104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04147">
                  <a:extLst>
                    <a:ext uri="{9D8B030D-6E8A-4147-A177-3AD203B41FA5}">
                      <a16:colId xmlns:a16="http://schemas.microsoft.com/office/drawing/2014/main" val="888263654"/>
                    </a:ext>
                  </a:extLst>
                </a:gridCol>
                <a:gridCol w="2131225">
                  <a:extLst>
                    <a:ext uri="{9D8B030D-6E8A-4147-A177-3AD203B41FA5}">
                      <a16:colId xmlns:a16="http://schemas.microsoft.com/office/drawing/2014/main" val="3769430257"/>
                    </a:ext>
                  </a:extLst>
                </a:gridCol>
                <a:gridCol w="5365020">
                  <a:extLst>
                    <a:ext uri="{9D8B030D-6E8A-4147-A177-3AD203B41FA5}">
                      <a16:colId xmlns:a16="http://schemas.microsoft.com/office/drawing/2014/main" val="2909127199"/>
                    </a:ext>
                  </a:extLst>
                </a:gridCol>
              </a:tblGrid>
              <a:tr h="2134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№п/п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95" marR="40195" marT="873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Этапы занятия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95" marR="40195" marT="873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Примерное содержание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95" marR="40195" marT="8738" marB="0"/>
                </a:tc>
                <a:extLst>
                  <a:ext uri="{0D108BD9-81ED-4DB2-BD59-A6C34878D82A}">
                    <a16:rowId xmlns:a16="http://schemas.microsoft.com/office/drawing/2014/main" val="846476038"/>
                  </a:ext>
                </a:extLst>
              </a:tr>
              <a:tr h="4756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</a:rPr>
                        <a:t>1.1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95" marR="40195" marT="873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err="1">
                          <a:effectLst/>
                        </a:rPr>
                        <a:t>Оргмомент</a:t>
                      </a:r>
                      <a:r>
                        <a:rPr lang="ru-RU" sz="1200" dirty="0">
                          <a:effectLst/>
                        </a:rPr>
                        <a:t> с элементами психотерапии.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95" marR="40195" marT="873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Активизация детей, эмоциональный настрой на предстоящее занятие, игровые задания или упражнения, подводящие к основной теме занятия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95" marR="40195" marT="8738" marB="0"/>
                </a:tc>
                <a:extLst>
                  <a:ext uri="{0D108BD9-81ED-4DB2-BD59-A6C34878D82A}">
                    <a16:rowId xmlns:a16="http://schemas.microsoft.com/office/drawing/2014/main" val="2893611518"/>
                  </a:ext>
                </a:extLst>
              </a:tr>
              <a:tr h="9702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1.2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95" marR="40195" marT="8738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Объявление темы занятия.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95" marR="40195" marT="8738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effectLst/>
                        </a:rPr>
                        <a:t>Сформулированный самим логопедом, или вместе с детьми,  предвосхищаемый результат занятия, то есть  то,  что должно быть усвоено к концу </a:t>
                      </a:r>
                      <a:r>
                        <a:rPr lang="ru-RU" sz="1200" kern="1200" dirty="0" smtClean="0">
                          <a:effectLst/>
                        </a:rPr>
                        <a:t>занятия. Определение этапов и направлений работы для достижения поставленной цели. 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95" marR="40195" marT="8738" marB="0"/>
                </a:tc>
                <a:extLst>
                  <a:ext uri="{0D108BD9-81ED-4DB2-BD59-A6C34878D82A}">
                    <a16:rowId xmlns:a16="http://schemas.microsoft.com/office/drawing/2014/main" val="697099341"/>
                  </a:ext>
                </a:extLst>
              </a:tr>
              <a:tr h="6854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1.3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95" marR="40195" marT="8738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Артикуляционная гимнастика для автоматизируемого звука. 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95" marR="40195" marT="8738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effectLst/>
                        </a:rPr>
                        <a:t>Статичные и динамичные упражнения, направленные на развитие кинестетических ощущений, общей артикуляционной моторики,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95" marR="40195" marT="8738" marB="0"/>
                </a:tc>
                <a:extLst>
                  <a:ext uri="{0D108BD9-81ED-4DB2-BD59-A6C34878D82A}">
                    <a16:rowId xmlns:a16="http://schemas.microsoft.com/office/drawing/2014/main" val="106642580"/>
                  </a:ext>
                </a:extLst>
              </a:tr>
              <a:tr h="2799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95" marR="40195" marT="8738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Произношение изолированного звука (хором, группой, индивидуально, цепочкой).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95" marR="40195" marT="873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8225708"/>
                  </a:ext>
                </a:extLst>
              </a:tr>
              <a:tr h="7624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2.1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95" marR="40195" marT="873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Закрепление звука в слогах</a:t>
                      </a:r>
                      <a:r>
                        <a:rPr lang="ru-RU" sz="1200" dirty="0" smtClean="0">
                          <a:effectLst/>
                        </a:rPr>
                        <a:t>,</a:t>
                      </a:r>
                      <a:r>
                        <a:rPr lang="ru-RU" sz="1200" baseline="0" dirty="0" smtClean="0">
                          <a:effectLst/>
                        </a:rPr>
                        <a:t> словах, предложениях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95" marR="40195" marT="8738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Игры, упражнения, задания, способствующие развитию функций внимания, памяти, мышления, связанные с общей тематикой занятия, включающие произношение изучаемых звуков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95" marR="40195" marT="8738" marB="0"/>
                </a:tc>
                <a:extLst>
                  <a:ext uri="{0D108BD9-81ED-4DB2-BD59-A6C34878D82A}">
                    <a16:rowId xmlns:a16="http://schemas.microsoft.com/office/drawing/2014/main" val="4112813987"/>
                  </a:ext>
                </a:extLst>
              </a:tr>
              <a:tr h="6761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2.2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95" marR="40195" marT="8738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Закрепление звука в слогах,</a:t>
                      </a:r>
                      <a:r>
                        <a:rPr lang="ru-RU" sz="11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словах, предложениях</a:t>
                      </a: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1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195" marR="40195" marT="8738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40195" marR="40195" marT="8738" marB="0"/>
                </a:tc>
                <a:extLst>
                  <a:ext uri="{0D108BD9-81ED-4DB2-BD59-A6C34878D82A}">
                    <a16:rowId xmlns:a16="http://schemas.microsoft.com/office/drawing/2014/main" val="2780264163"/>
                  </a:ext>
                </a:extLst>
              </a:tr>
              <a:tr h="4543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2.3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95" marR="40195" marT="8738" marB="0"/>
                </a:tc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Физминутка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195" marR="40195" marT="8738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Упражнения для развития общей и мелкой моторики,</a:t>
                      </a:r>
                      <a:r>
                        <a:rPr lang="ru-RU" sz="1200" baseline="0" dirty="0" smtClean="0">
                          <a:effectLst/>
                        </a:rPr>
                        <a:t> связанные с темой занятия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195" marR="40195" marT="8738" marB="0"/>
                </a:tc>
                <a:extLst>
                  <a:ext uri="{0D108BD9-81ED-4DB2-BD59-A6C34878D82A}">
                    <a16:rowId xmlns:a16="http://schemas.microsoft.com/office/drawing/2014/main" val="773086465"/>
                  </a:ext>
                </a:extLst>
              </a:tr>
              <a:tr h="4756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2.4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95" marR="40195" marT="873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Развитие фонематического слуха.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95" marR="40195" marT="8738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effectLst/>
                        </a:rPr>
                        <a:t>Игры, упражнения, задания, способствующие развитию фонематических</a:t>
                      </a:r>
                      <a:r>
                        <a:rPr lang="ru-RU" sz="1200" kern="1200" baseline="0" dirty="0" smtClean="0">
                          <a:effectLst/>
                        </a:rPr>
                        <a:t> процессов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95" marR="40195" marT="8738" marB="0"/>
                </a:tc>
                <a:extLst>
                  <a:ext uri="{0D108BD9-81ED-4DB2-BD59-A6C34878D82A}">
                    <a16:rowId xmlns:a16="http://schemas.microsoft.com/office/drawing/2014/main" val="3408161238"/>
                  </a:ext>
                </a:extLst>
              </a:tr>
              <a:tr h="6761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2.5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95" marR="40195" marT="873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Связь звука с буквой.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95" marR="40195" marT="8738" marB="0"/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effectLst/>
                        </a:rPr>
                        <a:t>Специально </a:t>
                      </a:r>
                      <a:r>
                        <a:rPr lang="ru-RU" sz="11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подобранные речевые упражнения и задания,  способствующие 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дифференциации понятий «звук» - «буква»</a:t>
                      </a:r>
                    </a:p>
                  </a:txBody>
                  <a:tcPr marL="40195" marR="40195" marT="8738" marB="0"/>
                </a:tc>
                <a:extLst>
                  <a:ext uri="{0D108BD9-81ED-4DB2-BD59-A6C34878D82A}">
                    <a16:rowId xmlns:a16="http://schemas.microsoft.com/office/drawing/2014/main" val="1268754695"/>
                  </a:ext>
                </a:extLst>
              </a:tr>
              <a:tr h="2799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95" marR="40195" marT="8738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</a:rPr>
                        <a:t>Рефлексия. Итог </a:t>
                      </a:r>
                      <a:r>
                        <a:rPr lang="ru-RU" sz="1100" kern="1200" dirty="0">
                          <a:effectLst/>
                        </a:rPr>
                        <a:t>занятия.  Подведение итогов занятия, оценка достижения цели, выполнения задач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95" marR="40195" marT="873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943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0795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2940</TotalTime>
  <Words>1809</Words>
  <Application>Microsoft Office PowerPoint</Application>
  <PresentationFormat>Экран (4:3)</PresentationFormat>
  <Paragraphs>302</Paragraphs>
  <Slides>16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Times New Roman</vt:lpstr>
      <vt:lpstr>Wingdings</vt:lpstr>
      <vt:lpstr>Тема Office</vt:lpstr>
      <vt:lpstr>Документ</vt:lpstr>
      <vt:lpstr>                       апрель, 2021 год</vt:lpstr>
      <vt:lpstr>Презентация PowerPoint</vt:lpstr>
      <vt:lpstr>Этапы коррекции звукопроизношения и ФФНР </vt:lpstr>
      <vt:lpstr>Для повышения эффективности логопедических занятий по коррекции звукопроизношения и ФФНР важно соблюдение следующих требований: </vt:lpstr>
      <vt:lpstr> </vt:lpstr>
      <vt:lpstr>Структура логопедического занятия при коррекции звукопроизношения и ФФНР  </vt:lpstr>
      <vt:lpstr>Структура логопедического занятия по постановке звука</vt:lpstr>
      <vt:lpstr>Презентация PowerPoint</vt:lpstr>
      <vt:lpstr>Структура логопедического занятия по автоматизации звукопроизношения</vt:lpstr>
      <vt:lpstr>Структура логопедического занятия звукопроизношения при заикании </vt:lpstr>
      <vt:lpstr>Структура логопедического занятия звукопроизношения при дизартрии</vt:lpstr>
      <vt:lpstr>Структура логопедического занятия звукопроизношения при ринолалии</vt:lpstr>
      <vt:lpstr>Технологическая карта индивидуального логопедического занятия по коррекции звукопроизношения и ФФНР в 1А классе, ТНР (вариант 5.1) </vt:lpstr>
      <vt:lpstr>План-конспект индивидуального логопедического занятия по коррекции звукопроизношения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181</cp:revision>
  <dcterms:created xsi:type="dcterms:W3CDTF">2016-05-22T09:04:27Z</dcterms:created>
  <dcterms:modified xsi:type="dcterms:W3CDTF">2021-04-14T07:46:19Z</dcterms:modified>
</cp:coreProperties>
</file>