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ppt/media/image4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6" r:id="rId4"/>
    <p:sldId id="308" r:id="rId5"/>
    <p:sldId id="309" r:id="rId6"/>
    <p:sldId id="315" r:id="rId7"/>
    <p:sldId id="316" r:id="rId8"/>
    <p:sldId id="318" r:id="rId9"/>
    <p:sldId id="319" r:id="rId10"/>
    <p:sldId id="320" r:id="rId11"/>
    <p:sldId id="295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итель" initials="У" lastIdx="1" clrIdx="0">
    <p:extLst>
      <p:ext uri="{19B8F6BF-5375-455C-9EA6-DF929625EA0E}">
        <p15:presenceInfo xmlns:p15="http://schemas.microsoft.com/office/powerpoint/2012/main" userId="Учи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FFFFB7"/>
    <a:srgbClr val="D20000"/>
    <a:srgbClr val="B40000"/>
    <a:srgbClr val="BCE292"/>
    <a:srgbClr val="003300"/>
    <a:srgbClr val="FF9900"/>
    <a:srgbClr val="6600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E0AB-513B-4777-B1D0-0A1514F33890}" type="datetimeFigureOut">
              <a:rPr lang="ru-RU" smtClean="0"/>
              <a:pPr/>
              <a:t>02.12.2020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5960-9013-4C5F-81C3-DF1B2D0AE6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ooclub.ru/attach/fotogal/clip/mouse/30.jpg" TargetMode="External"/><Relationship Id="rId13" Type="http://schemas.openxmlformats.org/officeDocument/2006/relationships/hyperlink" Target="http://www.ispring.ru/elearning-insights/svetofor/" TargetMode="External"/><Relationship Id="rId18" Type="http://schemas.openxmlformats.org/officeDocument/2006/relationships/hyperlink" Target="http://www.artgide.com/uploads/posts/cliparts/f5152dd97804be97d6f7329604370c60.jpg" TargetMode="External"/><Relationship Id="rId26" Type="http://schemas.openxmlformats.org/officeDocument/2006/relationships/hyperlink" Target="http://ic.pics.livejournal.com/bfzoomy/17490515/28295/28295_original.png" TargetMode="External"/><Relationship Id="rId3" Type="http://schemas.openxmlformats.org/officeDocument/2006/relationships/hyperlink" Target="http://multlab.ru/uploads/posts/2015-04/1428477937_morzh_12.png" TargetMode="External"/><Relationship Id="rId21" Type="http://schemas.openxmlformats.org/officeDocument/2006/relationships/hyperlink" Target="http://s1.iconbird.com/ico/0912/Urbanstories/w256h2561347187616CarbyArtdesigner.lv.png" TargetMode="External"/><Relationship Id="rId7" Type="http://schemas.openxmlformats.org/officeDocument/2006/relationships/hyperlink" Target="https://img.clipartfest.com/f57893564a7f85dca815a6d7611c0c21_big-image-png-robot-clipart-png_1818-2307.png" TargetMode="External"/><Relationship Id="rId12" Type="http://schemas.openxmlformats.org/officeDocument/2006/relationships/hyperlink" Target="https://edu.tatar.ru/upload/images/files/&#1055;&#1088;&#1086;&#1075;&#1088;&#1072;&#1084;&#1084;&#1072;%20&#1086;&#1073;&#1091;&#1095;&#1077;&#1085;&#1080;&#1103;.doc" TargetMode="External"/><Relationship Id="rId17" Type="http://schemas.openxmlformats.org/officeDocument/2006/relationships/hyperlink" Target="http://junior3d.ru/texture/%D0%9B%D1%8E%D0%B4%D0%B8/%D0%96%D0%B5%D0%BD%D1%89%D0%B8%D0%BD%D1%8B/%D0%B6%D0%B5%D0%BD%D1%89%D0%B8%D0%BD%D1%8B_1.png" TargetMode="External"/><Relationship Id="rId25" Type="http://schemas.openxmlformats.org/officeDocument/2006/relationships/hyperlink" Target="http://zarulposle30.ru/wp-content/uploads/2013/05/vezd-zapreshen.png" TargetMode="External"/><Relationship Id="rId2" Type="http://schemas.openxmlformats.org/officeDocument/2006/relationships/hyperlink" Target="https://encrypted-tbn1.gstatic.com/images?q=tbn:ANd9GcQknZ35Lm4s7boUNPxZy86Ih_SgkjBKlh0yjcPbLWQHZh6zRtPw" TargetMode="External"/><Relationship Id="rId16" Type="http://schemas.openxmlformats.org/officeDocument/2006/relationships/hyperlink" Target="http://www.v3toys.ru/kiwi-public-data/Kiwi_Img/2-630-268.png" TargetMode="External"/><Relationship Id="rId20" Type="http://schemas.openxmlformats.org/officeDocument/2006/relationships/hyperlink" Target="http://png2.ru/media/k2/items/cache/6384a1a5c65741ab6f8625372f3d4127_XL.jpg" TargetMode="External"/><Relationship Id="rId29" Type="http://schemas.openxmlformats.org/officeDocument/2006/relationships/hyperlink" Target="https://encrypted-bn3.gstatic.com/images?q=tbn:ANd9GcQamofsn2ogeaZircCCTfGKKcWxBxNxWN2ytNLDz09_1dZvKqq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4.pic4you.ru/y2014/10-29/12216/4682642.png" TargetMode="External"/><Relationship Id="rId11" Type="http://schemas.openxmlformats.org/officeDocument/2006/relationships/hyperlink" Target="https://img.tyt.by/620x620s/n/06/4/brest_mult_uchastkovyj_2.jpg" TargetMode="External"/><Relationship Id="rId24" Type="http://schemas.openxmlformats.org/officeDocument/2006/relationships/hyperlink" Target="http://infostatus.ru/upload/medialibrary/08b/road-sign-5191.gif" TargetMode="External"/><Relationship Id="rId5" Type="http://schemas.openxmlformats.org/officeDocument/2006/relationships/hyperlink" Target="http://www.zooclub.ru/attach/25000/25218.jpg" TargetMode="External"/><Relationship Id="rId15" Type="http://schemas.openxmlformats.org/officeDocument/2006/relationships/hyperlink" Target="http://www.playcast.ru/uploads/2014/10/15/10219379.png" TargetMode="External"/><Relationship Id="rId23" Type="http://schemas.openxmlformats.org/officeDocument/2006/relationships/hyperlink" Target="http://www.domznak.ru/14/dorznak14-b.png" TargetMode="External"/><Relationship Id="rId28" Type="http://schemas.openxmlformats.org/officeDocument/2006/relationships/hyperlink" Target="http://rylik.ru/uploads/posts/2015-09/1441283344_trees-2-02.png" TargetMode="External"/><Relationship Id="rId10" Type="http://schemas.openxmlformats.org/officeDocument/2006/relationships/hyperlink" Target="http://www.aodb-blag.ru/upload/aodb/images/meteritny-dojd/virt-vystavka/svetofor.jpeg" TargetMode="External"/><Relationship Id="rId19" Type="http://schemas.openxmlformats.org/officeDocument/2006/relationships/hyperlink" Target="http://pngimg.com/upload_small/bmw/bmw_PNG1690.png" TargetMode="External"/><Relationship Id="rId4" Type="http://schemas.openxmlformats.org/officeDocument/2006/relationships/hyperlink" Target="http://4.bp.blogspot.com/-z6KcQZIP0wc/Vp0dgrtNR4I/AAAAAAAAF_g/zaLk_1Q-doM/s320/gifs-animados-sonriente-1101127.gif" TargetMode="External"/><Relationship Id="rId9" Type="http://schemas.openxmlformats.org/officeDocument/2006/relationships/hyperlink" Target="http://skyslogan.ru/uploads/posts/2013-03/1363746780_2013-03-20_063038.jpg" TargetMode="External"/><Relationship Id="rId14" Type="http://schemas.openxmlformats.org/officeDocument/2006/relationships/hyperlink" Target="http://shop.its-spc.ru/image/cache/data/5.19.1_F-500x500.gif" TargetMode="External"/><Relationship Id="rId22" Type="http://schemas.openxmlformats.org/officeDocument/2006/relationships/hyperlink" Target="http://avtomotoprof.ru/wp-content/uploads/2016/03/Znak---Ostorozhno-deti--.jpg" TargetMode="External"/><Relationship Id="rId27" Type="http://schemas.openxmlformats.org/officeDocument/2006/relationships/hyperlink" Target="https://encrypted-tbn2.gstatic.com/images?q=tbn:ANd9GcTR_HQmmfQg3Wp0E-lxkHfl9Et_sdKnDofzVDF3TS_l3_U4M4X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jpg"/><Relationship Id="rId4" Type="http://schemas.openxmlformats.org/officeDocument/2006/relationships/image" Target="../media/image12.gif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slide" Target="slide2.xml"/><Relationship Id="rId9" Type="http://schemas.openxmlformats.org/officeDocument/2006/relationships/image" Target="../media/image3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10" Type="http://schemas.openxmlformats.org/officeDocument/2006/relationships/image" Target="../media/image38.png"/><Relationship Id="rId4" Type="http://schemas.openxmlformats.org/officeDocument/2006/relationships/slide" Target="slide2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4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561582" y="6017858"/>
            <a:ext cx="13151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ИГРАТЬ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7058" y="6017553"/>
            <a:ext cx="22778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ИНСТРУКЦИЯ</a:t>
            </a:r>
            <a:endParaRPr lang="ru-RU" sz="2800" b="1" dirty="0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7358082" y="5824547"/>
            <a:ext cx="1512168" cy="8020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0" y="5824549"/>
            <a:ext cx="2555776" cy="716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7058" y="108928"/>
            <a:ext cx="891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«БЕЗОПАСНАЯ ДОРОГА – ДЕТЯМ"</a:t>
            </a:r>
            <a:endParaRPr lang="ru-RU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157" y="2403985"/>
            <a:ext cx="2631441" cy="3730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601755"/>
            <a:ext cx="6417563" cy="5193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8425" y="5644052"/>
            <a:ext cx="4438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dirty="0" smtClean="0"/>
              <a:t>Работу выполнила </a:t>
            </a:r>
          </a:p>
          <a:p>
            <a:pPr lvl="1" algn="ctr"/>
            <a:r>
              <a:rPr lang="ru-RU" sz="1600" b="1" dirty="0" smtClean="0"/>
              <a:t>Шпак </a:t>
            </a:r>
            <a:r>
              <a:rPr lang="ru-RU" sz="1600" b="1" dirty="0"/>
              <a:t>Юлия </a:t>
            </a:r>
            <a:r>
              <a:rPr lang="ru-RU" sz="1600" b="1" dirty="0" smtClean="0"/>
              <a:t>Валерьевна,</a:t>
            </a:r>
            <a:endParaRPr lang="ru-RU" sz="1600" b="1" dirty="0"/>
          </a:p>
          <a:p>
            <a:pPr algn="ctr"/>
            <a:r>
              <a:rPr lang="ru-RU" sz="1600" b="1" dirty="0" smtClean="0"/>
              <a:t>учитель начальных классов МБОУ СОШ №12 </a:t>
            </a:r>
          </a:p>
          <a:p>
            <a:pPr algn="ctr"/>
            <a:r>
              <a:rPr lang="ru-RU" sz="1600" b="1" dirty="0" smtClean="0"/>
              <a:t>г. Бердска Новосибирской области </a:t>
            </a:r>
            <a:endParaRPr lang="ru-RU" sz="1600" b="1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68" y="9701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Дорожные знаки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448" y="1762003"/>
            <a:ext cx="790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Отчего бы это вдруг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Стрелки дружно встали в круг?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(КРУГОВОЕ ДВИЖЕНИЕ)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5" descr="C:\Лена\homebtn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7134" y="6334696"/>
            <a:ext cx="539552" cy="539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032" y="130125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ОПРЕДЕЛИ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ВЕРНЫЙ ЗНАК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4741" y="599567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ОТЛИЧНО!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993" y="594314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5088" y="593156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8454" y="594314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1783" y="4126441"/>
            <a:ext cx="1761186" cy="1761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75778"/>
          <a:stretch/>
        </p:blipFill>
        <p:spPr>
          <a:xfrm>
            <a:off x="5020378" y="4192747"/>
            <a:ext cx="1738300" cy="1687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5" r="1975" b="12527"/>
          <a:stretch/>
        </p:blipFill>
        <p:spPr>
          <a:xfrm>
            <a:off x="1078021" y="4301613"/>
            <a:ext cx="1644293" cy="1609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074" y="4286304"/>
            <a:ext cx="1686199" cy="1694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1516792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59632" y="849482"/>
            <a:ext cx="77965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Слайд 1</a:t>
            </a:r>
            <a:r>
              <a:rPr lang="ru-RU" b="1" dirty="0" smtClean="0"/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Титульный лист</a:t>
            </a:r>
            <a:r>
              <a:rPr lang="ru-RU" b="1" dirty="0" smtClean="0"/>
              <a:t>, настроены гиперссылки </a:t>
            </a:r>
            <a:r>
              <a:rPr lang="ru-RU" b="1" dirty="0" smtClean="0">
                <a:solidFill>
                  <a:srgbClr val="002060"/>
                </a:solidFill>
              </a:rPr>
              <a:t>ИНСТРУКЦИЯ, ИГРАТЬ         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Слайд 2 </a:t>
            </a:r>
            <a:r>
              <a:rPr lang="ru-RU" b="1" dirty="0" smtClean="0">
                <a:solidFill>
                  <a:srgbClr val="002060"/>
                </a:solidFill>
              </a:rPr>
              <a:t>– Меню: </a:t>
            </a:r>
            <a:r>
              <a:rPr lang="ru-RU" b="1" dirty="0" smtClean="0"/>
              <a:t>щёлкнув по знакам, необходимо выбрать нужную игру.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Слайды 3-4 </a:t>
            </a:r>
            <a:r>
              <a:rPr lang="ru-RU" b="1" dirty="0" smtClean="0">
                <a:solidFill>
                  <a:srgbClr val="002060"/>
                </a:solidFill>
              </a:rPr>
              <a:t>– игра «Красный, зелёный, жёлтый» </a:t>
            </a:r>
          </a:p>
          <a:p>
            <a:r>
              <a:rPr lang="ru-RU" b="1" dirty="0" smtClean="0"/>
              <a:t>Цель: разгадать ребусы (дополнительно может понадобиться лист бумаги и ручка).</a:t>
            </a:r>
          </a:p>
          <a:p>
            <a:r>
              <a:rPr lang="ru-RU" b="1" dirty="0" smtClean="0"/>
              <a:t>                   переход на следующий слайд, где нужно разгадать ещё ребус;      </a:t>
            </a:r>
          </a:p>
          <a:p>
            <a:r>
              <a:rPr lang="ru-RU" b="1" dirty="0" smtClean="0"/>
              <a:t>                   переход обратно в «Меню».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Слайды 5-7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игра «Правила перехода улиц и дорог» </a:t>
            </a:r>
          </a:p>
          <a:p>
            <a:r>
              <a:rPr lang="ru-RU" b="1" dirty="0" smtClean="0"/>
              <a:t>Цель: закрепить знание правил перехода через дорогу.</a:t>
            </a:r>
          </a:p>
          <a:p>
            <a:r>
              <a:rPr lang="ru-RU" b="1" dirty="0" smtClean="0"/>
              <a:t>Щелчком по горящему фонарику светофора запустить анимацию участников движения.</a:t>
            </a:r>
          </a:p>
          <a:p>
            <a:r>
              <a:rPr lang="ru-RU" b="1" dirty="0" smtClean="0"/>
              <a:t>                    переход </a:t>
            </a:r>
            <a:r>
              <a:rPr lang="ru-RU" b="1" dirty="0"/>
              <a:t>на следующий </a:t>
            </a:r>
            <a:r>
              <a:rPr lang="ru-RU" b="1" dirty="0" smtClean="0"/>
              <a:t>слайд;</a:t>
            </a:r>
          </a:p>
          <a:p>
            <a:r>
              <a:rPr lang="ru-RU" b="1" dirty="0" smtClean="0"/>
              <a:t>                    </a:t>
            </a:r>
            <a:r>
              <a:rPr lang="ru-RU" b="1" dirty="0"/>
              <a:t>переход обратно в «Меню». </a:t>
            </a:r>
            <a:endParaRPr lang="ru-RU" b="1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Слайды 8-10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игра «Дорожные знаки»</a:t>
            </a:r>
          </a:p>
          <a:p>
            <a:r>
              <a:rPr lang="ru-RU" b="1" dirty="0" smtClean="0"/>
              <a:t>Цель: выбрать верный знак.</a:t>
            </a:r>
          </a:p>
          <a:p>
            <a:r>
              <a:rPr lang="ru-RU" b="1" dirty="0" smtClean="0"/>
              <a:t>Щелчком выбрать нужные иллюстрации.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переход </a:t>
            </a:r>
            <a:r>
              <a:rPr lang="ru-RU" b="1" dirty="0"/>
              <a:t>на следующий слайд;</a:t>
            </a:r>
          </a:p>
          <a:p>
            <a:r>
              <a:rPr lang="ru-RU" b="1" dirty="0"/>
              <a:t>                    переход обратно в «Меню». </a:t>
            </a:r>
            <a:endParaRPr lang="ru-RU" b="1" dirty="0" smtClean="0"/>
          </a:p>
          <a:p>
            <a:r>
              <a:rPr lang="ru-RU" b="1" dirty="0" smtClean="0"/>
              <a:t>                 </a:t>
            </a:r>
            <a:endParaRPr lang="ru-RU" b="1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4282" y="1357298"/>
            <a:ext cx="8229600" cy="192882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02713"/>
            <a:ext cx="212224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Инструкция: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noaction" highlightClick="1"/>
          </p:cNvPr>
          <p:cNvSpPr/>
          <p:nvPr/>
        </p:nvSpPr>
        <p:spPr>
          <a:xfrm>
            <a:off x="2079516" y="2287987"/>
            <a:ext cx="216024" cy="21403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C:\Лена\homebtn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0652" y="2502022"/>
            <a:ext cx="356706" cy="356706"/>
          </a:xfrm>
          <a:prstGeom prst="rect">
            <a:avLst/>
          </a:prstGeom>
          <a:noFill/>
        </p:spPr>
      </p:pic>
      <p:pic>
        <p:nvPicPr>
          <p:cNvPr id="11" name="Picture 5" descr="C:\Лена\homebtn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7134" y="6334696"/>
            <a:ext cx="539552" cy="539552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noaction" highlightClick="1"/>
          </p:cNvPr>
          <p:cNvSpPr/>
          <p:nvPr/>
        </p:nvSpPr>
        <p:spPr>
          <a:xfrm>
            <a:off x="2079516" y="3948646"/>
            <a:ext cx="216024" cy="21403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C:\Лена\homebtn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9175" y="4143393"/>
            <a:ext cx="356706" cy="356706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noaction" highlightClick="1"/>
          </p:cNvPr>
          <p:cNvSpPr/>
          <p:nvPr/>
        </p:nvSpPr>
        <p:spPr>
          <a:xfrm>
            <a:off x="2079516" y="5299474"/>
            <a:ext cx="216024" cy="214035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Лена\homebtn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9175" y="5513509"/>
            <a:ext cx="356706" cy="35670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917" y="12143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Источники: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5360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http://pedsovet.su/_</a:t>
            </a:r>
            <a:r>
              <a:rPr lang="en-US" sz="1200" dirty="0" smtClean="0">
                <a:hlinkClick r:id="rId2"/>
              </a:rPr>
              <a:t>ld/459/42553886.jpg</a:t>
            </a:r>
            <a:r>
              <a:rPr lang="ru-RU" sz="1200" dirty="0" smtClean="0">
                <a:hlinkClick r:id="rId2"/>
              </a:rPr>
              <a:t> </a:t>
            </a:r>
          </a:p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www.playcast.ru/uploads/2015/10/25/15597772.gif</a:t>
            </a:r>
            <a:r>
              <a:rPr lang="ru-RU" sz="1200" dirty="0" smtClean="0">
                <a:hlinkClick r:id="rId2"/>
              </a:rPr>
              <a:t> </a:t>
            </a:r>
          </a:p>
          <a:p>
            <a:r>
              <a:rPr lang="en-US" sz="1200" dirty="0">
                <a:hlinkClick r:id="rId2"/>
              </a:rPr>
              <a:t>http://www.uchmet.ru/library/convert/result/818/245471/131909/131909.docx_html_m4e3d53a7.jpg</a:t>
            </a:r>
            <a:endParaRPr lang="ru-RU" sz="1200" dirty="0" smtClean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encrypted-tbn1.gstatic.com/images?q=tbn:ANd9GcQknZ35Lm4s7boUNPxZy86Ih_SgkjBKlh0yjcPbLWQHZh6zRtPw</a:t>
            </a:r>
            <a:endParaRPr lang="ru-RU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multlab.ru/uploads/posts/2015-04/1428477937_morzh_12.png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http://4.bp.blogspot.com/-</a:t>
            </a:r>
            <a:r>
              <a:rPr lang="en-US" sz="1200" dirty="0" smtClean="0">
                <a:hlinkClick r:id="rId4"/>
              </a:rPr>
              <a:t>z6KcQZIP0wc/Vp0dgrtNR4I/AAAAAAAAF_g/zaLk_1Q-doM/s320/gifs-animados-sonriente-1101127.gif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www.zooclub.ru/attach/25000/25218.jpg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s4.pic4you.ru/y2014/10-29/12216/4682642.png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img.clipartfest.com/f57893564a7f85dca815a6d7611c0c21_big-image-png-robot-clipart-png_1818-2307.png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www.zooclub.ru/attach/fotogal/clip/mouse/30.jpg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skyslogan.ru/uploads/posts/2013-03/1363746780_2013-03-20_063038.jpg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www.aodb-blag.ru/upload/aodb/images/meteritny-dojd/virt-vystavka/svetofor.jpeg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img.tyt.by/620x620s/n/06/4/brest_mult_uchastkovyj_2.jpg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12"/>
              </a:rPr>
              <a:t>https://edu.tatar.ru/upload/images/files/</a:t>
            </a:r>
            <a:r>
              <a:rPr lang="ru-RU" sz="1200" dirty="0">
                <a:hlinkClick r:id="rId12"/>
              </a:rPr>
              <a:t>Программа%20обучения.</a:t>
            </a:r>
            <a:r>
              <a:rPr lang="en-US" sz="1200" dirty="0" smtClean="0">
                <a:hlinkClick r:id="rId12"/>
              </a:rPr>
              <a:t>doc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13"/>
              </a:rPr>
              <a:t>http://www.ispring.ru/elearning-insights/svetofor</a:t>
            </a:r>
            <a:r>
              <a:rPr lang="en-US" sz="1200" dirty="0" smtClean="0">
                <a:hlinkClick r:id="rId13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4"/>
              </a:rPr>
              <a:t>http://shop.its-spc.ru/image/cache/data/5.19.1_F-500x500.gif</a:t>
            </a:r>
            <a:endParaRPr lang="ru-RU" sz="1200" dirty="0" smtClean="0"/>
          </a:p>
          <a:p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www.playcast.ru/uploads/2014/10/15/10219379.png</a:t>
            </a:r>
            <a:endParaRPr lang="ru-RU" sz="1200" dirty="0" smtClean="0"/>
          </a:p>
          <a:p>
            <a:r>
              <a:rPr lang="en-US" sz="1200" dirty="0" smtClean="0">
                <a:hlinkClick r:id="rId16"/>
              </a:rPr>
              <a:t>http</a:t>
            </a:r>
            <a:r>
              <a:rPr lang="en-US" sz="1200" dirty="0">
                <a:hlinkClick r:id="rId16"/>
              </a:rPr>
              <a:t>://</a:t>
            </a:r>
            <a:r>
              <a:rPr lang="en-US" sz="1200" dirty="0" smtClean="0">
                <a:hlinkClick r:id="rId16"/>
              </a:rPr>
              <a:t>www.v3toys.ru/kiwi-public-data/Kiwi_Img/2-630-268.png</a:t>
            </a:r>
            <a:endParaRPr lang="ru-RU" sz="1200" dirty="0" smtClean="0"/>
          </a:p>
          <a:p>
            <a:r>
              <a:rPr lang="en-US" sz="1200" dirty="0">
                <a:hlinkClick r:id="rId17"/>
              </a:rPr>
              <a:t>http://junior3d.ru/texture/%D0%9B%D1%8E%D0%B4%D0%B8/%D0%96%D0%B5%D0%BD%D1%89%D0%B8%D0%BD%D1%8B/%</a:t>
            </a:r>
            <a:r>
              <a:rPr lang="en-US" sz="1200" dirty="0" smtClean="0">
                <a:hlinkClick r:id="rId17"/>
              </a:rPr>
              <a:t>D0%B6%D0%B5%D0%BD%D1%89%D0%B8%D0%BD%D1%8B_1.png</a:t>
            </a:r>
            <a:endParaRPr lang="ru-RU" sz="1200" dirty="0" smtClean="0"/>
          </a:p>
          <a:p>
            <a:r>
              <a:rPr lang="en-US" sz="1200" dirty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www.artgide.com/uploads/posts/cliparts/f5152dd97804be97d6f7329604370c60.jpg</a:t>
            </a:r>
            <a:endParaRPr lang="ru-RU" sz="1200" dirty="0" smtClean="0"/>
          </a:p>
          <a:p>
            <a:r>
              <a:rPr lang="en-US" sz="1200" dirty="0">
                <a:hlinkClick r:id="rId19"/>
              </a:rPr>
              <a:t>http://</a:t>
            </a:r>
            <a:r>
              <a:rPr lang="en-US" sz="1200" dirty="0" smtClean="0">
                <a:hlinkClick r:id="rId19"/>
              </a:rPr>
              <a:t>pngimg.com/upload_small/bmw/bmw_PNG1690.png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20"/>
              </a:rPr>
              <a:t>http://</a:t>
            </a:r>
            <a:r>
              <a:rPr lang="en-US" sz="1200" dirty="0" smtClean="0">
                <a:hlinkClick r:id="rId20"/>
              </a:rPr>
              <a:t>png2.ru/media/k2/items/cache/6384a1a5c65741ab6f8625372f3d4127_XL.jpg</a:t>
            </a:r>
            <a:r>
              <a:rPr lang="ru-RU" sz="1200" dirty="0" smtClean="0"/>
              <a:t>    </a:t>
            </a:r>
            <a:r>
              <a:rPr lang="en-US" sz="1200" dirty="0">
                <a:hlinkClick r:id="rId21"/>
              </a:rPr>
              <a:t>http://</a:t>
            </a:r>
            <a:r>
              <a:rPr lang="en-US" sz="1200" dirty="0" smtClean="0">
                <a:hlinkClick r:id="rId21"/>
              </a:rPr>
              <a:t>s1.iconbird.com/ico/0912/Urbanstories/w256h2561347187616CarbyArtdesigner.lv.png</a:t>
            </a:r>
            <a:r>
              <a:rPr lang="ru-RU" sz="1200" dirty="0" smtClean="0"/>
              <a:t> </a:t>
            </a:r>
            <a:r>
              <a:rPr lang="en-US" sz="1200" dirty="0">
                <a:hlinkClick r:id="rId22"/>
              </a:rPr>
              <a:t>http://avtomotoprof.ru/wp-content/uploads/2016/03/Znak---Ostorozhno-deti--.</a:t>
            </a:r>
            <a:r>
              <a:rPr lang="en-US" sz="1200" dirty="0" smtClean="0">
                <a:hlinkClick r:id="rId22"/>
              </a:rPr>
              <a:t>jpg</a:t>
            </a:r>
            <a:r>
              <a:rPr lang="ru-RU" sz="1200" dirty="0" smtClean="0"/>
              <a:t>   </a:t>
            </a:r>
            <a:r>
              <a:rPr lang="en-US" sz="1200" dirty="0">
                <a:hlinkClick r:id="rId23"/>
              </a:rPr>
              <a:t>http://</a:t>
            </a:r>
            <a:r>
              <a:rPr lang="en-US" sz="1200" dirty="0" smtClean="0">
                <a:hlinkClick r:id="rId23"/>
              </a:rPr>
              <a:t>www.domznak.ru/14/dorznak14-b.png</a:t>
            </a:r>
            <a:r>
              <a:rPr lang="ru-RU" sz="1200" dirty="0" smtClean="0"/>
              <a:t>   </a:t>
            </a:r>
          </a:p>
          <a:p>
            <a:r>
              <a:rPr lang="en-US" sz="1200" dirty="0" smtClean="0">
                <a:hlinkClick r:id="rId24"/>
              </a:rPr>
              <a:t>http</a:t>
            </a:r>
            <a:r>
              <a:rPr lang="en-US" sz="1200" dirty="0">
                <a:hlinkClick r:id="rId24"/>
              </a:rPr>
              <a:t>://</a:t>
            </a:r>
            <a:r>
              <a:rPr lang="en-US" sz="1200" dirty="0" smtClean="0">
                <a:hlinkClick r:id="rId24"/>
              </a:rPr>
              <a:t>infostatus.ru/upload/medialibrary/08b/road-sign-5191.gif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25"/>
              </a:rPr>
              <a:t>http</a:t>
            </a:r>
            <a:r>
              <a:rPr lang="en-US" sz="1200" dirty="0">
                <a:hlinkClick r:id="rId25"/>
              </a:rPr>
              <a:t>://</a:t>
            </a:r>
            <a:r>
              <a:rPr lang="en-US" sz="1200" dirty="0" smtClean="0">
                <a:hlinkClick r:id="rId25"/>
              </a:rPr>
              <a:t>zarulposle30.ru/wp-content/uploads/2013/05/vezd-zapreshen.png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26"/>
              </a:rPr>
              <a:t>http://</a:t>
            </a:r>
            <a:r>
              <a:rPr lang="en-US" sz="1200" dirty="0" smtClean="0">
                <a:hlinkClick r:id="rId26"/>
              </a:rPr>
              <a:t>ic.pics.livejournal.com/bfzoomy/17490515/28295/28295_original.png</a:t>
            </a:r>
            <a:r>
              <a:rPr lang="ru-RU" sz="1200" dirty="0" smtClean="0"/>
              <a:t> </a:t>
            </a:r>
          </a:p>
          <a:p>
            <a:r>
              <a:rPr lang="en-US" sz="1200" dirty="0">
                <a:hlinkClick r:id="rId27"/>
              </a:rPr>
              <a:t>https://</a:t>
            </a:r>
            <a:r>
              <a:rPr lang="en-US" sz="1200" dirty="0" smtClean="0">
                <a:hlinkClick r:id="rId27"/>
              </a:rPr>
              <a:t>encrypted-tbn2.gstatic.com/images?q=tbn:ANd9GcTR_HQmmfQg3Wp0E-lxkHfl9Et_sdKnDofzVDF3TS_l3_U4M4X3</a:t>
            </a:r>
            <a:endParaRPr lang="ru-RU" sz="1200" dirty="0" smtClean="0"/>
          </a:p>
          <a:p>
            <a:r>
              <a:rPr lang="en-US" sz="1200" dirty="0">
                <a:hlinkClick r:id="rId28"/>
              </a:rPr>
              <a:t>http://</a:t>
            </a:r>
            <a:r>
              <a:rPr lang="en-US" sz="1200" dirty="0" smtClean="0">
                <a:hlinkClick r:id="rId28"/>
              </a:rPr>
              <a:t>rylik.ru/uploads/posts/2015-09/1441283344_trees-2-02.png</a:t>
            </a:r>
            <a:r>
              <a:rPr lang="ru-RU" sz="1200" dirty="0" smtClean="0"/>
              <a:t>  </a:t>
            </a:r>
          </a:p>
          <a:p>
            <a:r>
              <a:rPr lang="en-US" sz="1200" dirty="0" smtClean="0">
                <a:hlinkClick r:id="rId29"/>
              </a:rPr>
              <a:t>https</a:t>
            </a:r>
            <a:r>
              <a:rPr lang="en-US" sz="1200" dirty="0">
                <a:hlinkClick r:id="rId29"/>
              </a:rPr>
              <a:t>://</a:t>
            </a:r>
            <a:r>
              <a:rPr lang="en-US" sz="1200" dirty="0" smtClean="0">
                <a:hlinkClick r:id="rId29"/>
              </a:rPr>
              <a:t>encrypted-bn3.gstatic.com/images?q=tbn:ANd9GcQamofsn2ogeaZircCCTfGKKcWxBxNxWN2ytNLDz09_1dZvKqqi</a:t>
            </a:r>
            <a:endParaRPr lang="ru-RU" sz="1200" dirty="0" smtClean="0"/>
          </a:p>
        </p:txBody>
      </p:sp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79096" y="1395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945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apus666.narod.ru/clipart/sh/shkaf/mebel8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18750"/>
            <a:ext cx="5735860" cy="653925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83" y="666049"/>
            <a:ext cx="2555026" cy="2555026"/>
          </a:xfrm>
          <a:prstGeom prst="rect">
            <a:avLst/>
          </a:prstGeom>
        </p:spPr>
      </p:pic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4995088" y="1258518"/>
            <a:ext cx="186422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Красный,</a:t>
            </a:r>
            <a:r>
              <a:rPr lang="ru-RU" sz="2800" b="1" dirty="0">
                <a:ln>
                  <a:solidFill>
                    <a:srgbClr val="0000FF"/>
                  </a:solidFill>
                </a:ln>
              </a:rPr>
              <a:t> </a:t>
            </a:r>
            <a:r>
              <a:rPr lang="ru-RU" sz="2800" b="1" dirty="0">
                <a:ln>
                  <a:solidFill>
                    <a:srgbClr val="FF3300"/>
                  </a:solidFill>
                </a:ln>
                <a:solidFill>
                  <a:srgbClr val="FF9900"/>
                </a:solidFill>
              </a:rPr>
              <a:t>жёлтый, </a:t>
            </a:r>
            <a:r>
              <a:rPr lang="ru-RU" sz="2800" b="1" dirty="0" smtClean="0">
                <a:ln>
                  <a:solidFill>
                    <a:srgbClr val="333300"/>
                  </a:solidFill>
                </a:ln>
                <a:solidFill>
                  <a:srgbClr val="003300"/>
                </a:solidFill>
              </a:rPr>
              <a:t>зелёный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12" y="3304402"/>
            <a:ext cx="2491890" cy="24918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52" y="3258622"/>
            <a:ext cx="2559222" cy="2559222"/>
          </a:xfrm>
          <a:prstGeom prst="rect">
            <a:avLst/>
          </a:prstGeom>
        </p:spPr>
      </p:pic>
      <p:sp>
        <p:nvSpPr>
          <p:cNvPr id="33" name="TextBox 32">
            <a:hlinkClick r:id="rId5" action="ppaction://hlinksldjump"/>
          </p:cNvPr>
          <p:cNvSpPr txBox="1"/>
          <p:nvPr/>
        </p:nvSpPr>
        <p:spPr>
          <a:xfrm>
            <a:off x="3413063" y="3699137"/>
            <a:ext cx="24816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Правила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перехода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улиц и дорог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6217320" y="4010955"/>
            <a:ext cx="2168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Дорожные 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знаки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157" y="2403985"/>
            <a:ext cx="2631441" cy="3730179"/>
          </a:xfrm>
          <a:prstGeom prst="rect">
            <a:avLst/>
          </a:prstGeom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261" y="156982"/>
            <a:ext cx="129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Красный,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жёлтый,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зелёный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2074" y="1080312"/>
            <a:ext cx="5245460" cy="1488626"/>
            <a:chOff x="2074330" y="568636"/>
            <a:chExt cx="5632673" cy="1907758"/>
          </a:xfrm>
        </p:grpSpPr>
        <p:sp>
          <p:nvSpPr>
            <p:cNvPr id="11" name="TextBox 10"/>
            <p:cNvSpPr txBox="1"/>
            <p:nvPr/>
          </p:nvSpPr>
          <p:spPr>
            <a:xfrm>
              <a:off x="2074330" y="855787"/>
              <a:ext cx="1368152" cy="777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Ц=С</a:t>
              </a:r>
              <a:endParaRPr lang="ru-RU" sz="28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3327355" y="568636"/>
              <a:ext cx="4379648" cy="1907758"/>
              <a:chOff x="3393292" y="1902609"/>
              <a:chExt cx="4379648" cy="1907758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3292" y="2186910"/>
                <a:ext cx="1789342" cy="1623457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BEB4B3"/>
                  </a:clrFrom>
                  <a:clrTo>
                    <a:srgbClr val="BEB4B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59" r="21882"/>
              <a:stretch/>
            </p:blipFill>
            <p:spPr>
              <a:xfrm>
                <a:off x="5629025" y="1902609"/>
                <a:ext cx="1776125" cy="1716087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8073" y="2300389"/>
                <a:ext cx="168091" cy="224355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0954" y="2150956"/>
                <a:ext cx="168091" cy="224355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4849" y="2150957"/>
                <a:ext cx="168091" cy="224355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33" y="818489"/>
            <a:ext cx="1248376" cy="2064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3608" y="3563539"/>
            <a:ext cx="33814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Неверно. Это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СЕМАФОР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Представляет </a:t>
            </a:r>
            <a:r>
              <a:rPr lang="ru-RU" b="1" dirty="0">
                <a:solidFill>
                  <a:srgbClr val="0000FF"/>
                </a:solidFill>
              </a:rPr>
              <a:t>собой мачту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 </a:t>
            </a:r>
            <a:r>
              <a:rPr lang="ru-RU" b="1" dirty="0">
                <a:solidFill>
                  <a:srgbClr val="0000FF"/>
                </a:solidFill>
              </a:rPr>
              <a:t>крыльями и дополнительной </a:t>
            </a:r>
            <a:r>
              <a:rPr lang="ru-RU" b="1" dirty="0" smtClean="0">
                <a:solidFill>
                  <a:srgbClr val="0000FF"/>
                </a:solidFill>
              </a:rPr>
              <a:t>подсветкой.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Устаревший прибор, используется только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железной дороге. Указатели предназначены исключительно для машинистов.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3524" y="3606944"/>
            <a:ext cx="33814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Отлично! Это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СВЕТОФОР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Состоит из корпуса с </a:t>
            </a:r>
            <a:r>
              <a:rPr lang="ru-RU" b="1" dirty="0" smtClean="0">
                <a:solidFill>
                  <a:srgbClr val="0000FF"/>
                </a:solidFill>
              </a:rPr>
              <a:t>линзами, испускающими свет. Современное </a:t>
            </a:r>
            <a:r>
              <a:rPr lang="ru-RU" b="1" dirty="0">
                <a:solidFill>
                  <a:srgbClr val="0000FF"/>
                </a:solidFill>
              </a:rPr>
              <a:t>и универсальное </a:t>
            </a:r>
            <a:r>
              <a:rPr lang="ru-RU" b="1" dirty="0" smtClean="0">
                <a:solidFill>
                  <a:srgbClr val="0000FF"/>
                </a:solidFill>
              </a:rPr>
              <a:t>устройство, используется как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автомобильной и железной дорогах, так и на воде. Предназначен для всех участников движения.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48" y="2729516"/>
            <a:ext cx="2069587" cy="38040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69769" y="109938"/>
            <a:ext cx="6774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Вдоль дороги друг стоит,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что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нам делать говорит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Вместо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слов зимой и летом </a:t>
            </a:r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Светит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нам он разным светом.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71036" y="2842111"/>
            <a:ext cx="4392488" cy="3691500"/>
            <a:chOff x="1017707" y="2125398"/>
            <a:chExt cx="2723077" cy="256971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C6EAFA"/>
                </a:clrFrom>
                <a:clrTo>
                  <a:srgbClr val="C6E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" t="5308" r="2687"/>
            <a:stretch/>
          </p:blipFill>
          <p:spPr>
            <a:xfrm>
              <a:off x="1017707" y="2125398"/>
              <a:ext cx="2723077" cy="2569711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2" name="Овал 1"/>
            <p:cNvSpPr/>
            <p:nvPr/>
          </p:nvSpPr>
          <p:spPr>
            <a:xfrm>
              <a:off x="2799677" y="2588514"/>
              <a:ext cx="95078" cy="128351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99677" y="2723228"/>
              <a:ext cx="95078" cy="128351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799677" y="2856529"/>
              <a:ext cx="95078" cy="128351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819484" y="2715831"/>
              <a:ext cx="95078" cy="128351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819484" y="2849199"/>
              <a:ext cx="95078" cy="128351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819484" y="2583520"/>
              <a:ext cx="95078" cy="128351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95536" y="934650"/>
            <a:ext cx="2106537" cy="1730910"/>
            <a:chOff x="1066394" y="2125398"/>
            <a:chExt cx="2750885" cy="256971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C6EAFA"/>
                </a:clrFrom>
                <a:clrTo>
                  <a:srgbClr val="C6E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" t="5308"/>
            <a:stretch/>
          </p:blipFill>
          <p:spPr>
            <a:xfrm>
              <a:off x="1066394" y="2125398"/>
              <a:ext cx="2750885" cy="2569711"/>
            </a:xfrm>
            <a:prstGeom prst="rect">
              <a:avLst/>
            </a:prstGeom>
            <a:ln w="3175">
              <a:noFill/>
            </a:ln>
          </p:spPr>
        </p:pic>
        <p:sp>
          <p:nvSpPr>
            <p:cNvPr id="33" name="Овал 32"/>
            <p:cNvSpPr/>
            <p:nvPr/>
          </p:nvSpPr>
          <p:spPr>
            <a:xfrm>
              <a:off x="2799677" y="2588514"/>
              <a:ext cx="95078" cy="128351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799677" y="2723228"/>
              <a:ext cx="95078" cy="128351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99677" y="2856529"/>
              <a:ext cx="95078" cy="128351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819484" y="2715831"/>
              <a:ext cx="95078" cy="128351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19484" y="2849199"/>
              <a:ext cx="95078" cy="128351"/>
            </a:xfrm>
            <a:prstGeom prst="ellipse">
              <a:avLst/>
            </a:prstGeom>
            <a:solidFill>
              <a:srgbClr val="00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819484" y="2583520"/>
              <a:ext cx="95078" cy="128351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244408" y="6453336"/>
            <a:ext cx="332726" cy="3729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5" descr="C:\Лена\homebtn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577134" y="6334696"/>
            <a:ext cx="539552" cy="53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832594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198171" y="5971656"/>
            <a:ext cx="327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</a:rPr>
              <a:t>                   Неверно. </a:t>
            </a:r>
          </a:p>
          <a:p>
            <a:pPr algn="r"/>
            <a:r>
              <a:rPr lang="ru-RU" b="1" dirty="0" smtClean="0">
                <a:solidFill>
                  <a:srgbClr val="0000FF"/>
                </a:solidFill>
              </a:rPr>
              <a:t>Это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СОТРУДНИК ПОЛИЦИИ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93394" y="5989721"/>
            <a:ext cx="225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</a:rPr>
              <a:t>                   Неверно. </a:t>
            </a:r>
          </a:p>
          <a:p>
            <a:pPr algn="r"/>
            <a:r>
              <a:rPr lang="ru-RU" b="1" dirty="0" smtClean="0">
                <a:solidFill>
                  <a:srgbClr val="0000FF"/>
                </a:solidFill>
              </a:rPr>
              <a:t>Это –  </a:t>
            </a:r>
            <a:r>
              <a:rPr lang="ru-RU" b="1" dirty="0" smtClean="0">
                <a:solidFill>
                  <a:srgbClr val="C00000"/>
                </a:solidFill>
              </a:rPr>
              <a:t>СВЕТОФОР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674" y="5953588"/>
            <a:ext cx="258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</a:rPr>
              <a:t>Отлично</a:t>
            </a:r>
            <a:r>
              <a:rPr lang="ru-RU" b="1" dirty="0">
                <a:solidFill>
                  <a:srgbClr val="0000FF"/>
                </a:solidFill>
              </a:rPr>
              <a:t>!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00FF"/>
                </a:solidFill>
              </a:rPr>
              <a:t>Это – </a:t>
            </a:r>
            <a:r>
              <a:rPr lang="ru-RU" b="1" dirty="0" smtClean="0">
                <a:solidFill>
                  <a:srgbClr val="C00000"/>
                </a:solidFill>
              </a:rPr>
              <a:t>РЕГУЛИРОВЩИК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546" y="157024"/>
            <a:ext cx="1359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Красный,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жёлтый,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зелёный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732987" y="1048193"/>
            <a:ext cx="7008016" cy="1925241"/>
            <a:chOff x="1960908" y="1297675"/>
            <a:chExt cx="6941034" cy="1992452"/>
          </a:xfrm>
        </p:grpSpPr>
        <p:cxnSp>
          <p:nvCxnSpPr>
            <p:cNvPr id="16" name="Прямая со стрелкой 15"/>
            <p:cNvCxnSpPr/>
            <p:nvPr/>
          </p:nvCxnSpPr>
          <p:spPr>
            <a:xfrm>
              <a:off x="8100144" y="1515625"/>
              <a:ext cx="21339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/>
            <p:cNvGrpSpPr/>
            <p:nvPr/>
          </p:nvGrpSpPr>
          <p:grpSpPr>
            <a:xfrm>
              <a:off x="1960908" y="1297675"/>
              <a:ext cx="6941034" cy="1992452"/>
              <a:chOff x="1259632" y="1891285"/>
              <a:chExt cx="6941034" cy="1992452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2192396"/>
                <a:ext cx="1446449" cy="165618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547664" y="1891285"/>
                <a:ext cx="5726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1,2</a:t>
                </a:r>
                <a:endParaRPr lang="ru-RU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69289" y="2437082"/>
                <a:ext cx="1427956" cy="1427956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532" y="2499470"/>
                <a:ext cx="168091" cy="224355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5313" y="2499471"/>
                <a:ext cx="168091" cy="224355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4192" y="2418386"/>
                <a:ext cx="1026378" cy="1465351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9734" y="2244872"/>
                <a:ext cx="1262017" cy="1601470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0898" y="2499470"/>
                <a:ext cx="168091" cy="224355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1426" y="2499469"/>
                <a:ext cx="168091" cy="224355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27276" y="2413943"/>
                <a:ext cx="1234827" cy="1432399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7088701" y="1933699"/>
                <a:ext cx="911977" cy="38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Ё   И</a:t>
                </a:r>
                <a:endParaRPr lang="ru-RU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2575" y="2499468"/>
                <a:ext cx="168091" cy="224355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4064728" y="1924569"/>
                <a:ext cx="5726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strike="sngStrike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3,4</a:t>
                </a:r>
                <a:endParaRPr lang="ru-RU" b="1" strike="sngStrike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464" y="2740702"/>
            <a:ext cx="1952339" cy="3212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30" t="1227" r="8130" b="6104"/>
          <a:stretch/>
        </p:blipFill>
        <p:spPr>
          <a:xfrm>
            <a:off x="7049248" y="3144453"/>
            <a:ext cx="1428051" cy="2799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63" y="3015649"/>
            <a:ext cx="2266038" cy="3111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1978" y="174138"/>
            <a:ext cx="64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Посмотри, силач какой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на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ходу одной рукой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Останавливать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привык пятитонный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грузовик</a:t>
            </a:r>
            <a:r>
              <a:rPr lang="ru-RU" dirty="0"/>
              <a:t>.</a:t>
            </a:r>
          </a:p>
        </p:txBody>
      </p:sp>
      <p:pic>
        <p:nvPicPr>
          <p:cNvPr id="37" name="Picture 5" descr="C:\Лена\homebtn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577134" y="6334696"/>
            <a:ext cx="539552" cy="539552"/>
          </a:xfrm>
          <a:prstGeom prst="rect">
            <a:avLst/>
          </a:prstGeom>
          <a:noFill/>
        </p:spPr>
      </p:pic>
      <p:cxnSp>
        <p:nvCxnSpPr>
          <p:cNvPr id="40" name="Прямая со стрелкой 39"/>
          <p:cNvCxnSpPr/>
          <p:nvPr/>
        </p:nvCxnSpPr>
        <p:spPr>
          <a:xfrm>
            <a:off x="6464270" y="1195386"/>
            <a:ext cx="21544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11605" y="1014915"/>
            <a:ext cx="920778" cy="35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Б   В</a:t>
            </a:r>
            <a:endParaRPr lang="ru-RU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86669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173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Правила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перехода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улиц и дорог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453336"/>
            <a:ext cx="332726" cy="3729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9753481">
            <a:off x="3789547" y="-998348"/>
            <a:ext cx="919233" cy="901594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753481">
            <a:off x="4750168" y="-989879"/>
            <a:ext cx="875873" cy="873812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144" y="2267398"/>
            <a:ext cx="555822" cy="555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789" y="5132330"/>
            <a:ext cx="522356" cy="522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9765202">
            <a:off x="4301843" y="3744711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756924">
            <a:off x="4493623" y="3624865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755030">
            <a:off x="4679132" y="3524667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9754887">
            <a:off x="4858584" y="3416144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754887">
            <a:off x="5060443" y="3299127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9754887">
            <a:off x="5230993" y="3204052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754887">
            <a:off x="5396739" y="3103720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9754887">
            <a:off x="5571369" y="3003388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286">
            <a:off x="1541593" y="-833234"/>
            <a:ext cx="760858" cy="7212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84" r="12243"/>
          <a:stretch/>
        </p:blipFill>
        <p:spPr>
          <a:xfrm rot="4737948">
            <a:off x="7410360" y="7264130"/>
            <a:ext cx="1223589" cy="6754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0451" flipH="1">
            <a:off x="6946153" y="7136077"/>
            <a:ext cx="955417" cy="716207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79512" y="1556792"/>
            <a:ext cx="1080120" cy="1008112"/>
          </a:xfrm>
          <a:prstGeom prst="ellipse">
            <a:avLst/>
          </a:prstGeom>
          <a:solidFill>
            <a:srgbClr val="D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9512" y="2747573"/>
            <a:ext cx="1080120" cy="1008112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9512" y="3938354"/>
            <a:ext cx="1080120" cy="1055263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3394">
            <a:off x="6509264" y="2173879"/>
            <a:ext cx="886639" cy="14882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1309">
            <a:off x="-955184" y="6627143"/>
            <a:ext cx="632957" cy="15167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071"/>
          <a:stretch/>
        </p:blipFill>
        <p:spPr>
          <a:xfrm>
            <a:off x="1342043" y="2747572"/>
            <a:ext cx="1979946" cy="17401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7" y="5049040"/>
            <a:ext cx="1185075" cy="18089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994" y="5887384"/>
            <a:ext cx="894623" cy="89462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31" y="860007"/>
            <a:ext cx="1185075" cy="18089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45" y="106629"/>
            <a:ext cx="1451980" cy="16578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52" y="4075176"/>
            <a:ext cx="1451980" cy="16578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776269">
            <a:off x="7494689" y="1501502"/>
            <a:ext cx="2857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52089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-0.01366 L 0.50121 1.1437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37" y="5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47535 -0.36481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18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49671 -1.1615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-580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5349 -1.195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5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173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Правила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перехода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улиц и дорог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453336"/>
            <a:ext cx="332726" cy="3729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9753481">
            <a:off x="3789547" y="-998348"/>
            <a:ext cx="919233" cy="901594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753481">
            <a:off x="4750168" y="-989879"/>
            <a:ext cx="875873" cy="873812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144" y="2267398"/>
            <a:ext cx="555822" cy="555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789" y="5132330"/>
            <a:ext cx="522356" cy="522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9765202">
            <a:off x="4301843" y="3744711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756924">
            <a:off x="4493623" y="3624865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755030">
            <a:off x="4679132" y="3524667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9754887">
            <a:off x="4858584" y="3416144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754887">
            <a:off x="5060443" y="3299127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9754887">
            <a:off x="5230993" y="3204052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754887">
            <a:off x="5396739" y="3103720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9754887">
            <a:off x="5571369" y="3003388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9512" y="1556792"/>
            <a:ext cx="1080120" cy="1008112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9512" y="2747573"/>
            <a:ext cx="1080120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9512" y="3938354"/>
            <a:ext cx="1080120" cy="1055263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3394">
            <a:off x="6507344" y="2180720"/>
            <a:ext cx="886639" cy="14882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1309">
            <a:off x="3362276" y="4094577"/>
            <a:ext cx="632957" cy="15167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071"/>
          <a:stretch/>
        </p:blipFill>
        <p:spPr>
          <a:xfrm>
            <a:off x="1339291" y="2747572"/>
            <a:ext cx="1982698" cy="1740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55557">
            <a:off x="7349242" y="6881782"/>
            <a:ext cx="1066188" cy="10661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7479">
            <a:off x="6949042" y="7038867"/>
            <a:ext cx="1132120" cy="8490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91" y="-973255"/>
            <a:ext cx="977029" cy="9770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7" y="5049040"/>
            <a:ext cx="1185075" cy="18089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994" y="5887384"/>
            <a:ext cx="894623" cy="8946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31" y="860007"/>
            <a:ext cx="1185075" cy="18089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45" y="106629"/>
            <a:ext cx="1451980" cy="165785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52" y="4075176"/>
            <a:ext cx="1451980" cy="16578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776269">
            <a:off x="7494689" y="1501502"/>
            <a:ext cx="2857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6813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0538 -0.0891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6319 0.0476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23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23576 0.5300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2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1757 -0.401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00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16649 -0.37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76269">
            <a:off x="7494689" y="1501502"/>
            <a:ext cx="2857500" cy="15049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071"/>
          <a:stretch/>
        </p:blipFill>
        <p:spPr>
          <a:xfrm>
            <a:off x="1340449" y="2747572"/>
            <a:ext cx="1981539" cy="1740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173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Правила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перехода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улиц и дорог</a:t>
            </a:r>
          </a:p>
        </p:txBody>
      </p:sp>
      <p:pic>
        <p:nvPicPr>
          <p:cNvPr id="6" name="Picture 5" descr="C:\Лена\homebtn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7134" y="6334696"/>
            <a:ext cx="539552" cy="539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9753481">
            <a:off x="3789547" y="-998348"/>
            <a:ext cx="919233" cy="901594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753481">
            <a:off x="4750168" y="-989879"/>
            <a:ext cx="875873" cy="873812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144" y="2267398"/>
            <a:ext cx="555822" cy="5558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789" y="5132330"/>
            <a:ext cx="522356" cy="522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9765202">
            <a:off x="4301843" y="3744711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756924">
            <a:off x="4493623" y="3624865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755030">
            <a:off x="4679132" y="3524667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9754887">
            <a:off x="4858584" y="3416144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754887">
            <a:off x="5060443" y="3299127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9754887">
            <a:off x="5230993" y="3204052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754887">
            <a:off x="5396739" y="3103720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9754887">
            <a:off x="5571369" y="3003388"/>
            <a:ext cx="139947" cy="11856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9512" y="1556792"/>
            <a:ext cx="1080120" cy="1008112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5842" y="2747572"/>
            <a:ext cx="1099078" cy="104399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9512" y="3938354"/>
            <a:ext cx="1080120" cy="1055263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3394">
            <a:off x="5931216" y="2475661"/>
            <a:ext cx="886639" cy="14882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1309">
            <a:off x="4306665" y="3473100"/>
            <a:ext cx="632957" cy="15167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02" y="2747572"/>
            <a:ext cx="977029" cy="9770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955557">
            <a:off x="5711284" y="4129645"/>
            <a:ext cx="1066188" cy="10661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7479">
            <a:off x="5416430" y="4427466"/>
            <a:ext cx="1132120" cy="849090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175842" y="1556792"/>
            <a:ext cx="1099079" cy="10465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6001" y="3938354"/>
            <a:ext cx="1128919" cy="1046576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45" y="106629"/>
            <a:ext cx="1451980" cy="165785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52" y="4075176"/>
            <a:ext cx="1451980" cy="16578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31" y="860007"/>
            <a:ext cx="1185075" cy="18089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7" y="5049040"/>
            <a:ext cx="1185075" cy="18089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994" y="5887384"/>
            <a:ext cx="894623" cy="8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1335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56927 -0.2863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-1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45295 0.3724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27344 0.61574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3078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35764 -0.79468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3974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33246 -0.76713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-3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68" y="9701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Дорожные знаки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550" y="1279654"/>
            <a:ext cx="7906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Я хочу спросить про знак.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Нарисован он вот так: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треугольнике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ребята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Со всех ног бегут куда-то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(ДЕТИ) 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5" descr="C:\Лена\homebtn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7134" y="6334696"/>
            <a:ext cx="539552" cy="53955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3552" y="4350608"/>
            <a:ext cx="1798660" cy="1636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032" y="130125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ОПРЕДЕЛИ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ВЕРНЫЙ ЗНАК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4" y="4375777"/>
            <a:ext cx="1797968" cy="15864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78" y="4332332"/>
            <a:ext cx="1830059" cy="161081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805171" y="4313255"/>
            <a:ext cx="1961166" cy="1648964"/>
            <a:chOff x="686286" y="428"/>
            <a:chExt cx="7771428" cy="685714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86" y="428"/>
              <a:ext cx="7771428" cy="685714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365" y="2536528"/>
              <a:ext cx="3807757" cy="309933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746314" y="594314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ОТЛИЧНО!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052" y="594314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7263" y="594009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557" y="59434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453336"/>
            <a:ext cx="332726" cy="3729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01999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68" y="9701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Дорожные знаки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550" y="1279654"/>
            <a:ext cx="7906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Круглый знак, а в нём окошко,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 спешите сгоряча,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А подумайте немножко: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Что здесь? Свалка кирпича?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ВЪЕЗД ЗАПРЕЩЁН)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5" descr="C:\Лена\homebtn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7134" y="6334696"/>
            <a:ext cx="539552" cy="539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032" y="130125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ОПРЕДЕЛИ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ВЕРНЫЙ ЗНАК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8678" y="594009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ОТЛИЧНО!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052" y="594314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5088" y="593156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1407" y="59471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НЕВЕРНО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244408" y="6453336"/>
            <a:ext cx="332726" cy="3729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4408" y="4279654"/>
            <a:ext cx="1731639" cy="17316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50" y="4322938"/>
            <a:ext cx="1624217" cy="16242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18" y="4342830"/>
            <a:ext cx="1704150" cy="16242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23" y="4307344"/>
            <a:ext cx="1624217" cy="16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6619"/>
      </p:ext>
    </p:extLst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557</Words>
  <Application>Microsoft Office PowerPoint</Application>
  <PresentationFormat>Экран (4:3)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Ачикалова И.П.</Manager>
  <Company>МБОУ СОШ №12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ПДД</dc:title>
  <dc:subject>ПДД</dc:subject>
  <dc:creator>Шпак Юлия Влерьевна</dc:creator>
  <cp:keywords>ПДД, ОБЖ, викторина, ребусы по ПДД</cp:keywords>
  <dc:description>Ресурс предназначен для работы с детьми начальных классов. Цель: закрепление знаний по ПДД</dc:description>
  <cp:lastModifiedBy>Учитель</cp:lastModifiedBy>
  <cp:revision>98</cp:revision>
  <dcterms:created xsi:type="dcterms:W3CDTF">2014-08-10T13:46:04Z</dcterms:created>
  <dcterms:modified xsi:type="dcterms:W3CDTF">2020-12-02T02:44:38Z</dcterms:modified>
  <cp:category>интерактивная игра</cp:category>
  <cp:contentStatus>окончательный</cp:contentStatus>
</cp:coreProperties>
</file>