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4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397" y="1124744"/>
            <a:ext cx="7543800" cy="102068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ОРГАНИЗАЦИЯ ПРОЕКТНОЙ ДЕЯТЕЛЬНОСТИ 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В </a:t>
            </a:r>
            <a:r>
              <a:rPr lang="ru-RU" sz="3200" dirty="0" smtClean="0">
                <a:solidFill>
                  <a:schemeClr val="bg1"/>
                </a:solidFill>
              </a:rPr>
              <a:t>НАЧАЛЬНОЙ ШКОЛЕ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4616991"/>
            <a:ext cx="3528392" cy="1368152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Автор презентации: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Миронова </a:t>
            </a:r>
            <a:r>
              <a:rPr lang="ru-RU" sz="1400" b="1" dirty="0" smtClean="0">
                <a:solidFill>
                  <a:schemeClr val="tx1"/>
                </a:solidFill>
              </a:rPr>
              <a:t>Марина Николаевна,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учитель </a:t>
            </a:r>
            <a:r>
              <a:rPr lang="ru-RU" sz="1400" b="1" dirty="0" smtClean="0">
                <a:solidFill>
                  <a:schemeClr val="tx1"/>
                </a:solidFill>
              </a:rPr>
              <a:t>начальных классов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МОАУ </a:t>
            </a:r>
            <a:r>
              <a:rPr lang="ru-RU" sz="1400" b="1" dirty="0" smtClean="0">
                <a:solidFill>
                  <a:schemeClr val="tx1"/>
                </a:solidFill>
              </a:rPr>
              <a:t>«Моготская СОШ»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Тындинского </a:t>
            </a:r>
            <a:r>
              <a:rPr lang="ru-RU" sz="1400" b="1" dirty="0" smtClean="0">
                <a:solidFill>
                  <a:schemeClr val="tx1"/>
                </a:solidFill>
              </a:rPr>
              <a:t>района Амурской области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kindernet.ru/images/photos/medium/770bee0f384f41289b7e17ecf42a529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1"/>
          <a:stretch/>
        </p:blipFill>
        <p:spPr bwMode="auto">
          <a:xfrm>
            <a:off x="755576" y="3356991"/>
            <a:ext cx="394617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06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488832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проектной деятельности требует грамотного, научно обоснованного подхода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решения комплекса задач: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392488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спользование метода проектов предполагает кардинальное изменение роли учителя, который теперь должен стать организатором проектной деятельности, руководителем проекта, консультантом и т.п.;</a:t>
            </a:r>
          </a:p>
          <a:p>
            <a:pPr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бучение школьников умениям и навыкам проектирования;</a:t>
            </a:r>
          </a:p>
          <a:p>
            <a:pPr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аличие избыточного информационного ресурса, обеспечивающего самостоятельность учащихся в выборе темы проекта и его выполнение;</a:t>
            </a:r>
          </a:p>
          <a:p>
            <a:pPr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условий для оформления результатов проектной деятельности;</a:t>
            </a:r>
          </a:p>
          <a:p>
            <a:pPr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образовательной среды, выходящей за рамки образовательного учреждения.</a:t>
            </a:r>
          </a:p>
        </p:txBody>
      </p:sp>
    </p:spTree>
    <p:extLst>
      <p:ext uri="{BB962C8B-B14F-4D97-AF65-F5344CB8AC3E}">
        <p14:creationId xmlns:p14="http://schemas.microsoft.com/office/powerpoint/2010/main" val="290000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3284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СУЩНОСТЬ МЕТОДА ПРОЕКТОВ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4140" y="1412776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Проблемная </a:t>
            </a:r>
          </a:p>
          <a:p>
            <a:pPr algn="ctr"/>
            <a:r>
              <a:rPr lang="ru-RU" dirty="0" smtClean="0"/>
              <a:t>ситуация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564904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Поиск способов решения</a:t>
            </a:r>
          </a:p>
          <a:p>
            <a:pPr algn="ctr"/>
            <a:r>
              <a:rPr lang="ru-RU" dirty="0" smtClean="0"/>
              <a:t>(выдвижение гипотез)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3745485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Исследовательская, поисковая проектная деятельность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941168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Защита проектов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436096" y="1916832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/>
              <a:t>Проблема</a:t>
            </a:r>
            <a:endParaRPr lang="ru-RU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3736388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Оформление результатов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4941168"/>
            <a:ext cx="2376264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Прогнозирование новых проблем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7" idx="3"/>
            <a:endCxn id="10" idx="1"/>
          </p:cNvCxnSpPr>
          <p:nvPr/>
        </p:nvCxnSpPr>
        <p:spPr>
          <a:xfrm>
            <a:off x="3059832" y="5445224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6" idx="3"/>
            <a:endCxn id="9" idx="1"/>
          </p:cNvCxnSpPr>
          <p:nvPr/>
        </p:nvCxnSpPr>
        <p:spPr>
          <a:xfrm flipV="1">
            <a:off x="3059832" y="4240444"/>
            <a:ext cx="2376264" cy="909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059832" y="2708920"/>
            <a:ext cx="2376264" cy="13681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3"/>
            <a:endCxn id="8" idx="1"/>
          </p:cNvCxnSpPr>
          <p:nvPr/>
        </p:nvCxnSpPr>
        <p:spPr>
          <a:xfrm flipV="1">
            <a:off x="3059832" y="2420888"/>
            <a:ext cx="2376264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059832" y="1772816"/>
            <a:ext cx="2376264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" idx="2"/>
            <a:endCxn id="5" idx="0"/>
          </p:cNvCxnSpPr>
          <p:nvPr/>
        </p:nvCxnSpPr>
        <p:spPr>
          <a:xfrm flipH="1">
            <a:off x="1871700" y="2420888"/>
            <a:ext cx="0" cy="144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871700" y="3592388"/>
            <a:ext cx="0" cy="144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1845327" y="4753597"/>
            <a:ext cx="0" cy="21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83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50188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cs typeface="Times New Roman" panose="02020603050405020304" pitchFamily="18" charset="0"/>
              </a:rPr>
              <a:t>ТРЕБОВАНИЯ К ПРОЕКТНОЙ ДЕЯТЕЛЬНОСТИ</a:t>
            </a:r>
            <a:endParaRPr lang="ru-RU" sz="4000" b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988840"/>
            <a:ext cx="5652000" cy="10801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</a:rPr>
              <a:t>«пять П»</a:t>
            </a:r>
            <a:endParaRPr lang="ru-RU" sz="54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3640476"/>
            <a:ext cx="158417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</a:t>
            </a:r>
            <a:r>
              <a:rPr lang="ru-RU" dirty="0" smtClean="0"/>
              <a:t>роблема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37560" y="3640476"/>
            <a:ext cx="199853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</a:t>
            </a:r>
            <a:r>
              <a:rPr lang="ru-RU" dirty="0" smtClean="0"/>
              <a:t>роектирование (планирование)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40152" y="3645024"/>
            <a:ext cx="158417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</a:t>
            </a:r>
            <a:r>
              <a:rPr lang="ru-RU" dirty="0" smtClean="0"/>
              <a:t>оиск информации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83768" y="4941168"/>
            <a:ext cx="158417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П</a:t>
            </a:r>
            <a:r>
              <a:rPr lang="ru-RU" dirty="0" smtClean="0"/>
              <a:t>родукт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4008" y="4964329"/>
            <a:ext cx="1584176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</a:t>
            </a:r>
            <a:r>
              <a:rPr lang="ru-RU" dirty="0" smtClean="0"/>
              <a:t>резентация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267744" y="3068960"/>
            <a:ext cx="360040" cy="571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2"/>
          </p:cNvCxnSpPr>
          <p:nvPr/>
        </p:nvCxnSpPr>
        <p:spPr>
          <a:xfrm>
            <a:off x="4373664" y="306896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228184" y="3068960"/>
            <a:ext cx="648072" cy="571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131840" y="3068960"/>
            <a:ext cx="0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652120" y="3068960"/>
            <a:ext cx="0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77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684" y="404664"/>
            <a:ext cx="67818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ЭТАПЫ РАБОТЫ НАД ПРОЕКТОМ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980728"/>
            <a:ext cx="7848872" cy="1224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numCol="2" rtlCol="0" anchor="ctr"/>
          <a:lstStyle/>
          <a:p>
            <a:r>
              <a:rPr lang="ru-RU" b="1" dirty="0" smtClean="0">
                <a:solidFill>
                  <a:schemeClr val="accent6"/>
                </a:solidFill>
              </a:rPr>
              <a:t>     1. ПОИСКОВЫЙ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м</a:t>
            </a:r>
            <a:r>
              <a:rPr lang="ru-RU" sz="1600" dirty="0" smtClean="0"/>
              <a:t>оделирование идеальной (желаемой) ситуации;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а</a:t>
            </a:r>
            <a:r>
              <a:rPr lang="ru-RU" sz="1600" dirty="0" smtClean="0"/>
              <a:t>нализ имеющейся информации;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пределение и анализ проблемы;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пределение потребности в информации;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с</a:t>
            </a:r>
            <a:r>
              <a:rPr lang="ru-RU" sz="1600" dirty="0" smtClean="0"/>
              <a:t>бор и изучение информации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5484" y="2204864"/>
            <a:ext cx="8352928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numCol="2" rtlCol="0" anchor="ctr"/>
          <a:lstStyle/>
          <a:p>
            <a:r>
              <a:rPr lang="ru-RU" b="1" dirty="0" smtClean="0">
                <a:solidFill>
                  <a:schemeClr val="accent6"/>
                </a:solidFill>
              </a:rPr>
              <a:t>     2.  АНАЛИТИЧЕСКИЙ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п</a:t>
            </a:r>
            <a:r>
              <a:rPr lang="ru-RU" sz="1600" dirty="0" smtClean="0"/>
              <a:t>остановка цели проекта;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пределение задач проекта;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пределение способа решения проблемы;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а</a:t>
            </a:r>
            <a:r>
              <a:rPr lang="ru-RU" sz="1600" dirty="0" smtClean="0"/>
              <a:t>нализ рисков;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с</a:t>
            </a:r>
            <a:r>
              <a:rPr lang="ru-RU" sz="1600" dirty="0" smtClean="0"/>
              <a:t>оставление плана реализации проекта: пошаговое планирование работ;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а</a:t>
            </a:r>
            <a:r>
              <a:rPr lang="ru-RU" sz="1600" dirty="0" smtClean="0"/>
              <a:t>нализ ресурсов;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п</a:t>
            </a:r>
            <a:r>
              <a:rPr lang="ru-RU" sz="1600" dirty="0" smtClean="0"/>
              <a:t>ланирование продукта;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а</a:t>
            </a:r>
            <a:r>
              <a:rPr lang="ru-RU" sz="1600" dirty="0" smtClean="0"/>
              <a:t>нализ имеющейся информации;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пределение потребности в информации;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с</a:t>
            </a:r>
            <a:r>
              <a:rPr lang="ru-RU" sz="1600" dirty="0" smtClean="0"/>
              <a:t>бор и изучение информации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5484" y="3882826"/>
            <a:ext cx="3262420" cy="133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/>
                </a:solidFill>
              </a:rPr>
              <a:t>     3. ПРАКТИЧЕСКИЙ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в</a:t>
            </a:r>
            <a:r>
              <a:rPr lang="ru-RU" sz="1600" dirty="0" smtClean="0"/>
              <a:t>ыполнение плана работ;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т</a:t>
            </a:r>
            <a:r>
              <a:rPr lang="ru-RU" sz="1600" dirty="0" smtClean="0"/>
              <a:t>екущий контроль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3882826"/>
            <a:ext cx="5075228" cy="133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6"/>
                </a:solidFill>
              </a:rPr>
              <a:t>     4. ПРЕЗЕНТАЦИОННЫЙ</a:t>
            </a:r>
            <a:endParaRPr lang="ru-RU" sz="1600" dirty="0" smtClean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п</a:t>
            </a:r>
            <a:r>
              <a:rPr lang="ru-RU" sz="1600" dirty="0" smtClean="0"/>
              <a:t>редварительная оценка продукта;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п</a:t>
            </a:r>
            <a:r>
              <a:rPr lang="ru-RU" sz="1600" dirty="0" smtClean="0"/>
              <a:t>ланирование презентации и подготовка презентационных материалов;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п</a:t>
            </a:r>
            <a:r>
              <a:rPr lang="ru-RU" sz="1600" dirty="0" smtClean="0"/>
              <a:t>резентация продукта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5222526"/>
            <a:ext cx="7848872" cy="7987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numCol="2" rtlCol="0" anchor="ctr"/>
          <a:lstStyle/>
          <a:p>
            <a:r>
              <a:rPr lang="ru-RU" b="1" dirty="0" smtClean="0">
                <a:solidFill>
                  <a:schemeClr val="accent6"/>
                </a:solidFill>
              </a:rPr>
              <a:t>     5. КОНТРОЛЬНЫЙ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а</a:t>
            </a:r>
            <a:r>
              <a:rPr lang="ru-RU" sz="1600" dirty="0" smtClean="0"/>
              <a:t>нализ результатов выполнения проекта;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ценка продукта;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/>
              <a:t>о</a:t>
            </a:r>
            <a:r>
              <a:rPr lang="ru-RU" sz="1600" dirty="0" smtClean="0"/>
              <a:t>ценка продвижения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196284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576064" cy="5760640"/>
          </a:xfrm>
        </p:spPr>
        <p:txBody>
          <a:bodyPr vert="wordArtVert">
            <a:noAutofit/>
          </a:bodyPr>
          <a:lstStyle/>
          <a:p>
            <a:pPr algn="ctr"/>
            <a:r>
              <a:rPr lang="ru-RU" sz="2400" dirty="0" smtClean="0"/>
              <a:t>КЛАССИФИКАЦИЯ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16416" y="407368"/>
            <a:ext cx="576000" cy="5760000"/>
          </a:xfrm>
          <a:prstGeom prst="rect">
            <a:avLst/>
          </a:prstGeom>
        </p:spPr>
        <p:txBody>
          <a:bodyPr vert="wordArtVert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/>
              <a:t>ПРОЕКТОВ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7622" y="858814"/>
            <a:ext cx="7488832" cy="32182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i="1" dirty="0" smtClean="0"/>
              <a:t>ПРАКТИКО-ОРИЕНТИРОВАННЫЙ ПРОЕКТ</a:t>
            </a:r>
          </a:p>
          <a:p>
            <a:r>
              <a:rPr lang="ru-RU" sz="2000" i="1" dirty="0" smtClean="0"/>
              <a:t>Цель: </a:t>
            </a:r>
            <a:r>
              <a:rPr lang="ru-RU" sz="2000" dirty="0" smtClean="0"/>
              <a:t>проект направлен на социальные интересы самих участников проекта или внешнего заказчика</a:t>
            </a:r>
          </a:p>
          <a:p>
            <a:pPr algn="just"/>
            <a:r>
              <a:rPr lang="ru-RU" sz="2000" dirty="0" smtClean="0"/>
              <a:t>	Продукт этого проекта определяется заранее и может быть использован в жизни класса, школы, микрорайона. Среди возможных вариантов продуктов данного типа проектов могут быть учебные пособия для кабинета или рекомендации по решению какой-либо актуальной проблемы. Важно оценить реальность использования продукта на практике и его способность решить поставленную проблему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22125" y="415615"/>
            <a:ext cx="5760640" cy="4431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ПО ЦЕЛЯМ И ЗАДАЧАМ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5775" y="4171182"/>
            <a:ext cx="7524000" cy="1944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i="1" dirty="0" smtClean="0"/>
              <a:t>	ИНФОРМАЦИОННЫЙ ПРОЕКТ </a:t>
            </a:r>
            <a:r>
              <a:rPr lang="ru-RU" sz="2000" dirty="0" smtClean="0"/>
              <a:t> направлен на сбор информации о каком-либо объекте (явлении) с целью его анализа, обобщения и представления широкой аудитории.</a:t>
            </a:r>
          </a:p>
          <a:p>
            <a:pPr algn="just"/>
            <a:r>
              <a:rPr lang="ru-RU" sz="2000" dirty="0" smtClean="0"/>
              <a:t>	Результатом такого проекта часто являются публикации в СМИ, Интернете, создание информационной среды класса или школы.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5904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576064" cy="5760640"/>
          </a:xfrm>
        </p:spPr>
        <p:txBody>
          <a:bodyPr vert="wordArtVert">
            <a:noAutofit/>
          </a:bodyPr>
          <a:lstStyle/>
          <a:p>
            <a:pPr algn="ctr"/>
            <a:r>
              <a:rPr lang="ru-RU" sz="2400" dirty="0" smtClean="0"/>
              <a:t>КЛАССИФИКАЦИЯ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16416" y="407368"/>
            <a:ext cx="576000" cy="5760000"/>
          </a:xfrm>
          <a:prstGeom prst="rect">
            <a:avLst/>
          </a:prstGeom>
        </p:spPr>
        <p:txBody>
          <a:bodyPr vert="wordArtVert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/>
              <a:t>ПРОЕКТОВ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0276" y="4077072"/>
            <a:ext cx="7523999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ТВОРЧЕСКИЙ ПРОЕКТ </a:t>
            </a:r>
            <a:r>
              <a:rPr lang="ru-RU" sz="2000" dirty="0" smtClean="0"/>
              <a:t> предполагает максимально свободный и нетрадиционный подход к оформлению результатов. Это могут быть журнал для одноклассников, альманах, театрализация, спортивная игра, произведения изобразительного или декоративно-прикладного искусства, видеофильм и т.п.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0276" y="1052736"/>
            <a:ext cx="7488832" cy="25334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ИССЛЕДОВАТЕЛЬСКИЙ ПРОЕКТ </a:t>
            </a:r>
            <a:r>
              <a:rPr lang="ru-RU" sz="2000" dirty="0" smtClean="0"/>
              <a:t> по структуре напоминает подлинно научное исследование. Он включает обоснование актуальности избранной темы, обозначение задач исследования, обязательное выдвижение гипотезы с последующей ее проверкой, обсуждение полученных результатов. При этом используются методы современной науки: лабораторный эксперимент, моделирование, социологический опрос и др.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29641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548680"/>
            <a:ext cx="5980112" cy="4431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ПО ПРЕДМЕТНО-СОДЕРЖАТЕЛЬНОЙ ОБЛАСТИ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576064" cy="5760640"/>
          </a:xfrm>
        </p:spPr>
        <p:txBody>
          <a:bodyPr vert="wordArtVert">
            <a:noAutofit/>
          </a:bodyPr>
          <a:lstStyle/>
          <a:p>
            <a:pPr algn="ctr"/>
            <a:r>
              <a:rPr lang="ru-RU" sz="2400" dirty="0" smtClean="0"/>
              <a:t>КЛАССИФИКАЦИЯ</a:t>
            </a:r>
            <a:endParaRPr lang="ru-RU" sz="24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316416" y="407368"/>
            <a:ext cx="576000" cy="5760000"/>
          </a:xfrm>
          <a:prstGeom prst="rect">
            <a:avLst/>
          </a:prstGeom>
        </p:spPr>
        <p:txBody>
          <a:bodyPr vert="wordArtVert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/>
              <a:t>ПРОЕКТОВ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65312" y="1268760"/>
            <a:ext cx="7488832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МОНОПРОЕКТЫ </a:t>
            </a:r>
            <a:r>
              <a:rPr lang="ru-RU" sz="2000" dirty="0" smtClean="0"/>
              <a:t>проводятся, как правило, в рамках одного предмета или одной области знания, хотя и могут использовать информацию из других областей знания и деятельности.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2852936"/>
            <a:ext cx="7488832" cy="1238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МЕЖПРЕДМЕТНЫЕ ПРОЕКТЫ </a:t>
            </a:r>
            <a:r>
              <a:rPr lang="ru-RU" sz="2000" dirty="0" smtClean="0"/>
              <a:t>выполняются исключительно во внеурочное время и под руководством нескольких специалистов в различных областях знания.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03748" y="4431536"/>
            <a:ext cx="4608512" cy="4431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ПО ПРОДОЛЖИТЕЛЬНОСТИ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5312" y="5085184"/>
            <a:ext cx="748883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МИНИПРОЕКТЫ  </a:t>
            </a:r>
            <a:r>
              <a:rPr lang="ru-RU" sz="2000" dirty="0" smtClean="0"/>
              <a:t>могут укладываться в один урок.</a:t>
            </a:r>
            <a:r>
              <a:rPr lang="ru-RU" sz="2000" i="1" dirty="0" smtClean="0"/>
              <a:t>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82635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576064" cy="5760640"/>
          </a:xfrm>
        </p:spPr>
        <p:txBody>
          <a:bodyPr vert="wordArtVert">
            <a:noAutofit/>
          </a:bodyPr>
          <a:lstStyle/>
          <a:p>
            <a:pPr algn="ctr"/>
            <a:r>
              <a:rPr lang="ru-RU" sz="2400" dirty="0" smtClean="0"/>
              <a:t>КЛАССИФИКАЦИЯ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16416" y="407368"/>
            <a:ext cx="576000" cy="5760000"/>
          </a:xfrm>
          <a:prstGeom prst="rect">
            <a:avLst/>
          </a:prstGeom>
        </p:spPr>
        <p:txBody>
          <a:bodyPr vert="wordArtVert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/>
              <a:t>ПРОЕКТОВ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13908" y="2996952"/>
            <a:ext cx="7488832" cy="1224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НЕДЕЛЬНЫЕ ПРОЕКТЫ </a:t>
            </a:r>
            <a:r>
              <a:rPr lang="ru-RU" sz="2000" dirty="0" smtClean="0"/>
              <a:t>выполняются в группах в ходе проектной недели. Их выполнение занимает примерно 30-40 часов и целиком проходит при участии руководителя.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3908" y="4581128"/>
            <a:ext cx="7488832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i="1" dirty="0" smtClean="0"/>
              <a:t>	ГОДИЧНЫЕ ПРОЕКТЫ </a:t>
            </a:r>
            <a:r>
              <a:rPr lang="ru-RU" sz="2000" dirty="0"/>
              <a:t> </a:t>
            </a:r>
            <a:r>
              <a:rPr lang="ru-RU" sz="2000" dirty="0" smtClean="0"/>
              <a:t>могут выполняться как в группах, так и индивидуально. Весь годичный проект – от определения проблемы и темы до презентации – выполняется во внеурочное время.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3945" y="678810"/>
            <a:ext cx="7488832" cy="194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	</a:t>
            </a:r>
            <a:r>
              <a:rPr lang="ru-RU" sz="2000" i="1" dirty="0" smtClean="0"/>
              <a:t>КРАТКОСРОЧНЫЕ ПРОЕКТЫ </a:t>
            </a:r>
            <a:r>
              <a:rPr lang="ru-RU" sz="2000" dirty="0" smtClean="0"/>
              <a:t>требуют  выделения 4-6 уроков. Уроки используются для координации деятельности участников проектных групп, тогда как основная работа по сбору информации, изготовлению продукта и подготовке презентации осуществляется во внеклассной деятельности и дома.</a:t>
            </a:r>
          </a:p>
        </p:txBody>
      </p:sp>
    </p:spTree>
    <p:extLst>
      <p:ext uri="{BB962C8B-B14F-4D97-AF65-F5344CB8AC3E}">
        <p14:creationId xmlns:p14="http://schemas.microsoft.com/office/powerpoint/2010/main" val="86890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576064" cy="5760640"/>
          </a:xfrm>
        </p:spPr>
        <p:txBody>
          <a:bodyPr vert="wordArtVert">
            <a:noAutofit/>
          </a:bodyPr>
          <a:lstStyle/>
          <a:p>
            <a:pPr algn="ctr"/>
            <a:r>
              <a:rPr lang="ru-RU" sz="2400" dirty="0" smtClean="0"/>
              <a:t>КЛАССИФИКАЦИЯ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16416" y="407368"/>
            <a:ext cx="576000" cy="5760000"/>
          </a:xfrm>
          <a:prstGeom prst="rect">
            <a:avLst/>
          </a:prstGeom>
        </p:spPr>
        <p:txBody>
          <a:bodyPr vert="wordArtVert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 smtClean="0"/>
              <a:t>ПРОЕКТОВ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92841" y="825827"/>
            <a:ext cx="6552728" cy="4431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ПО ХАРАКТЕРУ КОНТАКТОВ МЕЖДУ УЧАСТНИКАМИ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6894" y="1628800"/>
            <a:ext cx="7444622" cy="30385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numCol="1" rtlCol="0" anchor="ctr"/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i="1" dirty="0" smtClean="0"/>
              <a:t>ВНУТРИКЛАССНЫЕ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i="1" dirty="0" smtClean="0"/>
              <a:t>ВНУТРИШКОЛЬНЫЕ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i="1" dirty="0" smtClean="0"/>
              <a:t>РЕГИОНАЛЬНЫЕ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000" i="1" dirty="0" smtClean="0"/>
              <a:t>МЕЖРЕГИОНАЛЬНЫЕ и МЕЖДУНАРОДНЫЕ  </a:t>
            </a:r>
            <a:r>
              <a:rPr lang="ru-RU" sz="2000" dirty="0" smtClean="0"/>
              <a:t>как правило, являются телекоммуникационными, поскольку требуют для координации деятельности участников взаимодействия в сети Интернет и, следовательно, ориентированы на использование средств современных компьютерных технологий.</a:t>
            </a:r>
            <a:r>
              <a:rPr lang="ru-RU" sz="2000" i="1" dirty="0" smtClean="0"/>
              <a:t>      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46809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7684" y="404664"/>
            <a:ext cx="6781800" cy="10801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ВЗАИМОДЕЙСТВИЕ УЧИТЕЛЯ И УЧЕНИКА </a:t>
            </a:r>
            <a:br>
              <a:rPr lang="ru-RU" sz="2800" dirty="0" smtClean="0"/>
            </a:br>
            <a:r>
              <a:rPr lang="ru-RU" sz="2800" dirty="0" smtClean="0"/>
              <a:t>ПРИ РАБОТЕ НАД ПРОЕКТОМ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06059" y="1484784"/>
            <a:ext cx="7488832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 smtClean="0"/>
              <a:t>Взаимодействие учителя и учащихся можно представить в виде схемы:</a:t>
            </a:r>
          </a:p>
          <a:p>
            <a:pPr algn="just"/>
            <a:r>
              <a:rPr lang="ru-RU" sz="2000" dirty="0" smtClean="0"/>
              <a:t>1-й этап:  </a:t>
            </a:r>
            <a:r>
              <a:rPr lang="ru-RU" sz="2000" b="1" i="1" dirty="0" smtClean="0"/>
              <a:t>учитель</a:t>
            </a:r>
            <a:r>
              <a:rPr lang="ru-RU" sz="2000" dirty="0" smtClean="0"/>
              <a:t> – ученик;</a:t>
            </a:r>
          </a:p>
          <a:p>
            <a:pPr algn="just"/>
            <a:r>
              <a:rPr lang="ru-RU" sz="2000" dirty="0" smtClean="0"/>
              <a:t>2-4-й этапы: учитель –</a:t>
            </a:r>
            <a:r>
              <a:rPr lang="ru-RU" sz="2000" b="1" i="1" dirty="0" smtClean="0"/>
              <a:t> ученик;</a:t>
            </a:r>
          </a:p>
          <a:p>
            <a:pPr algn="just"/>
            <a:r>
              <a:rPr lang="ru-RU" sz="2000" dirty="0"/>
              <a:t>п</a:t>
            </a:r>
            <a:r>
              <a:rPr lang="ru-RU" sz="2000" dirty="0" smtClean="0"/>
              <a:t>оследний этап: </a:t>
            </a:r>
            <a:r>
              <a:rPr lang="ru-RU" sz="2000" b="1" i="1" dirty="0"/>
              <a:t>учитель</a:t>
            </a:r>
            <a:r>
              <a:rPr lang="ru-RU" sz="2000" dirty="0"/>
              <a:t> – </a:t>
            </a:r>
            <a:r>
              <a:rPr lang="ru-RU" sz="2000" dirty="0" smtClean="0"/>
              <a:t>ученик.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7891" y="3573016"/>
            <a:ext cx="7488832" cy="23762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i="1" dirty="0" smtClean="0"/>
              <a:t>	На всех этапах работы над проектом педагог: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 smtClean="0"/>
              <a:t>консультирует:</a:t>
            </a:r>
            <a:r>
              <a:rPr lang="ru-RU" sz="2000" dirty="0" smtClean="0"/>
              <a:t> провоцирует вопросы, размышления, самостоятельную оценку деятельности, моделируя различные ситуации, трансформируя образовательную среду и т.п.  При реализации проектов учитель – это консультант, который должен удержаться от подсказки даже в том случае, когда видит, что учащиеся «делают что-то не то»; </a:t>
            </a:r>
          </a:p>
        </p:txBody>
      </p:sp>
    </p:spTree>
    <p:extLst>
      <p:ext uri="{BB962C8B-B14F-4D97-AF65-F5344CB8AC3E}">
        <p14:creationId xmlns:p14="http://schemas.microsoft.com/office/powerpoint/2010/main" val="15214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7891" y="548680"/>
            <a:ext cx="7488832" cy="180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 smtClean="0"/>
              <a:t>мотивирует:</a:t>
            </a:r>
            <a:r>
              <a:rPr lang="ru-RU" sz="2000" dirty="0" smtClean="0"/>
              <a:t> высокий уровень мотивации в деятельности – залог успешной работы над проектом. Во время работы учитель должен придерживаться принципов, раскрывающих перед учащимися ситуацию проектной деятельности как ситуацию выбора и свободы самоопределения;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7891" y="2348879"/>
            <a:ext cx="7488832" cy="20162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 smtClean="0"/>
              <a:t>помогает: </a:t>
            </a:r>
            <a:r>
              <a:rPr lang="ru-RU" sz="2000" dirty="0" smtClean="0"/>
              <a:t>помощь</a:t>
            </a:r>
            <a:r>
              <a:rPr lang="ru-RU" sz="2000" i="1" dirty="0" smtClean="0"/>
              <a:t> </a:t>
            </a:r>
            <a:r>
              <a:rPr lang="ru-RU" sz="2000" dirty="0" smtClean="0"/>
              <a:t>при работе над проектом выражается не в передаче знаний и умений, минимальный их набор учащийся должен был усвоить на уроках. Другие необходимые сведения он получит, работая над сбором информации на различных этапах проекта. Учитель не указывает в оценочной форме на недостатки или ошибки в действиях учащегося;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7891" y="4365103"/>
            <a:ext cx="7488832" cy="16071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 smtClean="0"/>
              <a:t>наблюдает: </a:t>
            </a:r>
            <a:r>
              <a:rPr lang="ru-RU" sz="2000" dirty="0" smtClean="0"/>
              <a:t>наблюдение нацелено на получение информации, которая позволит учителю продуктивно работать во время консультации, с одной стороны, и ляжет в основу его действий по оценке уровня сформированности компетенций учащихся – с другой.  </a:t>
            </a:r>
          </a:p>
        </p:txBody>
      </p:sp>
    </p:spTree>
    <p:extLst>
      <p:ext uri="{BB962C8B-B14F-4D97-AF65-F5344CB8AC3E}">
        <p14:creationId xmlns:p14="http://schemas.microsoft.com/office/powerpoint/2010/main" val="38917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6543" y="548680"/>
            <a:ext cx="7488832" cy="2304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i="1" dirty="0" smtClean="0"/>
              <a:t>	Роль учеников при выполнении проекта </a:t>
            </a:r>
            <a:r>
              <a:rPr lang="ru-RU" sz="2000" dirty="0" smtClean="0"/>
              <a:t>изменяется в зависимости от этапов работы: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/>
              <a:t>в</a:t>
            </a:r>
            <a:r>
              <a:rPr lang="ru-RU" sz="2000" i="1" dirty="0" smtClean="0"/>
              <a:t>ыбирает (принимает решения).</a:t>
            </a:r>
            <a:r>
              <a:rPr lang="ru-RU" sz="2000" dirty="0" smtClean="0"/>
              <a:t> Следует помнить, что право выбора, предоставляемое ученику, является не только фактором мотивации, формируя чувство причастности. Выбор должен закрепиться в сознании ученика как процесс принятия на себя ответственности;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2598" y="3140968"/>
            <a:ext cx="7488832" cy="23110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/>
              <a:t>в</a:t>
            </a:r>
            <a:r>
              <a:rPr lang="ru-RU" sz="2000" i="1" dirty="0" smtClean="0"/>
              <a:t>ыстраивает систему взаимоотношений с людьми</a:t>
            </a:r>
            <a:r>
              <a:rPr lang="ru-RU" sz="2000" i="1" dirty="0" smtClean="0"/>
              <a:t>. </a:t>
            </a:r>
            <a:r>
              <a:rPr lang="ru-RU" sz="2000" dirty="0" smtClean="0"/>
              <a:t>Речь идет не только о ролевом участии в командной работе. Взаимодействие с учителем-консультантом позволяет освоить еще одну ролевую позицию. Выход ученика за пределы школы в поисках информации или  для проверки своей идеи заставляет вступать во взаимоотношения со взрослыми людьми и сверстниками с новых позиций.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4016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6084" y="692696"/>
            <a:ext cx="7488832" cy="30310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i="1" dirty="0"/>
              <a:t>о</a:t>
            </a:r>
            <a:r>
              <a:rPr lang="ru-RU" sz="2000" i="1" dirty="0" smtClean="0"/>
              <a:t>ценивает. </a:t>
            </a:r>
            <a:r>
              <a:rPr lang="ru-RU" sz="2000" dirty="0" smtClean="0"/>
              <a:t>На каждом этапе возникают различные объекты оценки. Учащийся оценивает «чужой» продукт – информацию – с позиций ее полезности для проекта, предложенные идеи – с позиций их реалистичности и т.п. в то же время он оценивает продукт своей деятельности и себя в процессе этой деятельности. Для того, чтобы научить учащихся адекватно оценивать себя и других, необходимо дать им возможность поразмышлять над тем. Что дало каждому из них</a:t>
            </a:r>
            <a:r>
              <a:rPr lang="ru-RU" sz="2000" dirty="0"/>
              <a:t> </a:t>
            </a:r>
            <a:r>
              <a:rPr lang="ru-RU" sz="2000" dirty="0" smtClean="0"/>
              <a:t>участие в проекте, каковы слагаемые успеха, что не удалось.</a:t>
            </a:r>
            <a:endParaRPr lang="ru-RU" sz="2000" dirty="0" smtClean="0"/>
          </a:p>
        </p:txBody>
      </p:sp>
      <p:pic>
        <p:nvPicPr>
          <p:cNvPr id="2050" name="Picture 2" descr="https://im0-tub-ru.yandex.net/i?id=0264b3a8f7a06c6a1c95145948815181&amp;n=13&amp;exp=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24" y="4509120"/>
            <a:ext cx="3816000" cy="162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3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781800" cy="10801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ОСОБЕННОСТИ ОСУЩЕСТВЛЕНИЯ ПРОЕКТА </a:t>
            </a:r>
            <a:br>
              <a:rPr lang="ru-RU" sz="2800" dirty="0" smtClean="0"/>
            </a:br>
            <a:r>
              <a:rPr lang="ru-RU" sz="2800" dirty="0" smtClean="0"/>
              <a:t>В НАЧАЛЬНОЙ ШКОЛЕ</a:t>
            </a:r>
            <a:endParaRPr lang="ru-RU" sz="2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90852" y="1268760"/>
            <a:ext cx="7488832" cy="48245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2000" dirty="0" smtClean="0">
                <a:latin typeface="+mn-lt"/>
              </a:rPr>
              <a:t>	При организации проектной работы в начальной школе необходимо учитывать возрастные психолого-физиологические особенности детей младшего школьного возраста. Важно обратить внимание на следующие моменты: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+mn-lt"/>
              </a:rPr>
              <a:t>темы детских работ выбираются из содержания учебных предметов и близких к ним. Проблема проекта или исследования, обеспечивающая мотивацию включения в самостоятельную работу, должна быть в области познавательных интересов ребенка и находиться в зоне ближайшего развития;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+mn-lt"/>
              </a:rPr>
              <a:t>длительность выполнения проекта или исследования целесообразно ограничить 1-2 неделями в режиме </a:t>
            </a:r>
            <a:r>
              <a:rPr lang="ru-RU" sz="2000" dirty="0" err="1" smtClean="0">
                <a:latin typeface="+mn-lt"/>
              </a:rPr>
              <a:t>урочно</a:t>
            </a:r>
            <a:r>
              <a:rPr lang="ru-RU" sz="2000" dirty="0" smtClean="0">
                <a:latin typeface="+mn-lt"/>
              </a:rPr>
              <a:t>-внеурочных занятий или 1-2 сдвоенными уроками;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>
                <a:latin typeface="+mn-lt"/>
              </a:rPr>
              <a:t>ц</a:t>
            </a:r>
            <a:r>
              <a:rPr lang="ru-RU" sz="2000" dirty="0" smtClean="0">
                <a:latin typeface="+mn-lt"/>
              </a:rPr>
              <a:t>елесообразно в процессе работы над темой включать экскурсии, прогулки-наблюдения, работу с различными текстовыми источниками информации; подготовку практически значимых продуктов и широкую общественную презентацию;</a:t>
            </a:r>
            <a:endParaRPr lang="ru-RU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748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20804" y="476672"/>
            <a:ext cx="7488832" cy="56166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dirty="0" smtClean="0">
                <a:latin typeface="+mn-lt"/>
              </a:rPr>
              <a:t>наряду с формированием умений по отдельным элементам проектной и исследовательской деятельности у обучающихся на традиционных занятиях начиная со 2 класса (целеполагание, формулирование вопросов, рефлексия, планирование действий и т.д.), возможно проведение в 3 классе во втором полугодии одного проекта или исследования, в 4 классе – двух проектов или исследований. Если позволяют ресурсы учебного времени, проектную и исследовательскую деятельность можно организовывать в урочное время, но при условии личностно мотивированного включения ребенка в работу.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dirty="0">
                <a:latin typeface="+mn-lt"/>
              </a:rPr>
              <a:t>п</a:t>
            </a:r>
            <a:r>
              <a:rPr lang="ru-RU" sz="2200" dirty="0" smtClean="0">
                <a:latin typeface="+mn-lt"/>
              </a:rPr>
              <a:t>резентация проекта должна быть публичной, с привлечением как авторов других проектов, так и зрителей. Презентация проекта необходима для завершения работы, для анализа проделанного, для самооценки и оценки со стороны, для демонстрации результатов. Результат должен быть материальным, т.е. как-либо оформлен;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dirty="0">
                <a:latin typeface="+mn-lt"/>
              </a:rPr>
              <a:t>д</a:t>
            </a:r>
            <a:r>
              <a:rPr lang="ru-RU" sz="2200" dirty="0" smtClean="0">
                <a:latin typeface="+mn-lt"/>
              </a:rPr>
              <a:t>ля успешной презентации нужно научить школьников сжато излагать свои мысли, логически связно выстраивать сообщение, готовить наглядность, вырабатывать структурированную манеру изложения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3092795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20804" y="476672"/>
            <a:ext cx="7488832" cy="56166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dirty="0">
                <a:latin typeface="+mn-lt"/>
              </a:rPr>
              <a:t>т</a:t>
            </a:r>
            <a:r>
              <a:rPr lang="ru-RU" sz="2200" dirty="0" smtClean="0">
                <a:latin typeface="+mn-lt"/>
              </a:rPr>
              <a:t>ребования к презентации:</a:t>
            </a:r>
          </a:p>
          <a:p>
            <a:pPr algn="just"/>
            <a:r>
              <a:rPr lang="ru-RU" sz="2200" dirty="0" smtClean="0">
                <a:latin typeface="+mn-lt"/>
              </a:rPr>
              <a:t>    - защита-презентация проводится самим автором (индивидуальный проект), группой авторов (групповой проект), творческим коллективом (коллективный проект);</a:t>
            </a:r>
          </a:p>
          <a:p>
            <a:pPr algn="just"/>
            <a:r>
              <a:rPr lang="ru-RU" sz="2200" dirty="0">
                <a:latin typeface="+mn-lt"/>
              </a:rPr>
              <a:t> </a:t>
            </a:r>
            <a:r>
              <a:rPr lang="ru-RU" sz="2200" dirty="0" smtClean="0">
                <a:latin typeface="+mn-lt"/>
              </a:rPr>
              <a:t>   - перед началом публичной защиты-презентации проекта в жюри представляются паспорт проекта, оформленный в соответствии с установленными в школе нормами, и лист «Защита-презентация проекта»;</a:t>
            </a:r>
          </a:p>
          <a:p>
            <a:pPr algn="just"/>
            <a:r>
              <a:rPr lang="ru-RU" sz="2200" dirty="0">
                <a:latin typeface="+mn-lt"/>
              </a:rPr>
              <a:t> </a:t>
            </a:r>
            <a:r>
              <a:rPr lang="ru-RU" sz="2200" dirty="0" smtClean="0">
                <a:latin typeface="+mn-lt"/>
              </a:rPr>
              <a:t>   - содержание и композиция защиты-презентации определяется авторами самостоятельно, однако в выступлении должны быть освещены следующие вопросы: актуальность, обоснование выбранной темы; цели и задачи проекта, степень их выполнения; краткое содержание, ключевые положения и выводы; этапы выполнения проекта, распределение обязанностей между участниками; обязательное определение степени самостоятельности в разработке и решении поставленных проблем; рекомендации по возможной сфере практического использования проекта;</a:t>
            </a:r>
          </a:p>
        </p:txBody>
      </p:sp>
    </p:spTree>
    <p:extLst>
      <p:ext uri="{BB962C8B-B14F-4D97-AF65-F5344CB8AC3E}">
        <p14:creationId xmlns:p14="http://schemas.microsoft.com/office/powerpoint/2010/main" val="2670132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20804" y="421223"/>
            <a:ext cx="7488832" cy="345638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2200" dirty="0">
                <a:latin typeface="+mn-lt"/>
              </a:rPr>
              <a:t> </a:t>
            </a:r>
            <a:r>
              <a:rPr lang="ru-RU" sz="2200" dirty="0" smtClean="0">
                <a:latin typeface="+mn-lt"/>
              </a:rPr>
              <a:t>   - после завершения выступления участники проектной группы должны ответить на вопросы жюри и других участников презентации;</a:t>
            </a:r>
          </a:p>
          <a:p>
            <a:pPr algn="just"/>
            <a:r>
              <a:rPr lang="ru-RU" sz="2200" dirty="0">
                <a:latin typeface="+mn-lt"/>
              </a:rPr>
              <a:t> </a:t>
            </a:r>
            <a:r>
              <a:rPr lang="ru-RU" sz="2200" dirty="0" smtClean="0">
                <a:latin typeface="+mn-lt"/>
              </a:rPr>
              <a:t>   - в ходе защиты-презентации проекта возможно использовать рекламно-пояснительную продукцию (рекламные плакаты, буклеты, программы, аннотации т.д.).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dirty="0">
                <a:latin typeface="+mn-lt"/>
              </a:rPr>
              <a:t>п</a:t>
            </a:r>
            <a:r>
              <a:rPr lang="ru-RU" sz="2200" dirty="0" smtClean="0">
                <a:latin typeface="+mn-lt"/>
              </a:rPr>
              <a:t>одготовка к защите проекта и его презентация требуют большой подготовительной работы. Ее можно сделать более эффективной, если предложить участникам проекта какую-либо основу  (клише) для подготовки к защите своей работы.</a:t>
            </a:r>
          </a:p>
        </p:txBody>
      </p:sp>
      <p:pic>
        <p:nvPicPr>
          <p:cNvPr id="4098" name="Picture 2" descr="https://im0-tub-ru.yandex.net/i?id=5461fbf1f28b47656c3726c5b0126154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29218"/>
            <a:ext cx="3815998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65220" y="4941168"/>
            <a:ext cx="3862745" cy="8960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2200" dirty="0" smtClean="0">
                <a:latin typeface="+mn-lt"/>
              </a:rPr>
              <a:t> </a:t>
            </a:r>
            <a:r>
              <a:rPr lang="ru-RU" sz="1500" i="1" dirty="0" smtClean="0">
                <a:latin typeface="+mn-lt"/>
              </a:rPr>
              <a:t>«Метод проектов в начальной школе: система реализации» / авт.-сост. Н.В. </a:t>
            </a:r>
            <a:r>
              <a:rPr lang="ru-RU" sz="1500" i="1" dirty="0" err="1" smtClean="0">
                <a:latin typeface="+mn-lt"/>
              </a:rPr>
              <a:t>Засоркина</a:t>
            </a:r>
            <a:r>
              <a:rPr lang="ru-RU" sz="1500" i="1" dirty="0" smtClean="0">
                <a:latin typeface="+mn-lt"/>
              </a:rPr>
              <a:t> и др. – Волгоград: Учитель, 2012</a:t>
            </a:r>
          </a:p>
        </p:txBody>
      </p:sp>
    </p:spTree>
    <p:extLst>
      <p:ext uri="{BB962C8B-B14F-4D97-AF65-F5344CB8AC3E}">
        <p14:creationId xmlns:p14="http://schemas.microsoft.com/office/powerpoint/2010/main" val="1787761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466</TotalTime>
  <Words>1019</Words>
  <Application>Microsoft Office PowerPoint</Application>
  <PresentationFormat>Экран (4:3)</PresentationFormat>
  <Paragraphs>119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NewsPrint</vt:lpstr>
      <vt:lpstr>ОРГАНИЗАЦИЯ ПРОЕКТНОЙ ДЕЯТЕЛЬНОСТИ  В НАЧАЛЬНОЙ ШКОЛЕ</vt:lpstr>
      <vt:lpstr>Организация проектной деятельности требует грамотного, научно обоснованного подхода  и решения комплекса задач:</vt:lpstr>
      <vt:lpstr>СУЩНОСТЬ МЕТОДА ПРОЕКТОВ</vt:lpstr>
      <vt:lpstr>ТРЕБОВАНИЯ К ПРОЕКТНОЙ ДЕЯТЕЛЬНОСТИ</vt:lpstr>
      <vt:lpstr>ЭТАПЫ РАБОТЫ НАД ПРОЕКТОМ</vt:lpstr>
      <vt:lpstr>КЛАССИФИКАЦИЯ</vt:lpstr>
      <vt:lpstr>КЛАССИФИКАЦИЯ</vt:lpstr>
      <vt:lpstr>КЛАССИФИКАЦИЯ</vt:lpstr>
      <vt:lpstr>КЛАССИФИКАЦИЯ</vt:lpstr>
      <vt:lpstr>КЛАССИФИКАЦИЯ</vt:lpstr>
      <vt:lpstr>ВЗАИМОДЕЙСТВИЕ УЧИТЕЛЯ И УЧЕНИКА  ПРИ РАБОТЕ НАД ПРОЕКТОМ</vt:lpstr>
      <vt:lpstr>Презентация PowerPoint</vt:lpstr>
      <vt:lpstr>Презентация PowerPoint</vt:lpstr>
      <vt:lpstr>Презентация PowerPoint</vt:lpstr>
      <vt:lpstr>ОСОБЕННОСТИ ОСУЩЕСТВЛЕНИЯ ПРОЕКТА  В НАЧАЛЬНОЙ ШКОЛЕ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5648</dc:creator>
  <cp:lastModifiedBy>5648</cp:lastModifiedBy>
  <cp:revision>40</cp:revision>
  <dcterms:created xsi:type="dcterms:W3CDTF">2020-10-04T07:12:00Z</dcterms:created>
  <dcterms:modified xsi:type="dcterms:W3CDTF">2020-10-11T14:59:01Z</dcterms:modified>
</cp:coreProperties>
</file>