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1" r:id="rId2"/>
    <p:sldId id="257" r:id="rId3"/>
    <p:sldId id="259" r:id="rId4"/>
    <p:sldId id="266" r:id="rId5"/>
    <p:sldId id="258" r:id="rId6"/>
    <p:sldId id="260" r:id="rId7"/>
    <p:sldId id="261" r:id="rId8"/>
    <p:sldId id="270" r:id="rId9"/>
    <p:sldId id="262" r:id="rId10"/>
    <p:sldId id="264" r:id="rId11"/>
    <p:sldId id="263" r:id="rId12"/>
    <p:sldId id="265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088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3680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3194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628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8375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26534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697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8318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7280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95701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23589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8119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790278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0142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960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09207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C6355F-A6B7-420E-A2CB-7F0E521CC826}" type="datetimeFigureOut">
              <a:rPr lang="ru-RU" smtClean="0"/>
              <a:t>02.06.2020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5D0E2D4-F667-4A58-A8DF-D2F087393B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18932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  <p:sldLayoutId id="2147483818" r:id="rId14"/>
    <p:sldLayoutId id="2147483819" r:id="rId15"/>
    <p:sldLayoutId id="214748382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E4384C-D58F-4335-B4EA-0AC9679E40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7" y="575733"/>
            <a:ext cx="7766936" cy="1603023"/>
          </a:xfrm>
        </p:spPr>
        <p:txBody>
          <a:bodyPr/>
          <a:lstStyle/>
          <a:p>
            <a:r>
              <a:rPr lang="ru-RU" sz="3600" dirty="0"/>
              <a:t>Урок математики в 4 классе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2077FC4E-06B9-40DA-88F1-7711CCA25D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2533" y="1783644"/>
            <a:ext cx="7766936" cy="4238978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002060"/>
                </a:solidFill>
                <a:latin typeface="+mj-lt"/>
              </a:rPr>
              <a:t>Решение задач на уменьшение и увеличение в несколько раз с вопросами в косвенной форме</a:t>
            </a:r>
          </a:p>
          <a:p>
            <a:endParaRPr lang="ru-RU" sz="3200" dirty="0">
              <a:solidFill>
                <a:srgbClr val="002060"/>
              </a:solidFill>
              <a:latin typeface="+mj-lt"/>
            </a:endParaRPr>
          </a:p>
          <a:p>
            <a:endParaRPr lang="ru-RU" sz="3200" dirty="0">
              <a:solidFill>
                <a:srgbClr val="002060"/>
              </a:solidFill>
              <a:latin typeface="+mj-lt"/>
            </a:endParaRPr>
          </a:p>
          <a:p>
            <a:r>
              <a:rPr lang="ru-RU" sz="1600" dirty="0">
                <a:solidFill>
                  <a:srgbClr val="002060"/>
                </a:solidFill>
                <a:latin typeface="+mj-lt"/>
              </a:rPr>
              <a:t>Учитель начальных классов </a:t>
            </a:r>
          </a:p>
          <a:p>
            <a:r>
              <a:rPr lang="ru-RU" sz="1600" dirty="0">
                <a:solidFill>
                  <a:srgbClr val="002060"/>
                </a:solidFill>
                <a:latin typeface="+mj-lt"/>
              </a:rPr>
              <a:t>Серебриева Е. Н.</a:t>
            </a:r>
          </a:p>
          <a:p>
            <a:r>
              <a:rPr lang="ru-RU" sz="1600" dirty="0">
                <a:solidFill>
                  <a:srgbClr val="002060"/>
                </a:solidFill>
                <a:latin typeface="+mj-lt"/>
              </a:rPr>
              <a:t>г. Санкт - Петербург </a:t>
            </a:r>
          </a:p>
        </p:txBody>
      </p:sp>
    </p:spTree>
    <p:extLst>
      <p:ext uri="{BB962C8B-B14F-4D97-AF65-F5344CB8AC3E}">
        <p14:creationId xmlns:p14="http://schemas.microsoft.com/office/powerpoint/2010/main" val="23831670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33954597-AD36-4DF0-8CC1-8D9E8466913A}"/>
              </a:ext>
            </a:extLst>
          </p:cNvPr>
          <p:cNvSpPr/>
          <p:nvPr/>
        </p:nvSpPr>
        <p:spPr>
          <a:xfrm>
            <a:off x="372421" y="1218014"/>
            <a:ext cx="1621904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420 : 6</a:t>
            </a:r>
          </a:p>
        </p:txBody>
      </p:sp>
      <p:sp>
        <p:nvSpPr>
          <p:cNvPr id="3" name="Стрелка: вправо 2">
            <a:extLst>
              <a:ext uri="{FF2B5EF4-FFF2-40B4-BE49-F238E27FC236}">
                <a16:creationId xmlns:a16="http://schemas.microsoft.com/office/drawing/2014/main" id="{D544F8CB-3F6B-4767-8749-195A802ED227}"/>
              </a:ext>
            </a:extLst>
          </p:cNvPr>
          <p:cNvSpPr/>
          <p:nvPr/>
        </p:nvSpPr>
        <p:spPr>
          <a:xfrm>
            <a:off x="2099678" y="1461911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54292579-577D-48F5-ADF2-9EDB2F0CC45D}"/>
              </a:ext>
            </a:extLst>
          </p:cNvPr>
          <p:cNvSpPr/>
          <p:nvPr/>
        </p:nvSpPr>
        <p:spPr>
          <a:xfrm>
            <a:off x="3208854" y="1196227"/>
            <a:ext cx="1074248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/>
              <a:t>+ </a:t>
            </a:r>
            <a:r>
              <a:rPr lang="ru-RU" sz="3200" dirty="0"/>
              <a:t>70</a:t>
            </a:r>
          </a:p>
        </p:txBody>
      </p:sp>
      <p:sp>
        <p:nvSpPr>
          <p:cNvPr id="5" name="Стрелка: вправо 4">
            <a:extLst>
              <a:ext uri="{FF2B5EF4-FFF2-40B4-BE49-F238E27FC236}">
                <a16:creationId xmlns:a16="http://schemas.microsoft.com/office/drawing/2014/main" id="{F68E6A6A-07E4-49E0-AA8E-4D8C4179EE02}"/>
              </a:ext>
            </a:extLst>
          </p:cNvPr>
          <p:cNvSpPr/>
          <p:nvPr/>
        </p:nvSpPr>
        <p:spPr>
          <a:xfrm>
            <a:off x="4459084" y="1411111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045DB50-5A44-4B5B-A915-52C09727FA02}"/>
              </a:ext>
            </a:extLst>
          </p:cNvPr>
          <p:cNvSpPr/>
          <p:nvPr/>
        </p:nvSpPr>
        <p:spPr>
          <a:xfrm>
            <a:off x="5529723" y="1196227"/>
            <a:ext cx="1074247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: 10</a:t>
            </a:r>
          </a:p>
        </p:txBody>
      </p:sp>
      <p:sp>
        <p:nvSpPr>
          <p:cNvPr id="7" name="Стрелка: вправо 6">
            <a:extLst>
              <a:ext uri="{FF2B5EF4-FFF2-40B4-BE49-F238E27FC236}">
                <a16:creationId xmlns:a16="http://schemas.microsoft.com/office/drawing/2014/main" id="{CC449DB2-C1B2-4CF1-BFFF-F6A987458290}"/>
              </a:ext>
            </a:extLst>
          </p:cNvPr>
          <p:cNvSpPr/>
          <p:nvPr/>
        </p:nvSpPr>
        <p:spPr>
          <a:xfrm>
            <a:off x="6696204" y="1411111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5973614-060B-431B-A309-F0B908671123}"/>
              </a:ext>
            </a:extLst>
          </p:cNvPr>
          <p:cNvSpPr/>
          <p:nvPr/>
        </p:nvSpPr>
        <p:spPr>
          <a:xfrm>
            <a:off x="7850594" y="1247027"/>
            <a:ext cx="1304726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/>
              <a:t>∙</a:t>
            </a:r>
            <a:r>
              <a:rPr lang="ru-RU" dirty="0"/>
              <a:t> </a:t>
            </a:r>
            <a:r>
              <a:rPr lang="ru-RU" sz="3200" dirty="0"/>
              <a:t>100</a:t>
            </a:r>
          </a:p>
        </p:txBody>
      </p:sp>
      <p:sp>
        <p:nvSpPr>
          <p:cNvPr id="9" name="Стрелка: вправо 8">
            <a:extLst>
              <a:ext uri="{FF2B5EF4-FFF2-40B4-BE49-F238E27FC236}">
                <a16:creationId xmlns:a16="http://schemas.microsoft.com/office/drawing/2014/main" id="{CA3D03D7-75A9-47C2-97C1-2F10C10F9BA0}"/>
              </a:ext>
            </a:extLst>
          </p:cNvPr>
          <p:cNvSpPr/>
          <p:nvPr/>
        </p:nvSpPr>
        <p:spPr>
          <a:xfrm>
            <a:off x="9260673" y="1461911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09D09959-581D-482C-9B69-3164BDA69B21}"/>
              </a:ext>
            </a:extLst>
          </p:cNvPr>
          <p:cNvSpPr/>
          <p:nvPr/>
        </p:nvSpPr>
        <p:spPr>
          <a:xfrm>
            <a:off x="10709404" y="1190978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?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1E95F374-4666-496C-B932-5CF75327030E}"/>
              </a:ext>
            </a:extLst>
          </p:cNvPr>
          <p:cNvSpPr/>
          <p:nvPr/>
        </p:nvSpPr>
        <p:spPr>
          <a:xfrm>
            <a:off x="372422" y="3081867"/>
            <a:ext cx="1388616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70 ∙ 5</a:t>
            </a:r>
          </a:p>
        </p:txBody>
      </p:sp>
      <p:sp>
        <p:nvSpPr>
          <p:cNvPr id="12" name="Стрелка: вправо 11">
            <a:extLst>
              <a:ext uri="{FF2B5EF4-FFF2-40B4-BE49-F238E27FC236}">
                <a16:creationId xmlns:a16="http://schemas.microsoft.com/office/drawing/2014/main" id="{5401F133-6290-4D7A-8304-E429EC5E6856}"/>
              </a:ext>
            </a:extLst>
          </p:cNvPr>
          <p:cNvSpPr/>
          <p:nvPr/>
        </p:nvSpPr>
        <p:spPr>
          <a:xfrm>
            <a:off x="1930328" y="3186684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EBB3C44-27D9-48CC-A0E2-A1F9E24AB8AC}"/>
              </a:ext>
            </a:extLst>
          </p:cNvPr>
          <p:cNvSpPr/>
          <p:nvPr/>
        </p:nvSpPr>
        <p:spPr>
          <a:xfrm>
            <a:off x="3100677" y="2971800"/>
            <a:ext cx="1182425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- 200</a:t>
            </a:r>
          </a:p>
        </p:txBody>
      </p:sp>
      <p:sp>
        <p:nvSpPr>
          <p:cNvPr id="14" name="Стрелка: вправо 13">
            <a:extLst>
              <a:ext uri="{FF2B5EF4-FFF2-40B4-BE49-F238E27FC236}">
                <a16:creationId xmlns:a16="http://schemas.microsoft.com/office/drawing/2014/main" id="{2015A410-744D-48DE-B963-1B2573733252}"/>
              </a:ext>
            </a:extLst>
          </p:cNvPr>
          <p:cNvSpPr/>
          <p:nvPr/>
        </p:nvSpPr>
        <p:spPr>
          <a:xfrm>
            <a:off x="4427093" y="3155244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031356C-F3E6-4BAF-9087-F4B61E857D28}"/>
              </a:ext>
            </a:extLst>
          </p:cNvPr>
          <p:cNvSpPr/>
          <p:nvPr/>
        </p:nvSpPr>
        <p:spPr>
          <a:xfrm>
            <a:off x="5584218" y="2971800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: 3</a:t>
            </a:r>
          </a:p>
        </p:txBody>
      </p:sp>
      <p:sp>
        <p:nvSpPr>
          <p:cNvPr id="16" name="Стрелка: вправо 15">
            <a:extLst>
              <a:ext uri="{FF2B5EF4-FFF2-40B4-BE49-F238E27FC236}">
                <a16:creationId xmlns:a16="http://schemas.microsoft.com/office/drawing/2014/main" id="{F5D7C53C-4A05-45FD-8E89-D3A04CED9A99}"/>
              </a:ext>
            </a:extLst>
          </p:cNvPr>
          <p:cNvSpPr/>
          <p:nvPr/>
        </p:nvSpPr>
        <p:spPr>
          <a:xfrm>
            <a:off x="6793977" y="3155244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FCA55A69-206B-4897-BC87-1D39CC83B517}"/>
              </a:ext>
            </a:extLst>
          </p:cNvPr>
          <p:cNvSpPr/>
          <p:nvPr/>
        </p:nvSpPr>
        <p:spPr>
          <a:xfrm>
            <a:off x="8062203" y="2971800"/>
            <a:ext cx="1093116" cy="102446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- 50</a:t>
            </a:r>
          </a:p>
        </p:txBody>
      </p:sp>
      <p:sp>
        <p:nvSpPr>
          <p:cNvPr id="18" name="Стрелка: вправо 17">
            <a:extLst>
              <a:ext uri="{FF2B5EF4-FFF2-40B4-BE49-F238E27FC236}">
                <a16:creationId xmlns:a16="http://schemas.microsoft.com/office/drawing/2014/main" id="{5D033F7A-D54B-42D0-86AB-3B4BD37BB57D}"/>
              </a:ext>
            </a:extLst>
          </p:cNvPr>
          <p:cNvSpPr/>
          <p:nvPr/>
        </p:nvSpPr>
        <p:spPr>
          <a:xfrm>
            <a:off x="9260673" y="3186684"/>
            <a:ext cx="1066323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D2959445-DAC3-4C4E-9524-6B5E8A5B7A80}"/>
              </a:ext>
            </a:extLst>
          </p:cNvPr>
          <p:cNvSpPr/>
          <p:nvPr/>
        </p:nvSpPr>
        <p:spPr>
          <a:xfrm>
            <a:off x="10513740" y="2971800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?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B803B1B6-C61D-4B58-9C52-0F1D03ACC900}"/>
              </a:ext>
            </a:extLst>
          </p:cNvPr>
          <p:cNvSpPr/>
          <p:nvPr/>
        </p:nvSpPr>
        <p:spPr>
          <a:xfrm>
            <a:off x="377995" y="4842934"/>
            <a:ext cx="1584914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900:3</a:t>
            </a:r>
          </a:p>
        </p:txBody>
      </p:sp>
      <p:sp>
        <p:nvSpPr>
          <p:cNvPr id="21" name="Стрелка: вправо 20">
            <a:extLst>
              <a:ext uri="{FF2B5EF4-FFF2-40B4-BE49-F238E27FC236}">
                <a16:creationId xmlns:a16="http://schemas.microsoft.com/office/drawing/2014/main" id="{F5DD8731-9064-4C25-AE66-D1AC87582B82}"/>
              </a:ext>
            </a:extLst>
          </p:cNvPr>
          <p:cNvSpPr/>
          <p:nvPr/>
        </p:nvSpPr>
        <p:spPr>
          <a:xfrm>
            <a:off x="2099678" y="5215467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F05EB71C-EEB4-4138-97FA-2776DA8EA972}"/>
              </a:ext>
            </a:extLst>
          </p:cNvPr>
          <p:cNvSpPr/>
          <p:nvPr/>
        </p:nvSpPr>
        <p:spPr>
          <a:xfrm>
            <a:off x="3078086" y="4842934"/>
            <a:ext cx="1327375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+ 180</a:t>
            </a:r>
          </a:p>
        </p:txBody>
      </p:sp>
      <p:sp>
        <p:nvSpPr>
          <p:cNvPr id="23" name="Стрелка: вправо 22">
            <a:extLst>
              <a:ext uri="{FF2B5EF4-FFF2-40B4-BE49-F238E27FC236}">
                <a16:creationId xmlns:a16="http://schemas.microsoft.com/office/drawing/2014/main" id="{4D06C9AD-BF83-425C-9D34-92F59A7043A2}"/>
              </a:ext>
            </a:extLst>
          </p:cNvPr>
          <p:cNvSpPr/>
          <p:nvPr/>
        </p:nvSpPr>
        <p:spPr>
          <a:xfrm>
            <a:off x="4521204" y="5057818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8230E5F5-6800-4B75-ADDC-83CE14C95F6A}"/>
              </a:ext>
            </a:extLst>
          </p:cNvPr>
          <p:cNvSpPr/>
          <p:nvPr/>
        </p:nvSpPr>
        <p:spPr>
          <a:xfrm>
            <a:off x="5657038" y="4842934"/>
            <a:ext cx="914400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: 6</a:t>
            </a:r>
          </a:p>
        </p:txBody>
      </p:sp>
      <p:sp>
        <p:nvSpPr>
          <p:cNvPr id="25" name="Стрелка: вправо 24">
            <a:extLst>
              <a:ext uri="{FF2B5EF4-FFF2-40B4-BE49-F238E27FC236}">
                <a16:creationId xmlns:a16="http://schemas.microsoft.com/office/drawing/2014/main" id="{76BDCB65-8DC3-4219-890E-B8CFBE1A2583}"/>
              </a:ext>
            </a:extLst>
          </p:cNvPr>
          <p:cNvSpPr/>
          <p:nvPr/>
        </p:nvSpPr>
        <p:spPr>
          <a:xfrm>
            <a:off x="6696204" y="5069502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CD3F9053-94ED-4794-82DC-DEBE16EAD8DE}"/>
              </a:ext>
            </a:extLst>
          </p:cNvPr>
          <p:cNvSpPr/>
          <p:nvPr/>
        </p:nvSpPr>
        <p:spPr>
          <a:xfrm>
            <a:off x="7823015" y="4854618"/>
            <a:ext cx="1332305" cy="91440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∙100</a:t>
            </a:r>
          </a:p>
        </p:txBody>
      </p:sp>
      <p:sp>
        <p:nvSpPr>
          <p:cNvPr id="27" name="Стрелка: вправо 26">
            <a:extLst>
              <a:ext uri="{FF2B5EF4-FFF2-40B4-BE49-F238E27FC236}">
                <a16:creationId xmlns:a16="http://schemas.microsoft.com/office/drawing/2014/main" id="{E7505153-AF7F-46AA-AB5C-49D6566AFCEA}"/>
              </a:ext>
            </a:extLst>
          </p:cNvPr>
          <p:cNvSpPr/>
          <p:nvPr/>
        </p:nvSpPr>
        <p:spPr>
          <a:xfrm>
            <a:off x="9348589" y="5028806"/>
            <a:ext cx="978408" cy="484632"/>
          </a:xfrm>
          <a:prstGeom prst="rightArrow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CBE61588-5DEA-4DA2-8AB7-2CEDCA79489D}"/>
              </a:ext>
            </a:extLst>
          </p:cNvPr>
          <p:cNvSpPr/>
          <p:nvPr/>
        </p:nvSpPr>
        <p:spPr>
          <a:xfrm>
            <a:off x="10595624" y="4854618"/>
            <a:ext cx="914400" cy="9144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692916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2765C8-838F-42E5-BF21-40739B7417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5733" y="449615"/>
            <a:ext cx="9144000" cy="2979385"/>
          </a:xfrm>
        </p:spPr>
        <p:txBody>
          <a:bodyPr>
            <a:normAutofit/>
          </a:bodyPr>
          <a:lstStyle/>
          <a:p>
            <a:r>
              <a:rPr lang="ru-RU" dirty="0"/>
              <a:t>Реши устно уравнения:</a:t>
            </a:r>
            <a:br>
              <a:rPr lang="ru-RU" dirty="0"/>
            </a:br>
            <a:br>
              <a:rPr lang="ru-RU" dirty="0"/>
            </a:br>
            <a:r>
              <a:rPr lang="ru-RU" sz="6600" dirty="0">
                <a:solidFill>
                  <a:schemeClr val="tx1"/>
                </a:solidFill>
              </a:rPr>
              <a:t>3 × Х = 250 - 100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CDB97C-043B-4F83-8E88-864D09AF5E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ru-RU" sz="6600" dirty="0">
              <a:latin typeface="+mj-lt"/>
            </a:endParaRPr>
          </a:p>
          <a:p>
            <a:r>
              <a:rPr lang="ru-RU" sz="18500" dirty="0">
                <a:solidFill>
                  <a:schemeClr val="tx1"/>
                </a:solidFill>
                <a:latin typeface="+mj-lt"/>
              </a:rPr>
              <a:t>540 : Х = 45 × 2   </a:t>
            </a:r>
          </a:p>
        </p:txBody>
      </p:sp>
    </p:spTree>
    <p:extLst>
      <p:ext uri="{BB962C8B-B14F-4D97-AF65-F5344CB8AC3E}">
        <p14:creationId xmlns:p14="http://schemas.microsoft.com/office/powerpoint/2010/main" val="1226905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A06A1-E4B4-4B7F-B960-11CD3EE08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Проверяем: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B1A1210-53C3-4E71-BE14-8FE17C45E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044" y="1636890"/>
            <a:ext cx="10227733" cy="404322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6000" dirty="0"/>
              <a:t>  1400     0    800     50     6</a:t>
            </a:r>
          </a:p>
        </p:txBody>
      </p:sp>
    </p:spTree>
    <p:extLst>
      <p:ext uri="{BB962C8B-B14F-4D97-AF65-F5344CB8AC3E}">
        <p14:creationId xmlns:p14="http://schemas.microsoft.com/office/powerpoint/2010/main" val="26095568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C501FF-5950-46E4-9FF1-B4BF10CB5B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5422" y="270933"/>
            <a:ext cx="10995378" cy="3905956"/>
          </a:xfrm>
        </p:spPr>
        <p:txBody>
          <a:bodyPr>
            <a:normAutofit fontScale="90000"/>
          </a:bodyPr>
          <a:lstStyle/>
          <a:p>
            <a:br>
              <a:rPr lang="ru-RU" sz="3600" dirty="0"/>
            </a:br>
            <a:br>
              <a:rPr lang="ru-RU" sz="3600" dirty="0"/>
            </a:br>
            <a:r>
              <a:rPr lang="ru-RU" sz="3600" dirty="0">
                <a:solidFill>
                  <a:srgbClr val="002060"/>
                </a:solidFill>
              </a:rPr>
              <a:t>1.Ласточка пролетает за 1 час 70 км, а стриж – в 2 раза больше. Сколько километров пролетает стриж?</a:t>
            </a:r>
            <a:br>
              <a:rPr lang="ru-RU" sz="3600" dirty="0">
                <a:solidFill>
                  <a:srgbClr val="002060"/>
                </a:solidFill>
              </a:rPr>
            </a:b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>2. На одной улице 18 одноэтажных домов и 3 двухэтажных. Во сколько раз одноэтажных домов больше, чем двухэтажных?</a:t>
            </a:r>
            <a:br>
              <a:rPr lang="ru-RU" sz="3600" dirty="0">
                <a:solidFill>
                  <a:srgbClr val="002060"/>
                </a:solidFill>
              </a:rPr>
            </a:br>
            <a:r>
              <a:rPr lang="ru-RU" sz="3600" dirty="0">
                <a:solidFill>
                  <a:srgbClr val="002060"/>
                </a:solidFill>
              </a:rPr>
              <a:t>3. Длина прямоугольника 8 </a:t>
            </a:r>
            <a:r>
              <a:rPr lang="ru-RU" sz="3600" dirty="0" err="1">
                <a:solidFill>
                  <a:srgbClr val="002060"/>
                </a:solidFill>
              </a:rPr>
              <a:t>дм</a:t>
            </a:r>
            <a:r>
              <a:rPr lang="ru-RU" sz="3600" dirty="0">
                <a:solidFill>
                  <a:srgbClr val="002060"/>
                </a:solidFill>
              </a:rPr>
              <a:t>, что в 2 раза больше его ширины. Чему равна площадь прямоугольника</a:t>
            </a:r>
            <a:r>
              <a:rPr lang="ru-RU" sz="3600" dirty="0"/>
              <a:t>?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8166BCC-A4F1-48BD-ACF3-0DBEF45E61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4088" y="3602037"/>
            <a:ext cx="10103556" cy="2708451"/>
          </a:xfrm>
        </p:spPr>
        <p:txBody>
          <a:bodyPr>
            <a:normAutofit fontScale="92500"/>
          </a:bodyPr>
          <a:lstStyle/>
          <a:p>
            <a:endParaRPr lang="ru-RU" sz="3200" dirty="0">
              <a:latin typeface="+mj-lt"/>
            </a:endParaRPr>
          </a:p>
          <a:p>
            <a:r>
              <a:rPr lang="ru-RU" sz="3200" dirty="0">
                <a:solidFill>
                  <a:schemeClr val="tx1"/>
                </a:solidFill>
                <a:latin typeface="+mj-lt"/>
              </a:rPr>
              <a:t>4. На 72рубля купили картошку по 6 рублей за килограмм. Сколько килограммов картофеля купили?</a:t>
            </a:r>
          </a:p>
          <a:p>
            <a:r>
              <a:rPr lang="ru-RU" sz="3200" dirty="0">
                <a:solidFill>
                  <a:schemeClr val="tx1"/>
                </a:solidFill>
                <a:latin typeface="+mj-lt"/>
              </a:rPr>
              <a:t>5. Сосна живёт 600 лет. Это на 250 лет больше, чем живёт ель. Сколько лет живёт ель?</a:t>
            </a:r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2401162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BAA24AF-ECEF-4A2B-8D5E-2C8DD31EF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60119"/>
          </a:xfrm>
        </p:spPr>
        <p:txBody>
          <a:bodyPr>
            <a:normAutofit/>
          </a:bodyPr>
          <a:lstStyle/>
          <a:p>
            <a:r>
              <a:rPr lang="ru-RU" sz="6000" dirty="0">
                <a:solidFill>
                  <a:schemeClr val="accent5"/>
                </a:solidFill>
              </a:rPr>
              <a:t>Решение задач на уменьшение и увеличение в несколько раз с вопросами в косвенной форме</a:t>
            </a:r>
            <a:r>
              <a:rPr lang="ru-RU" dirty="0">
                <a:solidFill>
                  <a:schemeClr val="accent5"/>
                </a:solidFill>
              </a:rPr>
              <a:t>.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E22B25-0E92-4216-A6D1-09294F1A7F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335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CB319-ED45-4079-B578-65AA1753C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8356"/>
            <a:ext cx="8596668" cy="903111"/>
          </a:xfrm>
        </p:spPr>
        <p:txBody>
          <a:bodyPr/>
          <a:lstStyle/>
          <a:p>
            <a:r>
              <a:rPr lang="ru-RU" dirty="0"/>
              <a:t>      Задача № 319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A295C2-29D4-4807-92AC-C7D959769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78" y="1690688"/>
            <a:ext cx="11263488" cy="448627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95C482-217A-496D-85E3-EAF7C83D2B49}"/>
              </a:ext>
            </a:extLst>
          </p:cNvPr>
          <p:cNvSpPr/>
          <p:nvPr/>
        </p:nvSpPr>
        <p:spPr>
          <a:xfrm>
            <a:off x="1320799" y="2178756"/>
            <a:ext cx="7823201" cy="2982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 - 9 </a:t>
            </a:r>
            <a:r>
              <a:rPr lang="ru-RU" sz="4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II - ? </a:t>
            </a:r>
            <a:r>
              <a:rPr lang="ru-RU" sz="4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., на 3 </a:t>
            </a:r>
            <a:r>
              <a:rPr lang="ru-RU" sz="4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больше</a:t>
            </a:r>
          </a:p>
          <a:p>
            <a:br>
              <a:rPr lang="ru-RU" dirty="0"/>
            </a:br>
            <a:endParaRPr lang="ru-RU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: изогнутая вверх 10">
            <a:extLst>
              <a:ext uri="{FF2B5EF4-FFF2-40B4-BE49-F238E27FC236}">
                <a16:creationId xmlns:a16="http://schemas.microsoft.com/office/drawing/2014/main" id="{D1707D4B-85F7-4F72-A3C9-9BE62751AC72}"/>
              </a:ext>
            </a:extLst>
          </p:cNvPr>
          <p:cNvSpPr/>
          <p:nvPr/>
        </p:nvSpPr>
        <p:spPr>
          <a:xfrm rot="15997869">
            <a:off x="8760357" y="2683207"/>
            <a:ext cx="1027289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57627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4CB319-ED45-4079-B578-65AA1753C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248356"/>
            <a:ext cx="8596668" cy="903111"/>
          </a:xfrm>
        </p:spPr>
        <p:txBody>
          <a:bodyPr/>
          <a:lstStyle/>
          <a:p>
            <a:r>
              <a:rPr lang="ru-RU" dirty="0"/>
              <a:t>      Задача № 319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A295C2-29D4-4807-92AC-C7D959769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78" y="1690688"/>
            <a:ext cx="11263488" cy="4486275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C95C482-217A-496D-85E3-EAF7C83D2B49}"/>
              </a:ext>
            </a:extLst>
          </p:cNvPr>
          <p:cNvSpPr/>
          <p:nvPr/>
        </p:nvSpPr>
        <p:spPr>
          <a:xfrm>
            <a:off x="1388533" y="1027289"/>
            <a:ext cx="7755467" cy="59886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 - 9 </a:t>
            </a:r>
            <a:r>
              <a:rPr lang="ru-RU" sz="4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II - ? </a:t>
            </a:r>
            <a:r>
              <a:rPr lang="ru-RU" sz="4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., на 3 </a:t>
            </a:r>
            <a:r>
              <a:rPr lang="ru-RU" sz="4800" dirty="0" err="1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эт</a:t>
            </a:r>
            <a:r>
              <a:rPr lang="ru-RU" sz="4800" dirty="0"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. больше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4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         (это </a:t>
            </a:r>
            <a:r>
              <a:rPr lang="ru-RU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или</a:t>
            </a:r>
            <a:r>
              <a:rPr lang="ru-RU" sz="48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 что)</a:t>
            </a:r>
          </a:p>
          <a:p>
            <a:endParaRPr lang="ru-RU" sz="4800" dirty="0">
              <a:latin typeface="+mj-lt"/>
            </a:endParaRPr>
          </a:p>
          <a:p>
            <a:r>
              <a:rPr lang="ru-RU" sz="4800" dirty="0">
                <a:latin typeface="+mj-lt"/>
              </a:rPr>
              <a:t>I – 12эт., </a:t>
            </a:r>
            <a:r>
              <a:rPr lang="ru-RU" sz="4800" u="sng" dirty="0">
                <a:latin typeface="+mj-lt"/>
              </a:rPr>
              <a:t>на</a:t>
            </a:r>
            <a:r>
              <a:rPr lang="ru-RU" sz="4800" dirty="0">
                <a:latin typeface="+mj-lt"/>
              </a:rPr>
              <a:t> 3 </a:t>
            </a:r>
            <a:r>
              <a:rPr lang="ru-RU" sz="4800" dirty="0" err="1">
                <a:latin typeface="+mj-lt"/>
              </a:rPr>
              <a:t>эт</a:t>
            </a:r>
            <a:r>
              <a:rPr lang="ru-RU" sz="4800" dirty="0">
                <a:latin typeface="+mj-lt"/>
              </a:rPr>
              <a:t>. больше</a:t>
            </a:r>
          </a:p>
          <a:p>
            <a:r>
              <a:rPr lang="ru-RU" sz="4800" dirty="0">
                <a:latin typeface="+mj-lt"/>
              </a:rPr>
              <a:t>II - ? </a:t>
            </a:r>
            <a:r>
              <a:rPr lang="ru-RU" sz="4800" dirty="0" err="1">
                <a:latin typeface="+mj-lt"/>
              </a:rPr>
              <a:t>эт</a:t>
            </a:r>
            <a:r>
              <a:rPr lang="ru-RU" sz="4800" dirty="0">
                <a:latin typeface="+mj-lt"/>
              </a:rPr>
              <a:t>.</a:t>
            </a:r>
          </a:p>
          <a:p>
            <a:br>
              <a:rPr lang="ru-RU" dirty="0"/>
            </a:br>
            <a:endParaRPr lang="ru-RU" dirty="0"/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4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: изогнутая влево 9">
            <a:extLst>
              <a:ext uri="{FF2B5EF4-FFF2-40B4-BE49-F238E27FC236}">
                <a16:creationId xmlns:a16="http://schemas.microsoft.com/office/drawing/2014/main" id="{008DB606-9207-4C56-B0A0-D3EFF4123BDA}"/>
              </a:ext>
            </a:extLst>
          </p:cNvPr>
          <p:cNvSpPr/>
          <p:nvPr/>
        </p:nvSpPr>
        <p:spPr>
          <a:xfrm>
            <a:off x="8813690" y="5222635"/>
            <a:ext cx="731520" cy="1216152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: изогнутая вверх 10">
            <a:extLst>
              <a:ext uri="{FF2B5EF4-FFF2-40B4-BE49-F238E27FC236}">
                <a16:creationId xmlns:a16="http://schemas.microsoft.com/office/drawing/2014/main" id="{D1707D4B-85F7-4F72-A3C9-9BE62751AC72}"/>
              </a:ext>
            </a:extLst>
          </p:cNvPr>
          <p:cNvSpPr/>
          <p:nvPr/>
        </p:nvSpPr>
        <p:spPr>
          <a:xfrm rot="15997869">
            <a:off x="8695358" y="1441429"/>
            <a:ext cx="1027289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Стрелка: вниз 8">
            <a:extLst>
              <a:ext uri="{FF2B5EF4-FFF2-40B4-BE49-F238E27FC236}">
                <a16:creationId xmlns:a16="http://schemas.microsoft.com/office/drawing/2014/main" id="{7AE56BA0-18E7-4C3B-8D7E-2BA1F2C5B8A5}"/>
              </a:ext>
            </a:extLst>
          </p:cNvPr>
          <p:cNvSpPr/>
          <p:nvPr/>
        </p:nvSpPr>
        <p:spPr>
          <a:xfrm>
            <a:off x="4397417" y="3429000"/>
            <a:ext cx="484632" cy="784576"/>
          </a:xfrm>
          <a:prstGeom prst="downArrow">
            <a:avLst>
              <a:gd name="adj1" fmla="val 50000"/>
              <a:gd name="adj2" fmla="val 3956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392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346C271-AB88-4F5F-90D5-982F46C12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№ 320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896404-A1B3-4966-945B-9F45C53E3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444979"/>
            <a:ext cx="8596668" cy="4596384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ru-RU" sz="4400" dirty="0"/>
              <a:t>  Брат-17 л.</a:t>
            </a:r>
          </a:p>
          <a:p>
            <a:pPr marL="0" indent="0">
              <a:buNone/>
            </a:pPr>
            <a:r>
              <a:rPr lang="ru-RU" sz="4400" dirty="0"/>
              <a:t>  Сестра-?л., на 3г. младше</a:t>
            </a:r>
          </a:p>
          <a:p>
            <a:pPr marL="0" indent="0">
              <a:buNone/>
            </a:pPr>
            <a:r>
              <a:rPr lang="ru-RU" sz="4400" dirty="0"/>
              <a:t>              </a:t>
            </a:r>
          </a:p>
          <a:p>
            <a:pPr marL="0" indent="0">
              <a:buNone/>
            </a:pPr>
            <a:r>
              <a:rPr lang="ru-RU" sz="4400" dirty="0"/>
              <a:t>          (это </a:t>
            </a:r>
            <a:r>
              <a:rPr lang="ru-RU" dirty="0"/>
              <a:t>или</a:t>
            </a:r>
            <a:r>
              <a:rPr lang="ru-RU" sz="4400" dirty="0"/>
              <a:t> что)</a:t>
            </a:r>
          </a:p>
          <a:p>
            <a:pPr marL="0" indent="0">
              <a:buNone/>
            </a:pPr>
            <a:r>
              <a:rPr lang="ru-RU" sz="4400" dirty="0"/>
              <a:t>  </a:t>
            </a:r>
          </a:p>
          <a:p>
            <a:pPr marL="0" indent="0">
              <a:buNone/>
            </a:pPr>
            <a:r>
              <a:rPr lang="ru-RU" sz="4400" dirty="0"/>
              <a:t>Брат-17 л. </a:t>
            </a:r>
            <a:r>
              <a:rPr lang="ru-RU" sz="4400" u="sng" dirty="0"/>
              <a:t>на</a:t>
            </a:r>
            <a:r>
              <a:rPr lang="ru-RU" sz="4400" dirty="0"/>
              <a:t> 3г. младше</a:t>
            </a:r>
          </a:p>
          <a:p>
            <a:pPr marL="0" indent="0">
              <a:buNone/>
            </a:pPr>
            <a:r>
              <a:rPr lang="ru-RU" sz="4400" dirty="0"/>
              <a:t>   Сестра-?л., </a:t>
            </a:r>
          </a:p>
        </p:txBody>
      </p:sp>
      <p:sp>
        <p:nvSpPr>
          <p:cNvPr id="4" name="Стрелка: изогнутая влево 3">
            <a:extLst>
              <a:ext uri="{FF2B5EF4-FFF2-40B4-BE49-F238E27FC236}">
                <a16:creationId xmlns:a16="http://schemas.microsoft.com/office/drawing/2014/main" id="{4AC50951-F666-4583-8C92-55150EB6E0F6}"/>
              </a:ext>
            </a:extLst>
          </p:cNvPr>
          <p:cNvSpPr/>
          <p:nvPr/>
        </p:nvSpPr>
        <p:spPr>
          <a:xfrm>
            <a:off x="7610689" y="4927601"/>
            <a:ext cx="833399" cy="928511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Стрелка: изогнутая вверх 4">
            <a:extLst>
              <a:ext uri="{FF2B5EF4-FFF2-40B4-BE49-F238E27FC236}">
                <a16:creationId xmlns:a16="http://schemas.microsoft.com/office/drawing/2014/main" id="{271488DE-015A-488B-89CF-B123978965D4}"/>
              </a:ext>
            </a:extLst>
          </p:cNvPr>
          <p:cNvSpPr/>
          <p:nvPr/>
        </p:nvSpPr>
        <p:spPr>
          <a:xfrm rot="15849059">
            <a:off x="7779778" y="1647972"/>
            <a:ext cx="1037087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B3B88196-218E-4940-95AC-BD987C1EFD96}"/>
              </a:ext>
            </a:extLst>
          </p:cNvPr>
          <p:cNvSpPr/>
          <p:nvPr/>
        </p:nvSpPr>
        <p:spPr>
          <a:xfrm>
            <a:off x="3369553" y="3905956"/>
            <a:ext cx="484632" cy="7648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6390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831B9F-F294-4FE2-9165-382454DB8B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Задача № 320 (2)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04FD15-40E4-4ACA-BFE0-10FF74707D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400" dirty="0"/>
              <a:t>  Папа -35  л.</a:t>
            </a:r>
          </a:p>
          <a:p>
            <a:pPr marL="0" indent="0">
              <a:buNone/>
            </a:pPr>
            <a:r>
              <a:rPr lang="ru-RU" sz="4400" dirty="0"/>
              <a:t>  Мама-?л., на 3г. старше</a:t>
            </a:r>
          </a:p>
          <a:p>
            <a:endParaRPr lang="ru-RU" sz="4400" dirty="0"/>
          </a:p>
          <a:p>
            <a:pPr marL="0" indent="0">
              <a:buNone/>
            </a:pPr>
            <a:r>
              <a:rPr lang="ru-RU" sz="4400" dirty="0"/>
              <a:t>  Папа -35  л. </a:t>
            </a:r>
            <a:r>
              <a:rPr lang="ru-RU" sz="4400" u="sng" dirty="0"/>
              <a:t>на</a:t>
            </a:r>
            <a:r>
              <a:rPr lang="ru-RU" sz="4400" dirty="0"/>
              <a:t> 3г. старше</a:t>
            </a:r>
          </a:p>
          <a:p>
            <a:pPr marL="0" indent="0">
              <a:buNone/>
            </a:pPr>
            <a:r>
              <a:rPr lang="ru-RU" sz="4400" dirty="0"/>
              <a:t>   Мама-?л., </a:t>
            </a:r>
          </a:p>
        </p:txBody>
      </p:sp>
      <p:sp>
        <p:nvSpPr>
          <p:cNvPr id="4" name="Стрелка: изогнутая влево 3">
            <a:extLst>
              <a:ext uri="{FF2B5EF4-FFF2-40B4-BE49-F238E27FC236}">
                <a16:creationId xmlns:a16="http://schemas.microsoft.com/office/drawing/2014/main" id="{480C4315-1355-4C79-952C-1F712FD130D3}"/>
              </a:ext>
            </a:extLst>
          </p:cNvPr>
          <p:cNvSpPr/>
          <p:nvPr/>
        </p:nvSpPr>
        <p:spPr>
          <a:xfrm>
            <a:off x="8075456" y="4583289"/>
            <a:ext cx="731520" cy="1140177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Стрелка: изогнутая вверх 4">
            <a:extLst>
              <a:ext uri="{FF2B5EF4-FFF2-40B4-BE49-F238E27FC236}">
                <a16:creationId xmlns:a16="http://schemas.microsoft.com/office/drawing/2014/main" id="{4E266B7F-A59D-4EC0-8598-DBAB813847ED}"/>
              </a:ext>
            </a:extLst>
          </p:cNvPr>
          <p:cNvSpPr/>
          <p:nvPr/>
        </p:nvSpPr>
        <p:spPr>
          <a:xfrm rot="15708886">
            <a:off x="7467380" y="2409284"/>
            <a:ext cx="1216152" cy="731520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469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63CA0-6035-4A61-B229-36522187A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Повторение: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92B81E-E86B-4F9D-9C0B-3B9D7B32E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6000" dirty="0"/>
              <a:t>  26 кг 350г  -  24 кг 002г </a:t>
            </a:r>
          </a:p>
          <a:p>
            <a:pPr marL="0" indent="0">
              <a:buNone/>
            </a:pPr>
            <a:endParaRPr lang="ru-RU" sz="6000" dirty="0"/>
          </a:p>
          <a:p>
            <a:pPr marL="0" indent="0">
              <a:buNone/>
            </a:pPr>
            <a:r>
              <a:rPr lang="ru-RU" sz="6000" dirty="0"/>
              <a:t>35 км 820 м – 7 км 900 м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4868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71E59E3-5F75-4FA7-9AD9-F2773CA45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Проверяем: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3D1CBC9-6B01-41C9-859E-35F164D15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5400" dirty="0"/>
              <a:t>  2 кг 348 г</a:t>
            </a:r>
          </a:p>
          <a:p>
            <a:pPr marL="0" indent="0">
              <a:buNone/>
            </a:pPr>
            <a:r>
              <a:rPr lang="ru-RU" sz="5400" dirty="0"/>
              <a:t>  </a:t>
            </a:r>
          </a:p>
          <a:p>
            <a:pPr marL="0" indent="0">
              <a:buNone/>
            </a:pPr>
            <a:r>
              <a:rPr lang="ru-RU" sz="5400" dirty="0"/>
              <a:t>  27 км 920 м</a:t>
            </a:r>
          </a:p>
        </p:txBody>
      </p:sp>
    </p:spTree>
    <p:extLst>
      <p:ext uri="{BB962C8B-B14F-4D97-AF65-F5344CB8AC3E}">
        <p14:creationId xmlns:p14="http://schemas.microsoft.com/office/powerpoint/2010/main" val="27161361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81A56-9D20-478E-90C4-0D94020A6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198783"/>
            <a:ext cx="8596668" cy="702365"/>
          </a:xfrm>
        </p:spPr>
        <p:txBody>
          <a:bodyPr/>
          <a:lstStyle/>
          <a:p>
            <a:r>
              <a:rPr lang="ru-RU" dirty="0"/>
              <a:t>      Рефлексия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5707DC-84EA-44BC-A88B-AB403F7D7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689113"/>
            <a:ext cx="8596668" cy="5352249"/>
          </a:xfrm>
        </p:spPr>
        <p:txBody>
          <a:bodyPr>
            <a:normAutofit/>
          </a:bodyPr>
          <a:lstStyle/>
          <a:p>
            <a:r>
              <a:rPr lang="ru-RU" sz="4000" dirty="0"/>
              <a:t>Что необычного в задачах, которые мы сегодня решали ?</a:t>
            </a:r>
          </a:p>
          <a:p>
            <a:r>
              <a:rPr lang="ru-RU" sz="4000" dirty="0"/>
              <a:t>Перечислите типичные ошибки при решении такого вида задач.</a:t>
            </a:r>
          </a:p>
          <a:p>
            <a:r>
              <a:rPr lang="ru-RU" sz="4000" dirty="0"/>
              <a:t>Какие рекомендации можете дать во избежание данных ошибок?</a:t>
            </a:r>
          </a:p>
          <a:p>
            <a:endParaRPr lang="ru-RU" sz="4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50500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52325-07AC-46C0-910A-87A6D134E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задание: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7AC145-52DA-4F44-96EA-5432645B9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400" dirty="0"/>
              <a:t>№ 324, 322  (всем)</a:t>
            </a:r>
          </a:p>
          <a:p>
            <a:r>
              <a:rPr lang="ru-RU" sz="4400" dirty="0"/>
              <a:t>По желанию: составить задачу в косвенной форме</a:t>
            </a:r>
          </a:p>
        </p:txBody>
      </p:sp>
    </p:spTree>
    <p:extLst>
      <p:ext uri="{BB962C8B-B14F-4D97-AF65-F5344CB8AC3E}">
        <p14:creationId xmlns:p14="http://schemas.microsoft.com/office/powerpoint/2010/main" val="2355002240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331</TotalTime>
  <Words>425</Words>
  <Application>Microsoft Office PowerPoint</Application>
  <PresentationFormat>Широкоэкранный</PresentationFormat>
  <Paragraphs>73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Trebuchet MS</vt:lpstr>
      <vt:lpstr>Wingdings 3</vt:lpstr>
      <vt:lpstr>Аспект</vt:lpstr>
      <vt:lpstr>Урок математики в 4 классе </vt:lpstr>
      <vt:lpstr>Презентация PowerPoint</vt:lpstr>
      <vt:lpstr>Реши устно уравнения:  3 × Х = 250 - 100</vt:lpstr>
      <vt:lpstr>Проверяем:</vt:lpstr>
      <vt:lpstr>  1.Ласточка пролетает за 1 час 70 км, а стриж – в 2 раза больше. Сколько километров пролетает стриж?  2. На одной улице 18 одноэтажных домов и 3 двухэтажных. Во сколько раз одноэтажных домов больше, чем двухэтажных? 3. Длина прямоугольника 8 дм, что в 2 раза больше его ширины. Чему равна площадь прямоугольника?</vt:lpstr>
      <vt:lpstr>Решение задач на уменьшение и увеличение в несколько раз с вопросами в косвенной форме.</vt:lpstr>
      <vt:lpstr>      Задача № 319</vt:lpstr>
      <vt:lpstr>      Задача № 319</vt:lpstr>
      <vt:lpstr>Задача № 320 </vt:lpstr>
      <vt:lpstr>Задача № 320 (2)</vt:lpstr>
      <vt:lpstr>Повторение:</vt:lpstr>
      <vt:lpstr>Проверяем:</vt:lpstr>
      <vt:lpstr>      Рефлексия </vt:lpstr>
      <vt:lpstr>Домашнее задание: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elena</dc:creator>
  <cp:lastModifiedBy>Елена Серебриева</cp:lastModifiedBy>
  <cp:revision>31</cp:revision>
  <dcterms:created xsi:type="dcterms:W3CDTF">2019-11-23T11:19:34Z</dcterms:created>
  <dcterms:modified xsi:type="dcterms:W3CDTF">2020-06-02T20:59:14Z</dcterms:modified>
</cp:coreProperties>
</file>