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8" r:id="rId2"/>
    <p:sldId id="316" r:id="rId3"/>
    <p:sldId id="317" r:id="rId4"/>
    <p:sldId id="318" r:id="rId5"/>
    <p:sldId id="323" r:id="rId6"/>
    <p:sldId id="319" r:id="rId7"/>
    <p:sldId id="324" r:id="rId8"/>
    <p:sldId id="320" r:id="rId9"/>
    <p:sldId id="325" r:id="rId10"/>
    <p:sldId id="321" r:id="rId11"/>
    <p:sldId id="326" r:id="rId12"/>
    <p:sldId id="322" r:id="rId13"/>
    <p:sldId id="327" r:id="rId14"/>
    <p:sldId id="296" r:id="rId15"/>
    <p:sldId id="306" r:id="rId16"/>
    <p:sldId id="334" r:id="rId17"/>
    <p:sldId id="305" r:id="rId18"/>
    <p:sldId id="278" r:id="rId19"/>
    <p:sldId id="328" r:id="rId20"/>
    <p:sldId id="329" r:id="rId21"/>
    <p:sldId id="270" r:id="rId22"/>
    <p:sldId id="330" r:id="rId23"/>
    <p:sldId id="331" r:id="rId24"/>
    <p:sldId id="333" r:id="rId25"/>
    <p:sldId id="332" r:id="rId26"/>
    <p:sldId id="310" r:id="rId27"/>
    <p:sldId id="261" r:id="rId28"/>
    <p:sldId id="335" r:id="rId29"/>
    <p:sldId id="337" r:id="rId30"/>
    <p:sldId id="336" r:id="rId31"/>
    <p:sldId id="344" r:id="rId32"/>
    <p:sldId id="338" r:id="rId33"/>
    <p:sldId id="339" r:id="rId34"/>
    <p:sldId id="285" r:id="rId35"/>
    <p:sldId id="312" r:id="rId36"/>
    <p:sldId id="313" r:id="rId37"/>
    <p:sldId id="314" r:id="rId38"/>
    <p:sldId id="315" r:id="rId39"/>
    <p:sldId id="279" r:id="rId40"/>
    <p:sldId id="340" r:id="rId41"/>
    <p:sldId id="287" r:id="rId42"/>
    <p:sldId id="299" r:id="rId43"/>
    <p:sldId id="341" r:id="rId44"/>
    <p:sldId id="300" r:id="rId45"/>
    <p:sldId id="342" r:id="rId46"/>
    <p:sldId id="308" r:id="rId47"/>
    <p:sldId id="311" r:id="rId48"/>
    <p:sldId id="343" r:id="rId49"/>
    <p:sldId id="274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E9B4EF-60E3-4533-9113-06FC5D681055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F796CB-3D7C-4BB8-A2D7-E115BFF2A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51EE0-E061-4BC2-9AA9-8C98C9E27A3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 cstate="print"/>
          <a:srcRect b="24081"/>
          <a:stretch>
            <a:fillRect/>
          </a:stretch>
        </p:blipFill>
        <p:spPr bwMode="auto">
          <a:xfrm>
            <a:off x="285750" y="0"/>
            <a:ext cx="8429625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14813"/>
            <a:ext cx="1714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214938"/>
            <a:ext cx="1571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5429250"/>
            <a:ext cx="28765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8B46-660D-4EF1-9982-4DE78BEF30AC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2985-CD51-495F-84DB-8622F524D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DE22-7D69-4120-A759-F29B9FCCB2CB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B3AD-FF58-41A3-9101-87E4D1791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4DCA-7387-4B54-881D-F4A59B10E6D2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CD954-0E5F-4AA0-81E0-1941EBB83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98C6-85FA-4301-81BD-7D4D7FB72CC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91CB-A607-495E-A1AE-78D44A37F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BFDA-1A24-4C32-9D08-09FD960442E5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04CA8-1F9B-48A7-8DEF-EBD3B416B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7841-023A-41DB-834A-121640D49DC3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F120B-2471-41A4-B7AA-41FB3A66E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F8C4-9973-4F7A-9F91-1DC5849E8959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0B59-F52F-4D2C-9555-B4CFD98EC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76BE2-53BE-4D21-95C6-B8DA75298EEC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0DD8-E0A7-42EA-B088-88A95ECF9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7699-F3B6-492B-819C-77777CAD7303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0CEC-BB0F-42DB-9112-EFA58A5E8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BE5B-6ED0-4698-82B4-B63565EFC46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1AEB-5EC6-4CA5-A5CD-0802D3559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D1D7-616B-48E4-B77D-1D6DDCFA597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9695-E6FF-44D0-8108-0C945DC47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0DB0A3-2AF3-42CA-B883-825E0001F4D0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FB043-D486-4A69-A657-7A4A8BF40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570540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Общее понятие </a:t>
            </a:r>
          </a:p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предлоге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3571876"/>
            <a:ext cx="15311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142.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7200" smtClean="0"/>
              <a:t>Надеваем в холод?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051719" y="2924944"/>
            <a:ext cx="5621109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549275"/>
            <a:ext cx="8362950" cy="14684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8000" smtClean="0"/>
              <a:t>шу…ки.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11638" y="549275"/>
            <a:ext cx="64928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0" b="1">
                <a:solidFill>
                  <a:srgbClr val="FF0000"/>
                </a:solidFill>
              </a:rPr>
              <a:t>Б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23728" y="2132856"/>
            <a:ext cx="5621109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7338" y="333375"/>
            <a:ext cx="8856662" cy="1511300"/>
          </a:xfrm>
        </p:spPr>
        <p:txBody>
          <a:bodyPr/>
          <a:lstStyle/>
          <a:p>
            <a:pPr eaLnBrk="1" hangingPunct="1"/>
            <a:r>
              <a:rPr lang="ru-RU" altLang="ru-RU" sz="6300" smtClean="0"/>
              <a:t>Любим все снежки, салазки. А читаем часто?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91680" y="2708920"/>
            <a:ext cx="5866071" cy="3062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150" y="620713"/>
            <a:ext cx="5122863" cy="1684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8000" smtClean="0"/>
              <a:t>Ска…ки.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7175" y="620713"/>
            <a:ext cx="7921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0" b="1">
                <a:solidFill>
                  <a:srgbClr val="FF0000"/>
                </a:solidFill>
              </a:rPr>
              <a:t>З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07704" y="2636912"/>
            <a:ext cx="5866071" cy="3062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8" y="214313"/>
            <a:ext cx="4572000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Яростно река ревет</a:t>
            </a:r>
            <a:br>
              <a:rPr lang="ru-RU" sz="2400" b="1" dirty="0"/>
            </a:br>
            <a:r>
              <a:rPr lang="ru-RU" sz="2400" b="1" dirty="0"/>
              <a:t>И разламывает лед.</a:t>
            </a:r>
            <a:br>
              <a:rPr lang="ru-RU" sz="2400" b="1" dirty="0"/>
            </a:br>
            <a:r>
              <a:rPr lang="ru-RU" sz="2400" b="1" dirty="0"/>
              <a:t>В домик свой скворец вернулся,</a:t>
            </a:r>
            <a:br>
              <a:rPr lang="ru-RU" sz="2400" b="1" dirty="0"/>
            </a:br>
            <a:r>
              <a:rPr lang="ru-RU" sz="2400" b="1" dirty="0"/>
              <a:t>А в лесу медведь проснулся.</a:t>
            </a:r>
            <a:br>
              <a:rPr lang="ru-RU" sz="2400" b="1" dirty="0"/>
            </a:br>
            <a:r>
              <a:rPr lang="ru-RU" sz="2400" b="1" dirty="0"/>
              <a:t>В небе жаворонка трель.</a:t>
            </a:r>
            <a:br>
              <a:rPr lang="ru-RU" sz="2400" b="1" dirty="0"/>
            </a:br>
            <a:r>
              <a:rPr lang="ru-RU" sz="2400" b="1" dirty="0"/>
              <a:t>Кто же к нам пришел?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268760"/>
            <a:ext cx="4536243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</a:t>
            </a:r>
            <a:r>
              <a:rPr lang="ru-RU" sz="9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прель </a:t>
            </a:r>
          </a:p>
        </p:txBody>
      </p:sp>
      <p:sp>
        <p:nvSpPr>
          <p:cNvPr id="4" name="Минус 3"/>
          <p:cNvSpPr/>
          <p:nvPr/>
        </p:nvSpPr>
        <p:spPr>
          <a:xfrm rot="17959630">
            <a:off x="4090194" y="1346994"/>
            <a:ext cx="566738" cy="38100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038" y="5373688"/>
            <a:ext cx="5483225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00B050"/>
                </a:solidFill>
              </a:rPr>
              <a:t>А</a:t>
            </a:r>
            <a:r>
              <a:rPr lang="ru-RU" sz="3600" b="1" i="1" dirty="0">
                <a:solidFill>
                  <a:srgbClr val="002060"/>
                </a:solidFill>
              </a:rPr>
              <a:t>прель</a:t>
            </a:r>
            <a:r>
              <a:rPr lang="ru-RU" sz="3600" b="1" dirty="0"/>
              <a:t>- четвёртый </a:t>
            </a:r>
          </a:p>
          <a:p>
            <a:pPr>
              <a:defRPr/>
            </a:pPr>
            <a:r>
              <a:rPr lang="ru-RU" sz="3600" b="1" dirty="0"/>
              <a:t>месяц календарного года.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635375" y="2636838"/>
            <a:ext cx="1657350" cy="165576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ЧАСТИ</a:t>
            </a: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РЕЧИ</a:t>
            </a:r>
          </a:p>
        </p:txBody>
      </p:sp>
      <p:sp>
        <p:nvSpPr>
          <p:cNvPr id="4" name="Капля 3"/>
          <p:cNvSpPr/>
          <p:nvPr/>
        </p:nvSpPr>
        <p:spPr>
          <a:xfrm rot="20646303">
            <a:off x="2414588" y="4476750"/>
            <a:ext cx="1906587" cy="1822450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 rot="2358588">
            <a:off x="1281113" y="2606675"/>
            <a:ext cx="1862137" cy="1870075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16485008">
            <a:off x="4891881" y="4294982"/>
            <a:ext cx="1773237" cy="1822450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13149374">
            <a:off x="5716588" y="2451100"/>
            <a:ext cx="1822450" cy="1739900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6095338">
            <a:off x="2400300" y="639763"/>
            <a:ext cx="1836738" cy="1827212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Им</a:t>
            </a:r>
          </a:p>
        </p:txBody>
      </p:sp>
      <p:sp>
        <p:nvSpPr>
          <p:cNvPr id="10" name="Капля 9"/>
          <p:cNvSpPr/>
          <p:nvPr/>
        </p:nvSpPr>
        <p:spPr>
          <a:xfrm rot="9976758">
            <a:off x="4606925" y="600075"/>
            <a:ext cx="1868488" cy="1854200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625" y="112713"/>
            <a:ext cx="61737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Какие части речи вы знаете?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27  </a:t>
            </a:r>
            <a: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преля.</a:t>
            </a:r>
            <a:b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Кла</a:t>
            </a:r>
            <a: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ная  р</a:t>
            </a:r>
            <a: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бота.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r="53985"/>
          <a:stretch/>
        </p:blipFill>
        <p:spPr bwMode="auto">
          <a:xfrm>
            <a:off x="5220072" y="2156113"/>
            <a:ext cx="2191456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50000"/>
          <a:stretch/>
        </p:blipFill>
        <p:spPr bwMode="auto">
          <a:xfrm>
            <a:off x="2190750" y="2156114"/>
            <a:ext cx="2381250" cy="2540001"/>
          </a:xfrm>
          <a:prstGeom prst="round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627313" y="5084763"/>
            <a:ext cx="4784725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Сижу  правильно,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пишу  красиво!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635375" y="2636838"/>
            <a:ext cx="1657350" cy="1655762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ЧАСТИ</a:t>
            </a:r>
          </a:p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РЕЧИ</a:t>
            </a:r>
          </a:p>
        </p:txBody>
      </p:sp>
      <p:sp>
        <p:nvSpPr>
          <p:cNvPr id="4" name="Капля 3"/>
          <p:cNvSpPr/>
          <p:nvPr/>
        </p:nvSpPr>
        <p:spPr>
          <a:xfrm rot="20646303">
            <a:off x="2414588" y="4476750"/>
            <a:ext cx="1906587" cy="1822450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 rot="2358588">
            <a:off x="1281113" y="2606675"/>
            <a:ext cx="1862137" cy="1870075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Капля 5"/>
          <p:cNvSpPr/>
          <p:nvPr/>
        </p:nvSpPr>
        <p:spPr>
          <a:xfrm rot="16485008">
            <a:off x="4891881" y="4294982"/>
            <a:ext cx="1773237" cy="1822450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 rot="13149374">
            <a:off x="5716588" y="2451100"/>
            <a:ext cx="1822450" cy="1739900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6095338">
            <a:off x="2400300" y="639763"/>
            <a:ext cx="1836738" cy="1827212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Им</a:t>
            </a:r>
          </a:p>
        </p:txBody>
      </p:sp>
      <p:sp>
        <p:nvSpPr>
          <p:cNvPr id="10" name="Капля 9"/>
          <p:cNvSpPr/>
          <p:nvPr/>
        </p:nvSpPr>
        <p:spPr>
          <a:xfrm rot="9976758">
            <a:off x="4606925" y="600075"/>
            <a:ext cx="1868488" cy="1854200"/>
          </a:xfrm>
          <a:prstGeom prst="teardrop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2254" y="1055514"/>
            <a:ext cx="149252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Имя </a:t>
            </a:r>
          </a:p>
          <a:p>
            <a:pPr algn="ctr">
              <a:defRPr/>
            </a:pPr>
            <a:r>
              <a:rPr lang="ru-RU" sz="2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существи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</a:t>
            </a:r>
          </a:p>
          <a:p>
            <a:pPr algn="ctr">
              <a:defRPr/>
            </a:pP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тельное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78950" y="1327216"/>
            <a:ext cx="10743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Глагол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10535" y="2967335"/>
            <a:ext cx="20040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Имя </a:t>
            </a:r>
            <a:r>
              <a:rPr lang="ru-RU" sz="20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прилага</a:t>
            </a: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-</a:t>
            </a:r>
          </a:p>
          <a:p>
            <a:pPr algn="ctr">
              <a:defRPr/>
            </a:pPr>
            <a:r>
              <a:rPr lang="ru-RU" sz="20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тельное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860800"/>
            <a:ext cx="14430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825" y="981075"/>
            <a:ext cx="8578850" cy="2584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/>
              <a:t>Мяч забросили сетку ворот.</a:t>
            </a:r>
          </a:p>
          <a:p>
            <a:pPr>
              <a:defRPr/>
            </a:pPr>
            <a:r>
              <a:rPr lang="ru-RU" sz="5400" b="1" dirty="0"/>
              <a:t>Лесную тропку кустов </a:t>
            </a:r>
          </a:p>
          <a:p>
            <a:pPr>
              <a:defRPr/>
            </a:pPr>
            <a:r>
              <a:rPr lang="ru-RU" sz="5400" b="1" dirty="0"/>
              <a:t>выскочил зайчик.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860800"/>
            <a:ext cx="14430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825" y="981075"/>
            <a:ext cx="8893175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800" b="1" dirty="0"/>
              <a:t>Мяч забросили </a:t>
            </a:r>
            <a:r>
              <a:rPr lang="ru-RU" sz="4800" b="1" dirty="0">
                <a:solidFill>
                  <a:srgbClr val="FF0000"/>
                </a:solidFill>
              </a:rPr>
              <a:t>в</a:t>
            </a:r>
            <a:r>
              <a:rPr lang="ru-RU" sz="4800" b="1" dirty="0"/>
              <a:t> сетку ворот.</a:t>
            </a:r>
          </a:p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</a:rPr>
              <a:t>На</a:t>
            </a:r>
            <a:r>
              <a:rPr lang="ru-RU" sz="4800" b="1" dirty="0"/>
              <a:t> лесную тропку </a:t>
            </a:r>
            <a:r>
              <a:rPr lang="ru-RU" sz="4800" b="1" dirty="0">
                <a:solidFill>
                  <a:srgbClr val="FF0000"/>
                </a:solidFill>
              </a:rPr>
              <a:t>из</a:t>
            </a:r>
            <a:r>
              <a:rPr lang="ru-RU" sz="4800" b="1" dirty="0"/>
              <a:t> кустов </a:t>
            </a:r>
          </a:p>
          <a:p>
            <a:pPr>
              <a:defRPr/>
            </a:pPr>
            <a:r>
              <a:rPr lang="ru-RU" sz="4800" b="1" dirty="0"/>
              <a:t>выскочил зайчик.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6838" y="404813"/>
            <a:ext cx="8939212" cy="59039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613" y="4689475"/>
            <a:ext cx="1752600" cy="13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981075"/>
            <a:ext cx="7969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725" y="4394200"/>
            <a:ext cx="2263775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059832" y="1700808"/>
            <a:ext cx="9573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1270" y="73715"/>
            <a:ext cx="13676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72400" y="3417608"/>
            <a:ext cx="8739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90058" y="4655314"/>
            <a:ext cx="5341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5122" y="4077072"/>
            <a:ext cx="14510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76318" y="5117709"/>
            <a:ext cx="21884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перед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052513"/>
            <a:ext cx="7993062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Сегодня мы поговорим о предлогах, как части речи; узнаем, для чего нужны предлоги в русском языке; как они пишутся с другими частями речи.</a:t>
            </a:r>
          </a:p>
        </p:txBody>
      </p:sp>
      <p:pic>
        <p:nvPicPr>
          <p:cNvPr id="2560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860800"/>
            <a:ext cx="14430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333375"/>
            <a:ext cx="8424863" cy="5754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b="1" u="sng" dirty="0">
                <a:solidFill>
                  <a:srgbClr val="FF0000"/>
                </a:solidFill>
              </a:rPr>
              <a:t>Составление алгоритма темы урока</a:t>
            </a:r>
            <a:endParaRPr lang="ru-RU" sz="3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3600" b="1" dirty="0"/>
              <a:t>1. Предлог – служебная часть речи.</a:t>
            </a:r>
          </a:p>
          <a:p>
            <a:pPr>
              <a:defRPr/>
            </a:pPr>
            <a:r>
              <a:rPr lang="ru-RU" sz="3600" b="1" dirty="0"/>
              <a:t>2. Предлоги не изменяются, к ним нельзя поставить вопрос.</a:t>
            </a:r>
          </a:p>
          <a:p>
            <a:pPr>
              <a:defRPr/>
            </a:pPr>
            <a:r>
              <a:rPr lang="ru-RU" sz="3600" b="1" dirty="0"/>
              <a:t>3. Предлоги служат для связи слов в предложении.</a:t>
            </a:r>
          </a:p>
          <a:p>
            <a:pPr>
              <a:defRPr/>
            </a:pPr>
            <a:r>
              <a:rPr lang="ru-RU" sz="3600" b="1" dirty="0"/>
              <a:t>4. Предлоги с другими частями речи пишутся раздельно.</a:t>
            </a:r>
          </a:p>
          <a:p>
            <a:pPr>
              <a:defRPr/>
            </a:pPr>
            <a:r>
              <a:rPr lang="ru-RU" sz="3600" b="1" dirty="0"/>
              <a:t>5. Между предлогом и словом можно вставить другое слово или вопрос. </a:t>
            </a:r>
            <a:r>
              <a:rPr lang="ru-RU" sz="4400" b="1" dirty="0"/>
              <a:t> </a:t>
            </a:r>
            <a:r>
              <a:rPr lang="ru-RU" dirty="0"/>
              <a:t>  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86454"/>
            <a:ext cx="27238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183-186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43636" y="5786454"/>
            <a:ext cx="27238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108-109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60350"/>
            <a:ext cx="4721225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t="22780" b="38538"/>
          <a:stretch>
            <a:fillRect/>
          </a:stretch>
        </p:blipFill>
        <p:spPr bwMode="auto">
          <a:xfrm>
            <a:off x="755650" y="1700213"/>
            <a:ext cx="6953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43213" y="333375"/>
            <a:ext cx="2590800" cy="110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6600" b="1" i="1" dirty="0">
                <a:solidFill>
                  <a:srgbClr val="FF0000"/>
                </a:solidFill>
              </a:rPr>
              <a:t>УСТНО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229600" cy="1584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Выписать из словаря 5 слов с безударной </a:t>
            </a: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5 слов с безударной </a:t>
            </a: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Обозначьте непроверяемую безударную гласную.</a:t>
            </a:r>
          </a:p>
        </p:txBody>
      </p:sp>
      <p:sp>
        <p:nvSpPr>
          <p:cNvPr id="6147" name="Прямоугольник 5"/>
          <p:cNvSpPr>
            <a:spLocks noChangeArrowheads="1"/>
          </p:cNvSpPr>
          <p:nvPr/>
        </p:nvSpPr>
        <p:spPr bwMode="auto">
          <a:xfrm>
            <a:off x="1187450" y="333375"/>
            <a:ext cx="55451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omic Sans MS" pitchFamily="66" charset="0"/>
              </a:rPr>
              <a:t>Словарная работа</a:t>
            </a:r>
            <a:endParaRPr lang="ru-RU" sz="4400"/>
          </a:p>
        </p:txBody>
      </p:sp>
      <p:pic>
        <p:nvPicPr>
          <p:cNvPr id="6148" name="Picture 2" descr="Dict А-Я для iPad. Толковый словарь русского языка - скача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2211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1268413"/>
            <a:ext cx="879633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0"/>
          <a:ext cx="9144000" cy="6872288"/>
        </p:xfrm>
        <a:graphic>
          <a:graphicData uri="http://schemas.openxmlformats.org/presentationml/2006/ole">
            <p:oleObj spid="_x0000_s1026" name="Слайд" r:id="rId3" imgW="4570586" imgH="3427608" progId="PowerPoint.Slide.12">
              <p:embed/>
            </p:oleObj>
          </a:graphicData>
        </a:graphic>
      </p:graphicFrame>
    </p:spTree>
  </p:cSld>
  <p:clrMapOvr>
    <a:masterClrMapping/>
  </p:clrMapOvr>
  <p:transition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341438"/>
            <a:ext cx="90582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150" y="188913"/>
            <a:ext cx="4964113" cy="1108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6600" b="1" i="1" dirty="0">
                <a:solidFill>
                  <a:srgbClr val="FF0000"/>
                </a:solidFill>
              </a:rPr>
              <a:t>ПИСЬМЕННО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213" y="333375"/>
            <a:ext cx="2590800" cy="110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6600" b="1" i="1" dirty="0">
                <a:solidFill>
                  <a:srgbClr val="FF0000"/>
                </a:solidFill>
              </a:rPr>
              <a:t>УСТНО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84313"/>
            <a:ext cx="88392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Понимание предлогов за - из-за, под - из-п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25538"/>
            <a:ext cx="4006850" cy="367188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188" y="333375"/>
            <a:ext cx="7210425" cy="460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/>
              <a:t>Придумай предложение. Употреби верно предлоги.</a:t>
            </a:r>
          </a:p>
        </p:txBody>
      </p:sp>
      <p:pic>
        <p:nvPicPr>
          <p:cNvPr id="39940" name="Picture 4" descr="Понимание предлогов за - из-за, под - из-п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2924175"/>
            <a:ext cx="3406775" cy="35671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40425" y="1052513"/>
            <a:ext cx="2590800" cy="1108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6600" b="1" i="1" dirty="0">
                <a:solidFill>
                  <a:srgbClr val="FF0000"/>
                </a:solidFill>
              </a:rPr>
              <a:t>УСТНО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нимание предлогов за - из-за, под - из-п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4049712" cy="36718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228" name="Picture 4" descr="Понимание предлогов за - из-за, под - из-п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550" y="2420938"/>
            <a:ext cx="3346450" cy="393858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67400" y="260350"/>
            <a:ext cx="2590800" cy="1108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6600" b="1" i="1" dirty="0">
                <a:solidFill>
                  <a:srgbClr val="FF0000"/>
                </a:solidFill>
              </a:rPr>
              <a:t>УСТНО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нимание предлогов за - из-за, под - из-п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529012" cy="38227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252" name="Picture 4" descr="Понимание предлогов за - из-за, под - из-п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263" y="2060575"/>
            <a:ext cx="3924300" cy="42386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95963" y="260350"/>
            <a:ext cx="2590800" cy="1108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6600" b="1" i="1" dirty="0">
                <a:solidFill>
                  <a:srgbClr val="FF0000"/>
                </a:solidFill>
              </a:rPr>
              <a:t>УСТНО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Понимание предлогов на - н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89138"/>
            <a:ext cx="7991475" cy="36369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43213" y="333375"/>
            <a:ext cx="2590800" cy="110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6600" b="1" i="1" dirty="0">
                <a:solidFill>
                  <a:srgbClr val="FF0000"/>
                </a:solidFill>
              </a:rPr>
              <a:t>УСТНО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357188"/>
            <a:ext cx="7600950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Вставь пропущенные предлоги. Подчеркни </a:t>
            </a:r>
          </a:p>
          <a:p>
            <a:pPr>
              <a:defRPr/>
            </a:pPr>
            <a:r>
              <a:rPr lang="ru-RU" sz="2400" b="1" dirty="0"/>
              <a:t>грамматическую основу.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3" y="1571625"/>
            <a:ext cx="8643937" cy="4246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5400" b="1" dirty="0"/>
              <a:t>__ крыльца стоит грузовая</a:t>
            </a:r>
          </a:p>
          <a:p>
            <a:pPr>
              <a:defRPr/>
            </a:pPr>
            <a:r>
              <a:rPr lang="ru-RU" sz="5400" b="1" dirty="0"/>
              <a:t> машина. __ руках ___  </a:t>
            </a:r>
          </a:p>
          <a:p>
            <a:pPr>
              <a:defRPr/>
            </a:pPr>
            <a:r>
              <a:rPr lang="ru-RU" sz="5400" b="1" dirty="0"/>
              <a:t>Даши пушистый котёнок. </a:t>
            </a:r>
          </a:p>
          <a:p>
            <a:pPr>
              <a:defRPr/>
            </a:pPr>
            <a:r>
              <a:rPr lang="ru-RU" sz="5400" b="1" dirty="0"/>
              <a:t>Жильцы приехали  ___</a:t>
            </a:r>
          </a:p>
          <a:p>
            <a:pPr>
              <a:defRPr/>
            </a:pPr>
            <a:r>
              <a:rPr lang="ru-RU" sz="5400" b="1" dirty="0"/>
              <a:t>новый дом.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7200" smtClean="0"/>
              <a:t>Где растёт морковь?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79712" y="2924944"/>
            <a:ext cx="4968552" cy="328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611188" y="0"/>
            <a:ext cx="7027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Comic Sans MS" pitchFamily="66" charset="0"/>
              </a:rPr>
              <a:t>Орфографическая минутка</a:t>
            </a:r>
            <a:endParaRPr lang="ru-RU" sz="400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3" y="357188"/>
            <a:ext cx="7600950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Вставь пропущенные предлоги. Подчеркни </a:t>
            </a:r>
          </a:p>
          <a:p>
            <a:pPr>
              <a:defRPr/>
            </a:pPr>
            <a:r>
              <a:rPr lang="ru-RU" sz="2400" b="1" dirty="0"/>
              <a:t>грамматическую основу.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3" y="1571625"/>
            <a:ext cx="8643937" cy="4246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0000"/>
                </a:solidFill>
              </a:rPr>
              <a:t>У</a:t>
            </a:r>
            <a:r>
              <a:rPr lang="ru-RU" sz="5400" b="1" dirty="0"/>
              <a:t> крыльца стоит грузовая</a:t>
            </a:r>
          </a:p>
          <a:p>
            <a:pPr>
              <a:defRPr/>
            </a:pPr>
            <a:r>
              <a:rPr lang="ru-RU" sz="5400" b="1" dirty="0"/>
              <a:t> машина. </a:t>
            </a:r>
            <a:r>
              <a:rPr lang="ru-RU" sz="5400" b="1" dirty="0">
                <a:solidFill>
                  <a:srgbClr val="FF0000"/>
                </a:solidFill>
              </a:rPr>
              <a:t>На</a:t>
            </a:r>
            <a:r>
              <a:rPr lang="ru-RU" sz="5400" b="1" dirty="0"/>
              <a:t> руках </a:t>
            </a:r>
            <a:r>
              <a:rPr lang="ru-RU" sz="5400" b="1" dirty="0">
                <a:solidFill>
                  <a:srgbClr val="FF0000"/>
                </a:solidFill>
              </a:rPr>
              <a:t>у</a:t>
            </a:r>
          </a:p>
          <a:p>
            <a:pPr>
              <a:defRPr/>
            </a:pPr>
            <a:r>
              <a:rPr lang="ru-RU" sz="5400" b="1" dirty="0"/>
              <a:t>Даши пушистый котёнок. </a:t>
            </a:r>
          </a:p>
          <a:p>
            <a:pPr>
              <a:defRPr/>
            </a:pPr>
            <a:r>
              <a:rPr lang="ru-RU" sz="5400" b="1" dirty="0"/>
              <a:t>Жильцы приехали  </a:t>
            </a:r>
            <a:r>
              <a:rPr lang="ru-RU" sz="5400" b="1" dirty="0">
                <a:solidFill>
                  <a:srgbClr val="FF0000"/>
                </a:solidFill>
              </a:rPr>
              <a:t>в</a:t>
            </a:r>
          </a:p>
          <a:p>
            <a:pPr>
              <a:defRPr/>
            </a:pPr>
            <a:r>
              <a:rPr lang="ru-RU" sz="5400" b="1" dirty="0"/>
              <a:t>новый дом.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5" y="214313"/>
            <a:ext cx="6858000" cy="2554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/>
              <a:t>Когда я — месяц, то, легко дыша, </a:t>
            </a:r>
            <a:br>
              <a:rPr lang="ru-RU" sz="3200" b="1" dirty="0"/>
            </a:br>
            <a:r>
              <a:rPr lang="ru-RU" sz="3200" b="1" dirty="0"/>
              <a:t>Ты, как и снег, на солнце </a:t>
            </a:r>
          </a:p>
          <a:p>
            <a:pPr>
              <a:defRPr/>
            </a:pPr>
            <a:r>
              <a:rPr lang="ru-RU" sz="3200" b="1" dirty="0"/>
              <a:t>                                    словно таешь. </a:t>
            </a:r>
            <a:br>
              <a:rPr lang="ru-RU" sz="3200" b="1" dirty="0"/>
            </a:br>
            <a:r>
              <a:rPr lang="ru-RU" sz="3200" b="1" dirty="0"/>
              <a:t>Коль вместо Т в меня поставишь Ш, </a:t>
            </a:r>
            <a:br>
              <a:rPr lang="ru-RU" sz="3200" b="1" dirty="0"/>
            </a:br>
            <a:r>
              <a:rPr lang="ru-RU" sz="3200" b="1" dirty="0"/>
              <a:t>То под меня ты бодро зашагаешь.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3645024"/>
            <a:ext cx="5682967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март — марш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7" name="Picture 5" descr="http://www.museum-online.ru/include/func/r_pic.php?type=3&amp;id=1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3000396" cy="2503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9" name="Picture 7" descr="http://img11.nnm.ru/3/3/4/e/a/dae89269a64e4bdd6735bfdb9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3337545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113" y="981075"/>
            <a:ext cx="5643562" cy="1816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/>
              <a:t>Со звонкой на конце он значит </a:t>
            </a:r>
            <a:br>
              <a:rPr lang="ru-RU" sz="2800" b="1" dirty="0"/>
            </a:br>
            <a:r>
              <a:rPr lang="ru-RU" sz="2800" b="1" dirty="0"/>
              <a:t>Примерно то же, что не стар, </a:t>
            </a:r>
            <a:br>
              <a:rPr lang="ru-RU" sz="2800" b="1" dirty="0"/>
            </a:br>
            <a:r>
              <a:rPr lang="ru-RU" sz="2800" b="1" dirty="0"/>
              <a:t>С глухой — по наковальне скачет, </a:t>
            </a:r>
            <a:br>
              <a:rPr lang="ru-RU" sz="2800" b="1" dirty="0"/>
            </a:br>
            <a:r>
              <a:rPr lang="ru-RU" sz="2800" b="1" dirty="0"/>
              <a:t>Звенит в ушах его удар.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3573016"/>
            <a:ext cx="633167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 — молот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40" name="Picture 4" descr="D:\клипарты\Дети\64178059_1284823915_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04813"/>
            <a:ext cx="38893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lib.gothicgame.ru/images/f/ff/Кузнечный_молот_г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33337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388" y="2205038"/>
            <a:ext cx="5184775" cy="41544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Представьте, что ваш товарищ заболел и не был сегодня в школе.                          </a:t>
            </a:r>
          </a:p>
          <a:p>
            <a:pPr>
              <a:defRPr/>
            </a:pPr>
            <a:r>
              <a:rPr lang="ru-RU" sz="2400" b="1" dirty="0"/>
              <a:t>Что вы ему расскажите об уроке русского языка?</a:t>
            </a:r>
          </a:p>
          <a:p>
            <a:pPr>
              <a:defRPr/>
            </a:pPr>
            <a:r>
              <a:rPr lang="ru-RU" sz="2400" b="1" dirty="0"/>
              <a:t>Мы с вами знали части речи: имя существительное, имя прилагательное, глагол. </a:t>
            </a:r>
          </a:p>
          <a:p>
            <a:pPr>
              <a:defRPr/>
            </a:pPr>
            <a:r>
              <a:rPr lang="ru-RU" sz="2400" b="1" dirty="0"/>
              <a:t>Сегодня мы выучили еще одну часть речи – </a:t>
            </a:r>
            <a:r>
              <a:rPr lang="ru-RU" sz="2400" b="1" dirty="0">
                <a:solidFill>
                  <a:srgbClr val="FF0000"/>
                </a:solidFill>
              </a:rPr>
              <a:t>предлог.</a:t>
            </a: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</a:rPr>
              <a:t>Оцените свою работу на уроке.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76250"/>
            <a:ext cx="59388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042988" y="2492375"/>
            <a:ext cx="7200900" cy="23764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С. 109 </a:t>
            </a:r>
            <a:r>
              <a:rPr lang="ru-RU" sz="3200">
                <a:solidFill>
                  <a:srgbClr val="002060"/>
                </a:solidFill>
                <a:latin typeface="Arial Black" pitchFamily="34" charset="0"/>
              </a:rPr>
              <a:t>правило знать,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solidFill>
                  <a:srgbClr val="002060"/>
                </a:solidFill>
                <a:latin typeface="Arial Black" pitchFamily="34" charset="0"/>
              </a:rPr>
              <a:t>Упр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. 186, 5 сл.сл.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2275" y="5157788"/>
            <a:ext cx="6335713" cy="10080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Благодарю  за  работу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 на  уроке!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135937" cy="6762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8000" smtClean="0"/>
              <a:t>На гря…ке.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80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051720" y="2852936"/>
            <a:ext cx="4968552" cy="328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1196975"/>
            <a:ext cx="865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>
                <a:solidFill>
                  <a:srgbClr val="FF0000"/>
                </a:solidFill>
              </a:rPr>
              <a:t>Д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8000" smtClean="0"/>
              <a:t>Буквы пишут где?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2123728" y="2132856"/>
            <a:ext cx="5112568" cy="3834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765175"/>
            <a:ext cx="8218487" cy="1397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8000" smtClean="0"/>
              <a:t>В тетра…ке.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267744" y="2204864"/>
            <a:ext cx="5112568" cy="3834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6825" y="836613"/>
            <a:ext cx="898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7200" b="1">
                <a:solidFill>
                  <a:srgbClr val="FF0000"/>
                </a:solidFill>
              </a:rPr>
              <a:t>Д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8000" smtClean="0"/>
              <a:t>Чистим что мы?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95736" y="2420888"/>
            <a:ext cx="4896544" cy="325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81075"/>
            <a:ext cx="8220075" cy="1397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8000" smtClean="0"/>
              <a:t>Чистим зу…ки.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11760" y="2780928"/>
            <a:ext cx="4896544" cy="325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51500" y="981075"/>
            <a:ext cx="720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8000" b="1">
                <a:solidFill>
                  <a:srgbClr val="FF0000"/>
                </a:solidFill>
              </a:rPr>
              <a:t>Б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357</Words>
  <Application>Microsoft Office PowerPoint</Application>
  <PresentationFormat>Экран (4:3)</PresentationFormat>
  <Paragraphs>99</Paragraphs>
  <Slides>49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Calibri</vt:lpstr>
      <vt:lpstr>Arial Black</vt:lpstr>
      <vt:lpstr>Times New Roman</vt:lpstr>
      <vt:lpstr>Comic Sans MS</vt:lpstr>
      <vt:lpstr>Тема Office</vt:lpstr>
      <vt:lpstr>Слайд Microsoft Office PowerPoint</vt:lpstr>
      <vt:lpstr>Слайд 1</vt:lpstr>
      <vt:lpstr>27  апреля. Классная  работа.</vt:lpstr>
      <vt:lpstr>Слайд 3</vt:lpstr>
      <vt:lpstr>Где растёт морковь?</vt:lpstr>
      <vt:lpstr>Слайд 5</vt:lpstr>
      <vt:lpstr>Буквы пишут где?</vt:lpstr>
      <vt:lpstr>Слайд 7</vt:lpstr>
      <vt:lpstr>Чистим что мы?</vt:lpstr>
      <vt:lpstr>Слайд 9</vt:lpstr>
      <vt:lpstr>Надеваем в холод?</vt:lpstr>
      <vt:lpstr>Слайд 11</vt:lpstr>
      <vt:lpstr>Любим все снежки, салазки. А читаем часто?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Галина Лашина</cp:lastModifiedBy>
  <cp:revision>67</cp:revision>
  <dcterms:created xsi:type="dcterms:W3CDTF">2012-02-16T10:35:28Z</dcterms:created>
  <dcterms:modified xsi:type="dcterms:W3CDTF">2020-05-29T15:02:04Z</dcterms:modified>
</cp:coreProperties>
</file>