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75" r:id="rId6"/>
    <p:sldId id="265" r:id="rId7"/>
    <p:sldId id="276" r:id="rId8"/>
    <p:sldId id="278" r:id="rId9"/>
    <p:sldId id="280" r:id="rId10"/>
    <p:sldId id="266" r:id="rId11"/>
    <p:sldId id="269" r:id="rId12"/>
    <p:sldId id="270" r:id="rId13"/>
    <p:sldId id="281" r:id="rId14"/>
    <p:sldId id="271" r:id="rId15"/>
    <p:sldId id="272" r:id="rId16"/>
    <p:sldId id="283" r:id="rId1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27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D3FE5C-685E-40DC-8B47-8DF64F779F51}" type="datetime1">
              <a:rPr lang="ru-RU" smtClean="0"/>
              <a:t>12.05.2020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52D75A-407D-4103-A02A-5E07FB0FD905}" type="datetime1">
              <a:rPr lang="ru-RU" noProof="0" smtClean="0"/>
              <a:t>12.05.2020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8561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80795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9045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11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51564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12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7202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noProof="0" dirty="0" smtClean="0"/>
              <a:t>Щелкните значок, чтобы добавить фото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ять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Рисунок 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1" name="Рисунок 2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5B8932-1B2E-4152-972E-5DDDF189815E}" type="datetime1">
              <a:rPr lang="ru-RU" noProof="0" smtClean="0"/>
              <a:t>12.05.2020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ABA02B-48D7-4F45-BDF4-92DC0DAD942C}" type="datetime1">
              <a:rPr lang="ru-RU" noProof="0" smtClean="0"/>
              <a:t>12.05.2020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DDE378-217F-408E-9F08-1F2C2197986A}" type="datetime1">
              <a:rPr lang="ru-RU" noProof="0" smtClean="0"/>
              <a:t>12.05.2020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B390B6-A938-4A3C-81E6-728DA5F6F5C9}" type="datetime1">
              <a:rPr lang="ru-RU" noProof="0" smtClean="0"/>
              <a:t>12.05.2020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CB6574-69C6-4D24-9F36-307D5EE1909D}" type="datetime1">
              <a:rPr lang="ru-RU" noProof="0" smtClean="0"/>
              <a:t>12.05.2020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86FE35-6E1F-4337-8DC1-75284CBAFF98}" type="datetime1">
              <a:rPr lang="ru-RU" noProof="0" smtClean="0"/>
              <a:t>12.05.2020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88FA2-CAE4-491F-91C5-2256E3BFB24E}" type="datetime1">
              <a:rPr lang="ru-RU" noProof="0" smtClean="0"/>
              <a:t>12.05.2020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6B729A-78D4-46ED-B78F-25AAD81A9EA1}" type="datetime1">
              <a:rPr lang="ru-RU" noProof="0" smtClean="0"/>
              <a:t>12.05.2020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2" name="Рисунок 11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48A9C3-BEC6-470C-8939-1BC0DFD13620}" type="datetime1">
              <a:rPr lang="ru-RU" noProof="0" smtClean="0"/>
              <a:t>12.05.2020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C929494-1A30-419E-AF45-4DF2B34B9C72}" type="datetime1">
              <a:rPr lang="ru-RU" noProof="0" smtClean="0"/>
              <a:t>12.05.2020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rechi.ru/razvitie-rechi/fonematicheskij-sluh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360" y="1700808"/>
            <a:ext cx="5904656" cy="2448272"/>
          </a:xfrm>
        </p:spPr>
        <p:txBody>
          <a:bodyPr rtlCol="0">
            <a:normAutofit/>
          </a:bodyPr>
          <a:lstStyle/>
          <a:p>
            <a:pPr algn="r" rtl="0"/>
            <a:r>
              <a:rPr lang="ru-RU" b="1" dirty="0" smtClean="0">
                <a:solidFill>
                  <a:srgbClr val="002060"/>
                </a:solidFill>
              </a:rPr>
              <a:t>Диагностика </a:t>
            </a:r>
            <a:r>
              <a:rPr lang="ru-RU" b="1" dirty="0" err="1" smtClean="0">
                <a:solidFill>
                  <a:srgbClr val="002060"/>
                </a:solidFill>
              </a:rPr>
              <a:t>дизорфографии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Елисеева О.Н., учитель-логопед </a:t>
            </a:r>
            <a:r>
              <a:rPr lang="ru-RU" sz="1800" smtClean="0"/>
              <a:t/>
            </a:r>
            <a:br>
              <a:rPr lang="ru-RU" sz="180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360" y="2276872"/>
            <a:ext cx="5976664" cy="1296144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728" y="332656"/>
            <a:ext cx="423578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400" y="476672"/>
            <a:ext cx="1101722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A2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навыков письменной речи в изложении, сочинении</a:t>
            </a:r>
            <a:endParaRPr lang="ru-RU" sz="2800" dirty="0">
              <a:solidFill>
                <a:srgbClr val="2A27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2A2723"/>
                </a:solidFill>
                <a:latin typeface="Georgia" panose="02040502050405020303" pitchFamily="18" charset="0"/>
              </a:rPr>
              <a:t>А. Исследование навыков письменной речи в изложении (2-й класс). Речевой материал - текст изложения "Муравей и голубка".</a:t>
            </a:r>
          </a:p>
          <a:p>
            <a:r>
              <a:rPr lang="ru-RU" sz="1600" i="1" dirty="0">
                <a:solidFill>
                  <a:srgbClr val="2A2723"/>
                </a:solidFill>
                <a:latin typeface="Georgia" panose="02040502050405020303" pitchFamily="18" charset="0"/>
              </a:rPr>
              <a:t>Муравей и голубка</a:t>
            </a:r>
            <a:endParaRPr lang="ru-RU" sz="1600" dirty="0">
              <a:solidFill>
                <a:srgbClr val="2A2723"/>
              </a:solidFill>
              <a:latin typeface="Georgia" panose="02040502050405020303" pitchFamily="18" charset="0"/>
            </a:endParaRPr>
          </a:p>
          <a:p>
            <a:r>
              <a:rPr lang="ru-RU" sz="1600" dirty="0">
                <a:solidFill>
                  <a:srgbClr val="2A2723"/>
                </a:solidFill>
                <a:latin typeface="Georgia" panose="02040502050405020303" pitchFamily="18" charset="0"/>
              </a:rPr>
              <a:t>Муравей спустился к ручью: захотелось напиться. Волна захлестнула муравья и чуть не потопила.</a:t>
            </a:r>
          </a:p>
          <a:p>
            <a:r>
              <a:rPr lang="ru-RU" sz="1600" dirty="0">
                <a:solidFill>
                  <a:srgbClr val="2A2723"/>
                </a:solidFill>
                <a:latin typeface="Georgia" panose="02040502050405020303" pitchFamily="18" charset="0"/>
              </a:rPr>
              <a:t>Голубка несла ветку. Она бросила муравью ветку в ручей. Муравей сел на ветку и спасся.</a:t>
            </a:r>
          </a:p>
          <a:p>
            <a:r>
              <a:rPr lang="ru-RU" sz="1600" dirty="0">
                <a:solidFill>
                  <a:srgbClr val="2A2723"/>
                </a:solidFill>
                <a:latin typeface="Georgia" panose="02040502050405020303" pitchFamily="18" charset="0"/>
              </a:rPr>
              <a:t>Охотник расставил сеть и хотел захлопнуть голубку. Муравей подполз к нему и укусил охотника за ногу. Охотник охнул и уронил сеть. Голубка вспорхнула и улетела</a:t>
            </a:r>
            <a:r>
              <a:rPr lang="ru-RU" sz="1600" dirty="0" smtClean="0">
                <a:solidFill>
                  <a:srgbClr val="2A2723"/>
                </a:solidFill>
                <a:latin typeface="Georgia" panose="02040502050405020303" pitchFamily="18" charset="0"/>
              </a:rPr>
              <a:t>.</a:t>
            </a:r>
            <a:r>
              <a:rPr lang="ru-RU" sz="1600" i="1" dirty="0" smtClean="0">
                <a:solidFill>
                  <a:srgbClr val="2A2723"/>
                </a:solidFill>
                <a:latin typeface="Georgia" panose="02040502050405020303" pitchFamily="18" charset="0"/>
              </a:rPr>
              <a:t>(</a:t>
            </a:r>
            <a:r>
              <a:rPr lang="ru-RU" sz="1600" i="1" dirty="0">
                <a:solidFill>
                  <a:srgbClr val="2A2723"/>
                </a:solidFill>
                <a:latin typeface="Georgia" panose="02040502050405020303" pitchFamily="18" charset="0"/>
              </a:rPr>
              <a:t>По Л.Н. Толстому)</a:t>
            </a:r>
            <a:endParaRPr lang="ru-RU" sz="1600" dirty="0">
              <a:solidFill>
                <a:srgbClr val="2A2723"/>
              </a:solidFill>
              <a:latin typeface="Georgia" panose="02040502050405020303" pitchFamily="18" charset="0"/>
            </a:endParaRPr>
          </a:p>
          <a:p>
            <a:r>
              <a:rPr lang="ru-RU" sz="1600" dirty="0">
                <a:solidFill>
                  <a:srgbClr val="2A2723"/>
                </a:solidFill>
                <a:latin typeface="Georgia" panose="02040502050405020303" pitchFamily="18" charset="0"/>
              </a:rPr>
              <a:t>Процедура и инструкция. Экспериментатор предлагает учащемуся внимательно прослушать текст и ответить на вопросы:</a:t>
            </a:r>
          </a:p>
          <a:p>
            <a:r>
              <a:rPr lang="ru-RU" sz="1600" dirty="0">
                <a:solidFill>
                  <a:srgbClr val="2A2723"/>
                </a:solidFill>
                <a:latin typeface="Georgia" panose="02040502050405020303" pitchFamily="18" charset="0"/>
              </a:rPr>
              <a:t>— О чем я сейчас прочитала?</a:t>
            </a:r>
          </a:p>
          <a:p>
            <a:r>
              <a:rPr lang="ru-RU" sz="1600" dirty="0">
                <a:solidFill>
                  <a:srgbClr val="2A2723"/>
                </a:solidFill>
                <a:latin typeface="Georgia" panose="02040502050405020303" pitchFamily="18" charset="0"/>
              </a:rPr>
              <a:t>— Зачем муравей спустился к ручью?</a:t>
            </a:r>
          </a:p>
          <a:p>
            <a:r>
              <a:rPr lang="ru-RU" sz="1600" dirty="0">
                <a:solidFill>
                  <a:srgbClr val="2A2723"/>
                </a:solidFill>
                <a:latin typeface="Georgia" panose="02040502050405020303" pitchFamily="18" charset="0"/>
              </a:rPr>
              <a:t>— Почему голубка бросила ветку в ручей?</a:t>
            </a:r>
          </a:p>
          <a:p>
            <a:r>
              <a:rPr lang="ru-RU" sz="1600" dirty="0">
                <a:solidFill>
                  <a:srgbClr val="2A2723"/>
                </a:solidFill>
                <a:latin typeface="Georgia" panose="02040502050405020303" pitchFamily="18" charset="0"/>
              </a:rPr>
              <a:t>— Как спасся муравей?</a:t>
            </a:r>
          </a:p>
          <a:p>
            <a:r>
              <a:rPr lang="ru-RU" sz="1600" dirty="0">
                <a:solidFill>
                  <a:srgbClr val="2A2723"/>
                </a:solidFill>
                <a:latin typeface="Georgia" panose="02040502050405020303" pitchFamily="18" charset="0"/>
              </a:rPr>
              <a:t>— Поймал ли охотник голубку? Почему ты так решил?</a:t>
            </a:r>
          </a:p>
          <a:p>
            <a:r>
              <a:rPr lang="ru-RU" sz="1600" dirty="0">
                <a:solidFill>
                  <a:srgbClr val="2A2723"/>
                </a:solidFill>
                <a:latin typeface="Georgia" panose="02040502050405020303" pitchFamily="18" charset="0"/>
              </a:rPr>
              <a:t>Затем вместе с учениками он составляет план изложения. Текст прочитывается снова, после чего, пользуясь планом, дети пишут изложение.</a:t>
            </a:r>
          </a:p>
          <a:p>
            <a:r>
              <a:rPr lang="ru-RU" sz="1200" dirty="0">
                <a:solidFill>
                  <a:srgbClr val="2A2723"/>
                </a:solidFill>
                <a:latin typeface="Georgia" panose="02040502050405020303" pitchFamily="18" charset="0"/>
              </a:rPr>
              <a:t>Оценка результатов:</a:t>
            </a:r>
          </a:p>
          <a:p>
            <a:r>
              <a:rPr lang="ru-RU" sz="1200" dirty="0">
                <a:solidFill>
                  <a:srgbClr val="2A2723"/>
                </a:solidFill>
                <a:latin typeface="Georgia" panose="02040502050405020303" pitchFamily="18" charset="0"/>
              </a:rPr>
              <a:t>высокий уровень — полное и последовательное изложение содержания текста, самостоятельные выводы, выражение собственного отношения к прочитанному;</a:t>
            </a:r>
          </a:p>
          <a:p>
            <a:r>
              <a:rPr lang="ru-RU" sz="1200" dirty="0">
                <a:solidFill>
                  <a:srgbClr val="2A2723"/>
                </a:solidFill>
                <a:latin typeface="Georgia" panose="02040502050405020303" pitchFamily="18" charset="0"/>
              </a:rPr>
              <a:t>уровень выше среднего - последовательная передача событий, высокий уровень обобщения в виде рассуждений, отсутствие незначительных деталей сюжета;</a:t>
            </a:r>
          </a:p>
          <a:p>
            <a:r>
              <a:rPr lang="ru-RU" sz="1200" dirty="0">
                <a:solidFill>
                  <a:srgbClr val="2A2723"/>
                </a:solidFill>
                <a:latin typeface="Georgia" panose="02040502050405020303" pitchFamily="18" charset="0"/>
              </a:rPr>
              <a:t>средний уровень - передача основного содержания сюжета, не нарушена последовательность событий, однако не изложены отдельные их детали;</a:t>
            </a:r>
          </a:p>
          <a:p>
            <a:r>
              <a:rPr lang="ru-RU" sz="1200" dirty="0">
                <a:solidFill>
                  <a:srgbClr val="2A2723"/>
                </a:solidFill>
                <a:latin typeface="Georgia" panose="02040502050405020303" pitchFamily="18" charset="0"/>
              </a:rPr>
              <a:t>уровень ниже среднего - грубые нарушения в изложении последовательности текста, причинно-следственных связей, нет описаний;</a:t>
            </a:r>
          </a:p>
          <a:p>
            <a:r>
              <a:rPr lang="ru-RU" sz="1200" dirty="0">
                <a:solidFill>
                  <a:srgbClr val="2A2723"/>
                </a:solidFill>
                <a:latin typeface="Georgia" panose="02040502050405020303" pitchFamily="18" charset="0"/>
              </a:rPr>
              <a:t>низкий уровень - перечисление отдельных фактов рассказа, отсутствие логико-грамматического его построения, использование элементарных по структуре предложений.</a:t>
            </a:r>
            <a:endParaRPr lang="ru-RU" sz="1200" b="0" i="0" dirty="0">
              <a:solidFill>
                <a:srgbClr val="2A2723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97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состояния письменных навыков в сочинении (3-й класс).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- картинка "На рыбалке". Мальчики ловят рыбу. Девочка набирает в котелок воду. Мальчик разжигает костер. Собака несет в зубах палку.</a:t>
            </a:r>
          </a:p>
          <a:p>
            <a:pPr rtl="0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и инструкция. Учащимся предлагается рассмотреть картинку, составить небольшой рассказ и самостоятельно его записать.</a:t>
            </a:r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365126"/>
            <a:ext cx="9828584" cy="615602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>
                <a:solidFill>
                  <a:srgbClr val="2A2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2A2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2A2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навыков письма на материале слов из словаря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1384" y="1052736"/>
            <a:ext cx="1094521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A2723"/>
                </a:solidFill>
                <a:latin typeface="Georgia" panose="02040502050405020303" pitchFamily="18" charset="0"/>
              </a:rPr>
              <a:t>Материал </a:t>
            </a:r>
            <a:r>
              <a:rPr lang="ru-RU" dirty="0">
                <a:solidFill>
                  <a:srgbClr val="2A2723"/>
                </a:solidFill>
                <a:latin typeface="Georgia" panose="02040502050405020303" pitchFamily="18" charset="0"/>
              </a:rPr>
              <a:t>- слова: адрес, береза, ветер, воробей, город, дежурный, завод, заяц, капуста, карандаш, колхоз, коньки, корова, машина, мороз, Москва, одежда, пальто, посуда, родина, русский, собака, сорока, суббота, ученик (2-й класс); автомобиль, аллея, багаж, беседа, богатство, вагон, вокзал, воробей, ворона, восток, город, девочка, дежурный, дорога, жилище, завод, заяц, земляника, календарь, квартира, корова, костер, лагерь, лестница, молоко, мороз, Москва, огурец, около, пальто, растение, столица, субботник, ужин, урожай, яблоко, язык (3-й класс).</a:t>
            </a:r>
          </a:p>
          <a:p>
            <a:r>
              <a:rPr lang="ru-RU" dirty="0">
                <a:solidFill>
                  <a:srgbClr val="2A2723"/>
                </a:solidFill>
                <a:latin typeface="Georgia" panose="02040502050405020303" pitchFamily="18" charset="0"/>
              </a:rPr>
              <a:t>Процедура и инструкция. Ученикам 2-х и 3-х классов предлагается внимательно прослушать диктуемое экспериментатором слово, а затем записать его.</a:t>
            </a:r>
          </a:p>
          <a:p>
            <a:r>
              <a:rPr lang="ru-RU" dirty="0">
                <a:solidFill>
                  <a:srgbClr val="2A2723"/>
                </a:solidFill>
                <a:latin typeface="Georgia" panose="02040502050405020303" pitchFamily="18" charset="0"/>
              </a:rPr>
              <a:t>Оценка результатов: </a:t>
            </a:r>
            <a:endParaRPr lang="ru-RU" dirty="0" smtClean="0">
              <a:solidFill>
                <a:srgbClr val="2A2723"/>
              </a:solidFill>
              <a:latin typeface="Georgia" panose="02040502050405020303" pitchFamily="18" charset="0"/>
            </a:endParaRPr>
          </a:p>
          <a:p>
            <a:r>
              <a:rPr lang="ru-RU" sz="1400" dirty="0" smtClean="0">
                <a:solidFill>
                  <a:srgbClr val="2A2723"/>
                </a:solidFill>
                <a:latin typeface="Georgia" panose="02040502050405020303" pitchFamily="18" charset="0"/>
              </a:rPr>
              <a:t>высокий </a:t>
            </a:r>
            <a:r>
              <a:rPr lang="ru-RU" sz="1400" dirty="0">
                <a:solidFill>
                  <a:srgbClr val="2A2723"/>
                </a:solidFill>
                <a:latin typeface="Georgia" panose="02040502050405020303" pitchFamily="18" charset="0"/>
              </a:rPr>
              <a:t>уровень - верное написание слов; </a:t>
            </a:r>
            <a:endParaRPr lang="ru-RU" sz="1400" dirty="0" smtClean="0">
              <a:solidFill>
                <a:srgbClr val="2A2723"/>
              </a:solidFill>
              <a:latin typeface="Georgia" panose="02040502050405020303" pitchFamily="18" charset="0"/>
            </a:endParaRPr>
          </a:p>
          <a:p>
            <a:r>
              <a:rPr lang="ru-RU" sz="1400" dirty="0" smtClean="0">
                <a:solidFill>
                  <a:srgbClr val="2A2723"/>
                </a:solidFill>
                <a:latin typeface="Georgia" panose="02040502050405020303" pitchFamily="18" charset="0"/>
              </a:rPr>
              <a:t>уровень </a:t>
            </a:r>
            <a:r>
              <a:rPr lang="ru-RU" sz="1400" dirty="0">
                <a:solidFill>
                  <a:srgbClr val="2A2723"/>
                </a:solidFill>
                <a:latin typeface="Georgia" panose="02040502050405020303" pitchFamily="18" charset="0"/>
              </a:rPr>
              <a:t>выше среднего - допущено 1-2 ошибки, которые исправляются самостоятельно или после наводящего </a:t>
            </a:r>
            <a:r>
              <a:rPr lang="ru-RU" sz="1400" dirty="0" smtClean="0">
                <a:solidFill>
                  <a:srgbClr val="2A2723"/>
                </a:solidFill>
                <a:latin typeface="Georgia" panose="02040502050405020303" pitchFamily="18" charset="0"/>
              </a:rPr>
              <a:t>вопроса; </a:t>
            </a:r>
          </a:p>
          <a:p>
            <a:r>
              <a:rPr lang="ru-RU" sz="1400" dirty="0" smtClean="0">
                <a:solidFill>
                  <a:srgbClr val="2A2723"/>
                </a:solidFill>
                <a:latin typeface="Georgia" panose="02040502050405020303" pitchFamily="18" charset="0"/>
              </a:rPr>
              <a:t>средний </a:t>
            </a:r>
            <a:r>
              <a:rPr lang="ru-RU" sz="1400" dirty="0">
                <a:solidFill>
                  <a:srgbClr val="2A2723"/>
                </a:solidFill>
                <a:latin typeface="Georgia" panose="02040502050405020303" pitchFamily="18" charset="0"/>
              </a:rPr>
              <a:t>уровень - сделано 3-6 ошибок, </a:t>
            </a:r>
            <a:endParaRPr lang="ru-RU" sz="1400" dirty="0" smtClean="0">
              <a:solidFill>
                <a:srgbClr val="2A2723"/>
              </a:solidFill>
              <a:latin typeface="Georgia" panose="02040502050405020303" pitchFamily="18" charset="0"/>
            </a:endParaRPr>
          </a:p>
          <a:p>
            <a:r>
              <a:rPr lang="ru-RU" sz="1400" dirty="0" smtClean="0">
                <a:solidFill>
                  <a:srgbClr val="2A2723"/>
                </a:solidFill>
                <a:latin typeface="Georgia" panose="02040502050405020303" pitchFamily="18" charset="0"/>
              </a:rPr>
              <a:t>уровень </a:t>
            </a:r>
            <a:r>
              <a:rPr lang="ru-RU" sz="1400" dirty="0">
                <a:solidFill>
                  <a:srgbClr val="2A2723"/>
                </a:solidFill>
                <a:latin typeface="Georgia" panose="02040502050405020303" pitchFamily="18" charset="0"/>
              </a:rPr>
              <a:t>ниже среднего - стойкие ошибки в половине предложенных </a:t>
            </a:r>
            <a:r>
              <a:rPr lang="ru-RU" sz="1400" dirty="0" smtClean="0">
                <a:solidFill>
                  <a:srgbClr val="2A2723"/>
                </a:solidFill>
                <a:latin typeface="Georgia" panose="02040502050405020303" pitchFamily="18" charset="0"/>
              </a:rPr>
              <a:t>слов;</a:t>
            </a:r>
          </a:p>
          <a:p>
            <a:r>
              <a:rPr lang="ru-RU" sz="1400" dirty="0" smtClean="0">
                <a:solidFill>
                  <a:srgbClr val="2A2723"/>
                </a:solidFill>
                <a:latin typeface="Georgia" panose="02040502050405020303" pitchFamily="18" charset="0"/>
              </a:rPr>
              <a:t> </a:t>
            </a:r>
            <a:r>
              <a:rPr lang="ru-RU" sz="1400" dirty="0">
                <a:solidFill>
                  <a:srgbClr val="2A2723"/>
                </a:solidFill>
                <a:latin typeface="Georgia" panose="02040502050405020303" pitchFamily="18" charset="0"/>
              </a:rPr>
              <a:t>низкий уровень - неправильное написание большинства слов, помощь экспериментатора неэффективна.</a:t>
            </a:r>
            <a:endParaRPr lang="ru-RU" sz="1400" b="0" i="0" dirty="0">
              <a:solidFill>
                <a:srgbClr val="2A2723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/>
              <a:t>Спасибо за внимание!</a:t>
            </a:r>
            <a:endParaRPr lang="ru-RU" sz="4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45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28048" y="1628800"/>
            <a:ext cx="5328592" cy="3528392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+mj-lt"/>
              </a:rPr>
              <a:t>Дизорфография</a:t>
            </a:r>
            <a:r>
              <a:rPr lang="ru-RU" sz="2000" dirty="0">
                <a:latin typeface="+mj-lt"/>
              </a:rPr>
              <a:t> может проявляться как изолированно, так и в структуре такого сложного дефекта как общее недоразвитие речи, при </a:t>
            </a:r>
            <a:r>
              <a:rPr lang="ru-RU" sz="2000" dirty="0" err="1">
                <a:latin typeface="+mj-lt"/>
              </a:rPr>
              <a:t>нерезко</a:t>
            </a:r>
            <a:r>
              <a:rPr lang="ru-RU" sz="2000" dirty="0">
                <a:latin typeface="+mj-lt"/>
              </a:rPr>
              <a:t> выраженном общем недоразвитии речи, в сочетании с нарушениями письменной речи (</a:t>
            </a:r>
            <a:r>
              <a:rPr lang="ru-RU" sz="2000" dirty="0" err="1">
                <a:latin typeface="+mj-lt"/>
              </a:rPr>
              <a:t>дисграфией</a:t>
            </a:r>
            <a:r>
              <a:rPr lang="ru-RU" sz="2000" dirty="0">
                <a:latin typeface="+mj-lt"/>
              </a:rPr>
              <a:t>, </a:t>
            </a:r>
            <a:r>
              <a:rPr lang="ru-RU" sz="2000" dirty="0" err="1">
                <a:latin typeface="+mj-lt"/>
              </a:rPr>
              <a:t>дислексией</a:t>
            </a:r>
            <a:r>
              <a:rPr lang="ru-RU" sz="2000" dirty="0"/>
              <a:t>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83432" y="1916833"/>
            <a:ext cx="4752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стойкое сформированное недоразвитие навыка правильного письма. Ребенок теоретически знает, как нужно написать, но применить правило не может. Он делает одни и те же ошибки, но не понимает, как их исправить, не замечает их в написанном тексте.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(диагностика) письменной речи проводится в два этапа: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55440" y="2060848"/>
            <a:ext cx="5040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определяется симптоматика дисфункции, затем ее механизм.</a:t>
            </a:r>
          </a:p>
          <a:p>
            <a:pPr fontAlgn="base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выполнения тестов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учиталь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-логопед наблюдает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ребенком, фиксирует наличие или отсутствие мотивации к учебе, степень понимания алгоритма действия для правильного письма.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400" y="548680"/>
            <a:ext cx="10945216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дизорфографии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учебного года в период исследования состояния устной и письменной речи учащихся 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третьих и четвертых классов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исследуется риск возникновения данного нарушения письма в конце учебного года у </a:t>
            </a:r>
            <a:r>
              <a:rPr lang="ru-RU" sz="2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первоклассников и второклассников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традиционной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методике </a:t>
            </a: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Лалаева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И.,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Прищепова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 В., 1999;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Прищепова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 В., 2000,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Прищепова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 В., 2014). </a:t>
            </a: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ошибок, связанных с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неусвоением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фонетического письма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диграфии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принципов русской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офографии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(о дифференциальной диагностике риска возникновения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первоклассников и второклассников с ОНР: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Прищепова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 В.,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Недоленко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 В.,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Прищепова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П. А., 2016).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98991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3275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400" y="836712"/>
            <a:ext cx="9972600" cy="446680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анализа письменных работ в соответствии с программными требованиями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уточняется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симптоматика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(стойкие, систематические и многочисленные ошибки и затруднения в усвоении орфографии),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определяются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и степень выраженности данного нарушения письма (легкая, средняя, тяжелая), а также ведущий тип орфографических ошибок и затруднений, которые соотносятся с основными принципами русской орфографии: морфологическим, фонематическим, традиционным и правилами графики.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использован и так называемый «коэффициент успешности выполнения заданий» (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=а/с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•100%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где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количество орфограмм в данном виде работы, с – количество допущенных учеником орфографических ошибок.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степень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наличие не более 20% ошибок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степень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до 40%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 степень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более 40%ошибок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2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400" y="692696"/>
            <a:ext cx="1058517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Дизорфография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это:</a:t>
            </a: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в анализе орфограмм;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смешение букв;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затруднения семантического характера;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в написание слов с проверяемыми безударными гласными (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дом);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смешение орфограмм (безударные гласные в корне слова и окончании);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затруднения с морфемным анализом (смешение предлогов и приставок и др.);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неиспользование заглавных букв в начале предложения, при написании имен собственных;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при написании слов с удвоенными согласными, непроизносимыми;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употребление Ь и Ъ;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с переносом слов, расстановкой ударений;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пунктуационные ошибки;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 запоминании названий частей речи, морфологических признаков;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собственных ложных правил (пишут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ЖИлезо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потому что ШИ, ЖИ пишется только с 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т.д.);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с формулированием собственного высказывания в письменной форме;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перехода от одного вида деятельности к другому.</a:t>
            </a:r>
          </a:p>
        </p:txBody>
      </p:sp>
    </p:spTree>
    <p:extLst>
      <p:ext uri="{BB962C8B-B14F-4D97-AF65-F5344CB8AC3E}">
        <p14:creationId xmlns:p14="http://schemas.microsoft.com/office/powerpoint/2010/main" val="4496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28580" y="5805264"/>
            <a:ext cx="8667820" cy="687610"/>
          </a:xfrm>
        </p:spPr>
        <p:txBody>
          <a:bodyPr rtlCol="0">
            <a:no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диагностики тестов, заключений школьного психолога, учителя и логопеда составляется карта ребенка, его образовательный маршрутный лист. В нем обозначены планируемые занятия, цели, рекомендации родителям для преодоления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дизорфографии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домашних условиях и в школе.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99456" y="1412776"/>
            <a:ext cx="3312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</a:p>
          <a:p>
            <a:pPr algn="ctr" fontAlgn="base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видов работ младшего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 (диктанты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сочинения, изложения,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списывания).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высчитывается коэффициент ошибок на одну работу. Это помогает установить степень заболевания.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79976" y="1412776"/>
            <a:ext cx="32640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этап-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-исследование устных работ, проведение серии письменных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Выясняется наличие отклонений в орфографических знаниях, проверка ЗУН, </a:t>
            </a:r>
            <a:r>
              <a:rPr lang="ru-RU" dirty="0">
                <a:solidFill>
                  <a:srgbClr val="D2445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фонематического слуха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неречевых процессов.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32757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И</a:t>
            </a:r>
            <a:r>
              <a:rPr lang="ru-RU" b="1" dirty="0" smtClean="0"/>
              <a:t>сследование письменной речи учащихся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2" y="836712"/>
            <a:ext cx="11161240" cy="4466808"/>
          </a:xfrm>
        </p:spPr>
        <p:txBody>
          <a:bodyPr rtlCol="0">
            <a:normAutofit fontScale="70000" lnSpcReduction="20000"/>
          </a:bodyPr>
          <a:lstStyle/>
          <a:p>
            <a:r>
              <a:rPr lang="ru-RU" b="1" i="1" dirty="0" smtClean="0"/>
              <a:t>1.1</a:t>
            </a:r>
            <a:r>
              <a:rPr lang="ru-RU" b="1" i="1" dirty="0"/>
              <a:t>. Анкетные данные;</a:t>
            </a:r>
            <a:endParaRPr lang="ru-RU" dirty="0"/>
          </a:p>
          <a:p>
            <a:r>
              <a:rPr lang="ru-RU" b="1" i="1" dirty="0" smtClean="0"/>
              <a:t>1.2</a:t>
            </a:r>
            <a:r>
              <a:rPr lang="ru-RU" b="1" i="1" dirty="0"/>
              <a:t>. Анамнез</a:t>
            </a:r>
            <a:endParaRPr lang="ru-RU" dirty="0"/>
          </a:p>
          <a:p>
            <a:r>
              <a:rPr lang="ru-RU" b="1" i="1" dirty="0" smtClean="0"/>
              <a:t>1.3</a:t>
            </a:r>
            <a:r>
              <a:rPr lang="ru-RU" b="1" i="1" dirty="0"/>
              <a:t>. Состояние звукопроизношения</a:t>
            </a:r>
            <a:endParaRPr lang="ru-RU" dirty="0"/>
          </a:p>
          <a:p>
            <a:r>
              <a:rPr lang="ru-RU" b="1" i="1" dirty="0" smtClean="0"/>
              <a:t>1.4</a:t>
            </a:r>
            <a:r>
              <a:rPr lang="ru-RU" b="1" i="1" dirty="0"/>
              <a:t>. Строение органов периферического отдела артикуляторного аппарата</a:t>
            </a:r>
            <a:endParaRPr lang="ru-RU" dirty="0"/>
          </a:p>
          <a:p>
            <a:r>
              <a:rPr lang="ru-RU" b="1" i="1" dirty="0" smtClean="0"/>
              <a:t>1.5</a:t>
            </a:r>
            <a:r>
              <a:rPr lang="ru-RU" b="1" i="1" dirty="0"/>
              <a:t>. Речевая </a:t>
            </a:r>
            <a:r>
              <a:rPr lang="ru-RU" b="1" i="1" dirty="0" smtClean="0"/>
              <a:t>моторика</a:t>
            </a:r>
            <a:endParaRPr lang="ru-RU" dirty="0"/>
          </a:p>
          <a:p>
            <a:r>
              <a:rPr lang="ru-RU" b="1" i="1" dirty="0"/>
              <a:t>1.6. Слуховая функция</a:t>
            </a:r>
            <a:endParaRPr lang="ru-RU" dirty="0"/>
          </a:p>
          <a:p>
            <a:r>
              <a:rPr lang="ru-RU" b="1" i="1" dirty="0" smtClean="0"/>
              <a:t>1.7</a:t>
            </a:r>
            <a:r>
              <a:rPr lang="ru-RU" b="1" i="1" dirty="0"/>
              <a:t>. Состояние звукового анализа, синтеза, представлений. (См. 6.3)</a:t>
            </a:r>
            <a:endParaRPr lang="ru-RU" dirty="0"/>
          </a:p>
          <a:p>
            <a:r>
              <a:rPr lang="ru-RU" b="1" i="1" dirty="0"/>
              <a:t>1.8. Фонематическое восприятие. (См. 4.2)</a:t>
            </a:r>
            <a:endParaRPr lang="ru-RU" dirty="0"/>
          </a:p>
          <a:p>
            <a:r>
              <a:rPr lang="ru-RU" b="1" i="1" dirty="0"/>
              <a:t>1.9. Особенности словарного запаса речи. (См. 7)</a:t>
            </a:r>
            <a:endParaRPr lang="ru-RU" dirty="0"/>
          </a:p>
          <a:p>
            <a:r>
              <a:rPr lang="ru-RU" b="1" i="1" dirty="0"/>
              <a:t>1.10. Исследование грамматического строя речи. (См. 9,10,11,12)</a:t>
            </a:r>
            <a:endParaRPr lang="ru-RU" dirty="0"/>
          </a:p>
          <a:p>
            <a:r>
              <a:rPr lang="ru-RU" b="1" i="1" dirty="0"/>
              <a:t>1.11. Особенности динамической стороны речи</a:t>
            </a:r>
            <a:endParaRPr lang="ru-RU" dirty="0"/>
          </a:p>
          <a:p>
            <a:r>
              <a:rPr lang="ru-RU" b="1" i="1" dirty="0" smtClean="0"/>
              <a:t>1.12</a:t>
            </a:r>
            <a:r>
              <a:rPr lang="ru-RU" b="1" i="1" dirty="0"/>
              <a:t>. Состояние зрительно-пространственных функций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320503"/>
            <a:ext cx="9829800" cy="1082674"/>
          </a:xfrm>
        </p:spPr>
        <p:txBody>
          <a:bodyPr rtlCol="0"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сследование состояния орфографических умений и навыков в письме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83432" y="980728"/>
            <a:ext cx="9937104" cy="5328592"/>
          </a:xfrm>
        </p:spPr>
        <p:txBody>
          <a:bodyPr rtlCol="0">
            <a:normAutofit fontScale="25000" lnSpcReduction="20000"/>
          </a:bodyPr>
          <a:lstStyle/>
          <a:p>
            <a:r>
              <a:rPr lang="ru-RU" dirty="0"/>
              <a:t> </a:t>
            </a:r>
            <a:r>
              <a:rPr lang="ru-RU" sz="6400" dirty="0" smtClean="0">
                <a:latin typeface="+mj-lt"/>
              </a:rPr>
              <a:t>Речевой </a:t>
            </a:r>
            <a:r>
              <a:rPr lang="ru-RU" sz="6400" dirty="0">
                <a:latin typeface="+mj-lt"/>
              </a:rPr>
              <a:t>материал - тексты диктантов "На даче" (2-й класс) и "Речка Яблонька" (3-й класс</a:t>
            </a:r>
            <a:r>
              <a:rPr lang="ru-RU" sz="6400" dirty="0" smtClean="0">
                <a:latin typeface="+mj-lt"/>
              </a:rPr>
              <a:t>).</a:t>
            </a:r>
          </a:p>
          <a:p>
            <a:r>
              <a:rPr lang="ru-RU" sz="6400" i="1" dirty="0" smtClean="0">
                <a:latin typeface="+mj-lt"/>
              </a:rPr>
              <a:t>На даче</a:t>
            </a:r>
            <a:endParaRPr lang="ru-RU" sz="64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ru-RU" sz="6400" dirty="0" smtClean="0">
                <a:latin typeface="+mj-lt"/>
              </a:rPr>
              <a:t>Стояли </a:t>
            </a:r>
            <a:r>
              <a:rPr lang="ru-RU" sz="6400" dirty="0">
                <a:latin typeface="+mj-lt"/>
              </a:rPr>
              <a:t>теплые деньки. Наша дача была у моря. Дул морской ветерок. Утром мы пришли в сад. Там цвели красные маки. Рядом душистые розы. В цветах блестели капельки росы. На ягодных кустах зрели сочные плоды. У крыльца спал кот </a:t>
            </a:r>
            <a:r>
              <a:rPr lang="ru-RU" sz="6400" dirty="0" err="1">
                <a:latin typeface="+mj-lt"/>
              </a:rPr>
              <a:t>Мурзик</a:t>
            </a:r>
            <a:r>
              <a:rPr lang="ru-RU" sz="6400" dirty="0" smtClean="0">
                <a:latin typeface="+mj-lt"/>
              </a:rPr>
              <a:t>.</a:t>
            </a:r>
            <a:r>
              <a:rPr lang="ru-RU" sz="6400" i="1" dirty="0" smtClean="0">
                <a:latin typeface="+mj-lt"/>
              </a:rPr>
              <a:t>(</a:t>
            </a:r>
            <a:r>
              <a:rPr lang="ru-RU" sz="6400" i="1" dirty="0">
                <a:latin typeface="+mj-lt"/>
              </a:rPr>
              <a:t>По С. Романовскому)</a:t>
            </a:r>
            <a:endParaRPr lang="ru-RU" sz="64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ru-RU" sz="6400" i="1" dirty="0">
                <a:latin typeface="+mj-lt"/>
              </a:rPr>
              <a:t>Речка Яблонька.</a:t>
            </a:r>
            <a:endParaRPr lang="ru-RU" sz="64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ru-RU" sz="6400" dirty="0">
                <a:latin typeface="+mj-lt"/>
              </a:rPr>
              <a:t>Славное это место. Меж крутых бережков текла речка Яблонька. Дно реки было песчаное. Со дна били студеные ключи. Вода была удивительно вкусная и прозрачная. По склонам речки жило семейство барсуков. Они вырыли глубокие норы с ходами и выходами</a:t>
            </a:r>
            <a:r>
              <a:rPr lang="ru-RU" sz="6400" dirty="0" smtClean="0">
                <a:latin typeface="+mj-lt"/>
              </a:rPr>
              <a:t>.</a:t>
            </a:r>
            <a:r>
              <a:rPr lang="ru-RU" sz="6400" i="1" dirty="0" smtClean="0">
                <a:latin typeface="+mj-lt"/>
              </a:rPr>
              <a:t>(</a:t>
            </a:r>
            <a:r>
              <a:rPr lang="ru-RU" sz="6400" i="1" dirty="0">
                <a:latin typeface="+mj-lt"/>
              </a:rPr>
              <a:t>По </a:t>
            </a:r>
            <a:r>
              <a:rPr lang="ru-RU" sz="6400" i="1" dirty="0" err="1">
                <a:latin typeface="+mj-lt"/>
              </a:rPr>
              <a:t>И.Аксенову</a:t>
            </a:r>
            <a:r>
              <a:rPr lang="ru-RU" sz="6400" i="1" dirty="0">
                <a:latin typeface="+mj-lt"/>
              </a:rPr>
              <a:t>)</a:t>
            </a:r>
            <a:endParaRPr lang="ru-RU" sz="64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ru-RU" sz="6400" i="1" dirty="0">
                <a:latin typeface="+mj-lt"/>
              </a:rPr>
              <a:t>Процедура и инструкция</a:t>
            </a:r>
            <a:r>
              <a:rPr lang="ru-RU" sz="6400" dirty="0">
                <a:latin typeface="+mj-lt"/>
              </a:rPr>
              <a:t>. Слуховой диктант проводится согласно традиционной методике. После окончания выполнения задания экспериментатор просит проверить написанное и подчеркнуть в словах пройденные </a:t>
            </a:r>
            <a:r>
              <a:rPr lang="ru-RU" sz="6400" dirty="0" smtClean="0">
                <a:latin typeface="+mj-lt"/>
              </a:rPr>
              <a:t>орфограммы. </a:t>
            </a:r>
            <a:r>
              <a:rPr lang="ru-RU" sz="6400" i="1" dirty="0" smtClean="0">
                <a:latin typeface="+mj-lt"/>
              </a:rPr>
              <a:t>Оценка </a:t>
            </a:r>
            <a:r>
              <a:rPr lang="ru-RU" sz="6400" i="1" dirty="0">
                <a:latin typeface="+mj-lt"/>
              </a:rPr>
              <a:t>результатов</a:t>
            </a:r>
            <a:r>
              <a:rPr lang="ru-RU" sz="6400" dirty="0">
                <a:latin typeface="+mj-lt"/>
              </a:rPr>
              <a:t>: высокий уровень - безошибочное написание диктанта; уровень выше среднего - допускаются 2-3 орфографические ошибки, которые самостоятельно замечаются и исправляются; средний уровень - допускается 2-3 ошибки правописания, отдельные помарки и исправления; уровень ниже среднего - допускаются 4-6 орфографических ошибок, значительное количество помарок и исправлений; низкий уровень - письменная работа содержит более 6 орфографических ошибок, многочисленные помарки и исправления.</a:t>
            </a:r>
          </a:p>
          <a:p>
            <a:pPr rtl="0">
              <a:lnSpc>
                <a:spcPct val="120000"/>
              </a:lnSpc>
            </a:pPr>
            <a:endParaRPr lang="ru-RU" sz="4300" dirty="0">
              <a:latin typeface="+mj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696400" y="1825625"/>
            <a:ext cx="971600" cy="955303"/>
          </a:xfrm>
        </p:spPr>
        <p:txBody>
          <a:bodyPr rtlCol="0">
            <a:normAutofit fontScale="25000" lnSpcReduction="20000"/>
          </a:bodyPr>
          <a:lstStyle/>
          <a:p>
            <a:pPr marL="0" indent="0" rtl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ти-друзья 16 х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688_TF03896101.potx" id="{A3AB8EB1-32C8-42D1-A2F7-9C8024EB1CB7}" vid="{880779B9-4198-47E8-81D9-8281AF4E13F9}"/>
    </a:ext>
  </a:extLst>
</a:theme>
</file>

<file path=ppt/theme/theme2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dcmitype/"/>
    <ds:schemaRef ds:uri="http://schemas.openxmlformats.org/package/2006/metadata/core-properties"/>
    <ds:schemaRef ds:uri="http://purl.org/dc/terms/"/>
    <ds:schemaRef ds:uri="40262f94-9f35-4ac3-9a90-690165a166b7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a4f35948-e619-41b3-aa29-22878b09cf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с детьми на школьном дворе, альбом (широкоэкранный формат)</Template>
  <TotalTime>266</TotalTime>
  <Words>1274</Words>
  <Application>Microsoft Office PowerPoint</Application>
  <PresentationFormat>Широкоэкранный</PresentationFormat>
  <Paragraphs>104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Georgia</vt:lpstr>
      <vt:lpstr>Times New Roman</vt:lpstr>
      <vt:lpstr>Дети-друзья 16 х 9</vt:lpstr>
      <vt:lpstr>Диагностика дизорфографии Елисеева О.Н., учитель-логопед  </vt:lpstr>
      <vt:lpstr>Презентация PowerPoint</vt:lpstr>
      <vt:lpstr>Обследование (диагностика) письменной речи проводится в два этапа: </vt:lpstr>
      <vt:lpstr>Презентация PowerPoint</vt:lpstr>
      <vt:lpstr>Презентация PowerPoint</vt:lpstr>
      <vt:lpstr>Презентация PowerPoint</vt:lpstr>
      <vt:lpstr>На основе диагностики тестов, заключений школьного психолога, учителя и логопеда составляется карта ребенка, его образовательный маршрутный лист. В нем обозначены планируемые занятия, цели, рекомендации родителям для преодоления дизорфографии в домашних условиях и в школе. </vt:lpstr>
      <vt:lpstr>   Исследование письменной речи учащихся</vt:lpstr>
      <vt:lpstr>Исследование состояния орфографических умений и навыков в письме </vt:lpstr>
      <vt:lpstr>Презентация PowerPoint</vt:lpstr>
      <vt:lpstr>Презентация PowerPoint</vt:lpstr>
      <vt:lpstr> Исследование навыков письма на материале слов из словаря</vt:lpstr>
      <vt:lpstr>Спасибо за внимание!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Диагностика дизорфографии Елисеева О.Н., учитель-логопед  МБОУ СШ №9</dc:title>
  <dc:creator>Оксана Елисеева</dc:creator>
  <cp:keywords/>
  <cp:lastModifiedBy>Оксана Елисеева</cp:lastModifiedBy>
  <cp:revision>13</cp:revision>
  <dcterms:created xsi:type="dcterms:W3CDTF">2020-05-06T07:45:08Z</dcterms:created>
  <dcterms:modified xsi:type="dcterms:W3CDTF">2020-05-12T17:38:41Z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