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6" r:id="rId9"/>
    <p:sldId id="263" r:id="rId10"/>
    <p:sldId id="264" r:id="rId11"/>
    <p:sldId id="276" r:id="rId12"/>
    <p:sldId id="277" r:id="rId13"/>
    <p:sldId id="271" r:id="rId14"/>
    <p:sldId id="273" r:id="rId15"/>
    <p:sldId id="269" r:id="rId16"/>
    <p:sldId id="272" r:id="rId17"/>
    <p:sldId id="265" r:id="rId18"/>
    <p:sldId id="267" r:id="rId19"/>
    <p:sldId id="270" r:id="rId20"/>
    <p:sldId id="268" r:id="rId21"/>
    <p:sldId id="278" r:id="rId22"/>
    <p:sldId id="279" r:id="rId23"/>
    <p:sldId id="285" r:id="rId24"/>
    <p:sldId id="280" r:id="rId25"/>
    <p:sldId id="281" r:id="rId26"/>
    <p:sldId id="282" r:id="rId27"/>
    <p:sldId id="284" r:id="rId28"/>
    <p:sldId id="283" r:id="rId29"/>
    <p:sldId id="275" r:id="rId30"/>
  </p:sldIdLst>
  <p:sldSz cx="7561263" cy="9721850"/>
  <p:notesSz cx="6858000" cy="9144000"/>
  <p:defaultTextStyle>
    <a:defPPr>
      <a:defRPr lang="ru-RU"/>
    </a:defPPr>
    <a:lvl1pPr marL="0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2184" y="0"/>
      </p:cViewPr>
      <p:guideLst>
        <p:guide orient="horz" pos="3062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BDF84-11C2-482F-91BA-4BDC2A5D4C7F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0" y="685800"/>
            <a:ext cx="2667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2FD63-8D05-4F1A-870D-2391F0FC84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2FD63-8D05-4F1A-870D-2391F0FC849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2FD63-8D05-4F1A-870D-2391F0FC849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3020077"/>
            <a:ext cx="6427074" cy="20838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5509048"/>
            <a:ext cx="5292884" cy="24844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6" y="389326"/>
            <a:ext cx="1701284" cy="8295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3" y="389326"/>
            <a:ext cx="4977831" cy="8295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8" y="6247189"/>
            <a:ext cx="6427074" cy="193086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8" y="4120536"/>
            <a:ext cx="6427074" cy="212665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75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8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626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564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502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3" y="2268433"/>
            <a:ext cx="3339558" cy="641597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2" y="2268433"/>
            <a:ext cx="3339558" cy="641597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4" y="2176164"/>
            <a:ext cx="3340871" cy="9069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76" indent="0">
              <a:buNone/>
              <a:defRPr sz="2200" b="1"/>
            </a:lvl2pPr>
            <a:lvl3pPr marL="987552" indent="0">
              <a:buNone/>
              <a:defRPr sz="1900" b="1"/>
            </a:lvl3pPr>
            <a:lvl4pPr marL="1481328" indent="0">
              <a:buNone/>
              <a:defRPr sz="1700" b="1"/>
            </a:lvl4pPr>
            <a:lvl5pPr marL="1975104" indent="0">
              <a:buNone/>
              <a:defRPr sz="1700" b="1"/>
            </a:lvl5pPr>
            <a:lvl6pPr marL="2468880" indent="0">
              <a:buNone/>
              <a:defRPr sz="1700" b="1"/>
            </a:lvl6pPr>
            <a:lvl7pPr marL="2962656" indent="0">
              <a:buNone/>
              <a:defRPr sz="1700" b="1"/>
            </a:lvl7pPr>
            <a:lvl8pPr marL="3456432" indent="0">
              <a:buNone/>
              <a:defRPr sz="1700" b="1"/>
            </a:lvl8pPr>
            <a:lvl9pPr marL="39502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4" y="3083086"/>
            <a:ext cx="3340871" cy="560131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17" y="2176164"/>
            <a:ext cx="3342183" cy="90692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776" indent="0">
              <a:buNone/>
              <a:defRPr sz="2200" b="1"/>
            </a:lvl2pPr>
            <a:lvl3pPr marL="987552" indent="0">
              <a:buNone/>
              <a:defRPr sz="1900" b="1"/>
            </a:lvl3pPr>
            <a:lvl4pPr marL="1481328" indent="0">
              <a:buNone/>
              <a:defRPr sz="1700" b="1"/>
            </a:lvl4pPr>
            <a:lvl5pPr marL="1975104" indent="0">
              <a:buNone/>
              <a:defRPr sz="1700" b="1"/>
            </a:lvl5pPr>
            <a:lvl6pPr marL="2468880" indent="0">
              <a:buNone/>
              <a:defRPr sz="1700" b="1"/>
            </a:lvl6pPr>
            <a:lvl7pPr marL="2962656" indent="0">
              <a:buNone/>
              <a:defRPr sz="1700" b="1"/>
            </a:lvl7pPr>
            <a:lvl8pPr marL="3456432" indent="0">
              <a:buNone/>
              <a:defRPr sz="1700" b="1"/>
            </a:lvl8pPr>
            <a:lvl9pPr marL="39502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17" y="3083086"/>
            <a:ext cx="3342183" cy="560131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387074"/>
            <a:ext cx="2487604" cy="164731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4" y="387075"/>
            <a:ext cx="4226957" cy="829733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4" y="2034388"/>
            <a:ext cx="2487604" cy="6650017"/>
          </a:xfrm>
        </p:spPr>
        <p:txBody>
          <a:bodyPr/>
          <a:lstStyle>
            <a:lvl1pPr marL="0" indent="0">
              <a:buNone/>
              <a:defRPr sz="1500"/>
            </a:lvl1pPr>
            <a:lvl2pPr marL="493776" indent="0">
              <a:buNone/>
              <a:defRPr sz="1300"/>
            </a:lvl2pPr>
            <a:lvl3pPr marL="987552" indent="0">
              <a:buNone/>
              <a:defRPr sz="1100"/>
            </a:lvl3pPr>
            <a:lvl4pPr marL="1481328" indent="0">
              <a:buNone/>
              <a:defRPr sz="1000"/>
            </a:lvl4pPr>
            <a:lvl5pPr marL="1975104" indent="0">
              <a:buNone/>
              <a:defRPr sz="1000"/>
            </a:lvl5pPr>
            <a:lvl6pPr marL="2468880" indent="0">
              <a:buNone/>
              <a:defRPr sz="1000"/>
            </a:lvl6pPr>
            <a:lvl7pPr marL="2962656" indent="0">
              <a:buNone/>
              <a:defRPr sz="1000"/>
            </a:lvl7pPr>
            <a:lvl8pPr marL="3456432" indent="0">
              <a:buNone/>
              <a:defRPr sz="1000"/>
            </a:lvl8pPr>
            <a:lvl9pPr marL="39502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6805296"/>
            <a:ext cx="4536758" cy="80340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868665"/>
            <a:ext cx="4536758" cy="5833110"/>
          </a:xfrm>
        </p:spPr>
        <p:txBody>
          <a:bodyPr/>
          <a:lstStyle>
            <a:lvl1pPr marL="0" indent="0">
              <a:buNone/>
              <a:defRPr sz="3500"/>
            </a:lvl1pPr>
            <a:lvl2pPr marL="493776" indent="0">
              <a:buNone/>
              <a:defRPr sz="3000"/>
            </a:lvl2pPr>
            <a:lvl3pPr marL="987552" indent="0">
              <a:buNone/>
              <a:defRPr sz="2600"/>
            </a:lvl3pPr>
            <a:lvl4pPr marL="1481328" indent="0">
              <a:buNone/>
              <a:defRPr sz="2200"/>
            </a:lvl4pPr>
            <a:lvl5pPr marL="1975104" indent="0">
              <a:buNone/>
              <a:defRPr sz="2200"/>
            </a:lvl5pPr>
            <a:lvl6pPr marL="2468880" indent="0">
              <a:buNone/>
              <a:defRPr sz="2200"/>
            </a:lvl6pPr>
            <a:lvl7pPr marL="2962656" indent="0">
              <a:buNone/>
              <a:defRPr sz="2200"/>
            </a:lvl7pPr>
            <a:lvl8pPr marL="3456432" indent="0">
              <a:buNone/>
              <a:defRPr sz="2200"/>
            </a:lvl8pPr>
            <a:lvl9pPr marL="395020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7608700"/>
            <a:ext cx="4536758" cy="1140966"/>
          </a:xfrm>
        </p:spPr>
        <p:txBody>
          <a:bodyPr/>
          <a:lstStyle>
            <a:lvl1pPr marL="0" indent="0">
              <a:buNone/>
              <a:defRPr sz="1500"/>
            </a:lvl1pPr>
            <a:lvl2pPr marL="493776" indent="0">
              <a:buNone/>
              <a:defRPr sz="1300"/>
            </a:lvl2pPr>
            <a:lvl3pPr marL="987552" indent="0">
              <a:buNone/>
              <a:defRPr sz="1100"/>
            </a:lvl3pPr>
            <a:lvl4pPr marL="1481328" indent="0">
              <a:buNone/>
              <a:defRPr sz="1000"/>
            </a:lvl4pPr>
            <a:lvl5pPr marL="1975104" indent="0">
              <a:buNone/>
              <a:defRPr sz="1000"/>
            </a:lvl5pPr>
            <a:lvl6pPr marL="2468880" indent="0">
              <a:buNone/>
              <a:defRPr sz="1000"/>
            </a:lvl6pPr>
            <a:lvl7pPr marL="2962656" indent="0">
              <a:buNone/>
              <a:defRPr sz="1000"/>
            </a:lvl7pPr>
            <a:lvl8pPr marL="3456432" indent="0">
              <a:buNone/>
              <a:defRPr sz="1000"/>
            </a:lvl8pPr>
            <a:lvl9pPr marL="39502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389325"/>
            <a:ext cx="6805137" cy="1620308"/>
          </a:xfrm>
          <a:prstGeom prst="rect">
            <a:avLst/>
          </a:prstGeom>
        </p:spPr>
        <p:txBody>
          <a:bodyPr vert="horz" lIns="98755" tIns="49378" rIns="98755" bIns="4937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268433"/>
            <a:ext cx="6805137" cy="6415971"/>
          </a:xfrm>
          <a:prstGeom prst="rect">
            <a:avLst/>
          </a:prstGeom>
        </p:spPr>
        <p:txBody>
          <a:bodyPr vert="horz" lIns="98755" tIns="49378" rIns="98755" bIns="4937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3" y="9010716"/>
            <a:ext cx="1764295" cy="517598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9010716"/>
            <a:ext cx="2394400" cy="517598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5" y="9010716"/>
            <a:ext cx="1764295" cy="517598"/>
          </a:xfrm>
          <a:prstGeom prst="rect">
            <a:avLst/>
          </a:prstGeom>
        </p:spPr>
        <p:txBody>
          <a:bodyPr vert="horz" lIns="98755" tIns="49378" rIns="98755" bIns="4937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755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32" indent="-370332" algn="l" defTabSz="98755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2386" indent="-308610" algn="l" defTabSz="987552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indent="-246888" algn="l" defTabSz="98755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1992" indent="-246888" algn="l" defTabSz="98755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768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320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indent="-246888" algn="l" defTabSz="9875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52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328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5104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880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656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432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50208" algn="l" defTabSz="9875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f75c8bfbdf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169" y="2003405"/>
            <a:ext cx="44291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Batang" pitchFamily="18" charset="-127"/>
              </a:rPr>
              <a:t>Проект</a:t>
            </a:r>
          </a:p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Batang" pitchFamily="18" charset="-127"/>
              </a:rPr>
              <a:t>«Весна пришла»</a:t>
            </a:r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Batang" pitchFamily="18" charset="-127"/>
            </a:endParaRPr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Batang" pitchFamily="18" charset="-127"/>
            </a:endParaRPr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Batang" pitchFamily="18" charset="-127"/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Batang" pitchFamily="18" charset="-127"/>
              </a:rPr>
              <a:t>Подготовили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Batang" pitchFamily="18" charset="-127"/>
              </a:rPr>
              <a:t>: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Batang" pitchFamily="18" charset="-127"/>
              </a:rPr>
              <a:t>педагоги группы №3,дети подготовительной группы, родители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ea typeface="Batang" pitchFamily="18" charset="-127"/>
            </a:endParaRPr>
          </a:p>
        </p:txBody>
      </p:sp>
      <p:sp>
        <p:nvSpPr>
          <p:cNvPr id="10" name="Сердце 9"/>
          <p:cNvSpPr/>
          <p:nvPr/>
        </p:nvSpPr>
        <p:spPr>
          <a:xfrm rot="20354718">
            <a:off x="179684" y="-71808"/>
            <a:ext cx="1423177" cy="1274731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80453">
            <a:off x="-202582" y="2338360"/>
            <a:ext cx="3873432" cy="290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3314">
            <a:off x="3803338" y="2304270"/>
            <a:ext cx="3916892" cy="293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67708">
            <a:off x="-219801" y="5485933"/>
            <a:ext cx="4222835" cy="31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91499">
            <a:off x="3825680" y="6123194"/>
            <a:ext cx="3888346" cy="291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0235" y="217456"/>
            <a:ext cx="628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Конструирование из бумаги: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«Кораблики»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обучать различным приемам работы с бумагой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4308">
            <a:off x="704821" y="5916619"/>
            <a:ext cx="2739985" cy="365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3815">
            <a:off x="4700365" y="420429"/>
            <a:ext cx="2679687" cy="357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0631" y="3432165"/>
            <a:ext cx="2280434" cy="304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2038">
            <a:off x="708797" y="2646347"/>
            <a:ext cx="2497977" cy="333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1066">
            <a:off x="4511126" y="5835575"/>
            <a:ext cx="2760249" cy="368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288893"/>
            <a:ext cx="53060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Эксперименты с водой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Создание условий для формирования основного целостного мировидения средствами эксперимента.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91606">
            <a:off x="135289" y="888589"/>
            <a:ext cx="3427665" cy="457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826" y="5269584"/>
            <a:ext cx="3173535" cy="423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5113">
            <a:off x="3786666" y="2334099"/>
            <a:ext cx="3732722" cy="4976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09127" y="503206"/>
            <a:ext cx="4352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Эксперименты с водой</a:t>
            </a:r>
            <a:endParaRPr lang="ru-RU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63624">
            <a:off x="-224292" y="5269404"/>
            <a:ext cx="4742947" cy="355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12302">
            <a:off x="3879757" y="6622522"/>
            <a:ext cx="3757655" cy="2818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55150">
            <a:off x="3502862" y="2455730"/>
            <a:ext cx="3983283" cy="29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21610">
            <a:off x="-39698" y="1009503"/>
            <a:ext cx="4010787" cy="300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708797" y="288893"/>
            <a:ext cx="670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Испытание корабликов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49583">
            <a:off x="3768269" y="6468513"/>
            <a:ext cx="3663013" cy="274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87924">
            <a:off x="93920" y="3328037"/>
            <a:ext cx="3783929" cy="283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44779">
            <a:off x="133541" y="183822"/>
            <a:ext cx="3708141" cy="278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02457">
            <a:off x="3826070" y="3123630"/>
            <a:ext cx="3821044" cy="286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64262">
            <a:off x="127070" y="6464279"/>
            <a:ext cx="3717405" cy="278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852069" y="217455"/>
            <a:ext cx="3709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Лепка «Насекомые»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Развивать умение лепить насекомое по представлению.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8425">
            <a:off x="4666254" y="5695159"/>
            <a:ext cx="2880880" cy="384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4401">
            <a:off x="87195" y="1540197"/>
            <a:ext cx="2721016" cy="362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2041">
            <a:off x="4699208" y="1721756"/>
            <a:ext cx="2702702" cy="360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65955">
            <a:off x="175005" y="5850183"/>
            <a:ext cx="2808208" cy="374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80235" y="1"/>
            <a:ext cx="628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Аппликация: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 «Ветка мимозы»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Познакомить детей со способом скручивания кусочков салфеток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 кружочки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5449" y="3860793"/>
            <a:ext cx="251819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8009">
            <a:off x="256765" y="2030122"/>
            <a:ext cx="3656767" cy="386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3849">
            <a:off x="3892473" y="2831240"/>
            <a:ext cx="3766360" cy="502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65895">
            <a:off x="563805" y="6426060"/>
            <a:ext cx="4136556" cy="310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37557" y="0"/>
            <a:ext cx="50006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Рисование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«Весенний лес»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Продолжать учить рисовать , передавая строение деревьев разных пород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36059">
            <a:off x="4134497" y="1401181"/>
            <a:ext cx="3187489" cy="424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34669">
            <a:off x="222789" y="161692"/>
            <a:ext cx="3281463" cy="437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06457">
            <a:off x="478978" y="5180975"/>
            <a:ext cx="3036499" cy="404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80631" y="360331"/>
            <a:ext cx="378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Наблюдения, экскурсии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8083">
            <a:off x="4503564" y="5899570"/>
            <a:ext cx="2701547" cy="360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6251" y="3575041"/>
            <a:ext cx="2214578" cy="295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0901">
            <a:off x="4159624" y="930086"/>
            <a:ext cx="3341657" cy="445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14375">
            <a:off x="-119533" y="2524417"/>
            <a:ext cx="3969409" cy="529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1010">
            <a:off x="4195073" y="5386359"/>
            <a:ext cx="3151615" cy="420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80235" y="360330"/>
            <a:ext cx="4260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Словесные игры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«Весенние слова»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«Подбери слово»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«Кто, где живет?»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95373735_www.radionetplus.ru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72122">
            <a:off x="2355652" y="2267694"/>
            <a:ext cx="5034538" cy="377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21354">
            <a:off x="-17313" y="5842182"/>
            <a:ext cx="4762070" cy="357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4483" y="360331"/>
            <a:ext cx="5174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Слушание П.И.Чайковский «Времена года»: «Апрель», «Подснежник»,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А.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Вивальди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 «Весна»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47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029" y="431769"/>
            <a:ext cx="6608874" cy="10133236"/>
          </a:xfrm>
          <a:prstGeom prst="rect">
            <a:avLst/>
          </a:prstGeom>
        </p:spPr>
        <p:txBody>
          <a:bodyPr wrap="square" lIns="98755" tIns="49378" rIns="98755" bIns="49378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Актуальность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           Познание ребенком окружающего мира включает и познание природы. Ребенок должен вырасти хозяином, чувствовать ответственность за всю живую природу, которая окружает его. Сохранить окружающий мир для своих потомков. Поэтому необходимо научить беречь, любить природу с малых лет.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Данный проект позволяет в условиях образовательного процесса ДОУ расширить, углубить, систематизировать и творчески применить знания детей о сезонных изменениях в природе.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 старшем дошкольном возрасте дети любят наблюдать за изменениями природы. Через активную продуктивную деятельность, а именно наблюдение, рисование, лепку, аппликации, рассказы, пересказы, чтение художественной литературы и т.д., проект помогает глубже, ярче изучать основные признаки весны.</a:t>
            </a:r>
          </a:p>
          <a:p>
            <a:endParaRPr lang="ru-RU" dirty="0" smtClean="0"/>
          </a:p>
          <a:p>
            <a:r>
              <a:rPr lang="ru-RU" dirty="0" smtClean="0"/>
              <a:t>         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6046">
            <a:off x="167989" y="1521125"/>
            <a:ext cx="4242119" cy="318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8901">
            <a:off x="161682" y="6264589"/>
            <a:ext cx="4312483" cy="323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2454">
            <a:off x="3397034" y="4323425"/>
            <a:ext cx="4035211" cy="3026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66251" y="288893"/>
            <a:ext cx="42148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Презентация «Весна»,</a:t>
            </a:r>
          </a:p>
          <a:p>
            <a:pPr algn="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Загадки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 рассказ о признаках весны, о весенней природе, о весенних птицах, животных весной, весенних забавах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9589">
            <a:off x="3042858" y="6214915"/>
            <a:ext cx="4332788" cy="324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7444">
            <a:off x="4158431" y="1799651"/>
            <a:ext cx="3193417" cy="425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2638">
            <a:off x="715217" y="1734178"/>
            <a:ext cx="2864507" cy="38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59635">
            <a:off x="198446" y="4710472"/>
            <a:ext cx="3777160" cy="283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1607" y="0"/>
            <a:ext cx="67866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Посадка лука «Огород на окне»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экологическое и трудовое воспитание детей посредством посадки лука в огород на окне.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58696">
            <a:off x="1359422" y="7346483"/>
            <a:ext cx="1737956" cy="231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95373735_www.radionetplus.ru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9295">
            <a:off x="3565435" y="3319828"/>
            <a:ext cx="3739637" cy="280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5565">
            <a:off x="3443314" y="6337209"/>
            <a:ext cx="3637599" cy="272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11328">
            <a:off x="144815" y="1319543"/>
            <a:ext cx="3795427" cy="284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49741">
            <a:off x="396235" y="5097143"/>
            <a:ext cx="2946323" cy="392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209259" y="431769"/>
            <a:ext cx="2857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Игры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«В море»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Мы сажали семена»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70545">
            <a:off x="243316" y="2251970"/>
            <a:ext cx="3635309" cy="484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90923">
            <a:off x="3805615" y="526748"/>
            <a:ext cx="3459063" cy="461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40935">
            <a:off x="3978982" y="5416030"/>
            <a:ext cx="3121148" cy="416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1673" y="503207"/>
            <a:ext cx="2714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Игры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«Грач»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«Отгадай животное»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8431">
            <a:off x="228405" y="6266278"/>
            <a:ext cx="4113736" cy="308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3327">
            <a:off x="4542905" y="5801178"/>
            <a:ext cx="2818798" cy="3758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343" y="2574909"/>
            <a:ext cx="23038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67155">
            <a:off x="5073314" y="2356256"/>
            <a:ext cx="2406189" cy="320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12497">
            <a:off x="210212" y="2313619"/>
            <a:ext cx="2441535" cy="347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1607" y="217455"/>
            <a:ext cx="69294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Составление рассказа по картинкам 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- уточнить и расширить знания детей по теме 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Весна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учить знать и называть признаки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весны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, расширить и активизировать словарь детей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1699">
            <a:off x="623515" y="5007397"/>
            <a:ext cx="3388834" cy="451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4221">
            <a:off x="146700" y="1919412"/>
            <a:ext cx="4176193" cy="313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9503">
            <a:off x="4389348" y="5392505"/>
            <a:ext cx="3119374" cy="415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00314">
            <a:off x="4516730" y="1971706"/>
            <a:ext cx="2789578" cy="371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8731" y="217455"/>
            <a:ext cx="7352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Рассматривание иллюстраций птиц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Цель: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-обобщить представление детей о птицах на основе выделения их существенных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признаков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3603">
            <a:off x="350017" y="1679912"/>
            <a:ext cx="3204459" cy="427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916">
            <a:off x="4312980" y="1844584"/>
            <a:ext cx="3074433" cy="409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5410">
            <a:off x="162258" y="6842490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1527">
            <a:off x="5224356" y="6697672"/>
            <a:ext cx="2186086" cy="291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7557" y="6003933"/>
            <a:ext cx="3214710" cy="241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80301" y="0"/>
            <a:ext cx="4714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Лепка «Птицы»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Цель: учить детей передавать образ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птицы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 путем использования разнообразных способов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лепки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46232">
            <a:off x="457179" y="6749810"/>
            <a:ext cx="3992720" cy="299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375360">
            <a:off x="4093944" y="767674"/>
            <a:ext cx="3871480" cy="290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6117">
            <a:off x="4529755" y="5569995"/>
            <a:ext cx="3015162" cy="402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46410">
            <a:off x="117304" y="4593745"/>
            <a:ext cx="3271140" cy="245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135515">
            <a:off x="152146" y="2072190"/>
            <a:ext cx="3310648" cy="248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463" y="10536259"/>
            <a:ext cx="1350152" cy="180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5888732">
            <a:off x="2973822" y="3309425"/>
            <a:ext cx="3771786" cy="282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08731" y="0"/>
            <a:ext cx="4786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Рисование: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 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«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Скворцы прилетели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»</a:t>
            </a:r>
            <a:r>
              <a:rPr lang="ru-RU" sz="2800" dirty="0" smtClean="0"/>
              <a:t> </a:t>
            </a:r>
            <a:endParaRPr lang="en-US" sz="2800" dirty="0" smtClean="0"/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Цель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Учить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 рисовать 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птиц, передавая характерные признаки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9549">
            <a:off x="1576721" y="5070032"/>
            <a:ext cx="5728866" cy="429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44368">
            <a:off x="195313" y="1343576"/>
            <a:ext cx="5417658" cy="406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0433" y="431769"/>
            <a:ext cx="328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Книжки-малышки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2" name="Рисунок 1" descr="BfUJowJIUAAq-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463"/>
            <a:ext cx="7561263" cy="6072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08797" y="3360727"/>
            <a:ext cx="6000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latin typeface="Comic Sans MS" pitchFamily="66" charset="0"/>
              </a:rPr>
              <a:t>Зиму провожаем,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  <a:latin typeface="Comic Sans MS" pitchFamily="66" charset="0"/>
              </a:rPr>
              <a:t> весну- красну встречаем </a:t>
            </a:r>
            <a:endParaRPr lang="ru-RU" sz="36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0246a7b06960e837cb98bbc5303796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280433" cy="235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ti-diz-a354-1000x7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1607" y="455681"/>
            <a:ext cx="6579573" cy="8963685"/>
          </a:xfrm>
          <a:prstGeom prst="rect">
            <a:avLst/>
          </a:prstGeom>
        </p:spPr>
        <p:txBody>
          <a:bodyPr wrap="square" lIns="98755" tIns="49378" rIns="98755" bIns="49378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Тип проекта: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познавательно – игровой, творческий.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Цель проекта: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ознакомление детей с природой во всех ее проявлениях в весенний период времени, а так же способствовать творческому выражению детей своих впечатлений в продуктивной деятельности.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Реализовать данную цель можно через решение следующих 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задач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: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расширить представление о сезонных изменениях в природе;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углубить знания детей о жизни птиц и животных в весенний период;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развивать художественный вкус, эстетическую восприимчивость и творчество детей;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воспитывать желание больше узнавать об особенностях природы своего края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Гипотеза образовательного проекта: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Проект поможет глубже и ярче изучить основные признаки весны, пополнить свои знания о родной природе. Дети научатся ценить и беречь природу.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etwalls.ru-507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15815" cy="97218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8731" y="288893"/>
            <a:ext cx="7072362" cy="9333017"/>
          </a:xfrm>
          <a:prstGeom prst="rect">
            <a:avLst/>
          </a:prstGeom>
        </p:spPr>
        <p:txBody>
          <a:bodyPr wrap="square" lIns="98755" tIns="49378" rIns="98755" bIns="49378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Методы проекта: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Наглядные: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наблюдения, экскурсии, энциклопедии, фотографии, картины, книги,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мультемедийные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презентации.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Словесные: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Беседы, чтение художественной литературы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Исследовательские: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поиск материалов, продуктивная деятельность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Игровые: 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Сюжетно-ролевые игры, дидактические игры, спортивные игры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Стратегия реализации проекта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I этап: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Организационно - подготовительный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Детям предлагается обсудить вопросы: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Чем отличается весна от других времен года? Какие изменения происходят с растениями и жизнью животных?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II этап: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Практический.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Непосредственно образовательная деятельность</a:t>
            </a:r>
          </a:p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Беседы: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«Весна - красна!»,«Кто больше радуется весне?»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«Первоцветы», «О чем поют весенние птицы?»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38243754_0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8731" y="1"/>
            <a:ext cx="7352532" cy="10360574"/>
          </a:xfrm>
          <a:prstGeom prst="rect">
            <a:avLst/>
          </a:prstGeom>
        </p:spPr>
        <p:txBody>
          <a:bodyPr wrap="square" lIns="98755" tIns="49378" rIns="98755" bIns="49378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Творческая деятельность: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 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Конструирование из бумаги: 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«Скворцы», «Бабочки», «Кораблики»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Лепка: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«Птицы», «Насекомые»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Рисование: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«Скворцы прилетели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», «Весенний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лес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», «Насекомые», «Первоцветы»</a:t>
            </a: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Аппликация: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«Ветка мимозы», «Букет цветов»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 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Взаимодействие с родителями: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сбор иллюстраций, картинок, придумывание, составление загадок о весне для альбома «Весна». Создание выставки: «Скворечники и кормушки для птиц », создание книжки-малышки «Перелетные птицы весной»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 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Чтение художественной литературы: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изучение энциклопедий, чтение  произведений А. Плещеев «Уж тает снег…», А. Пушкин «Улыбкой  ясною природа», Б.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Заходер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«Долго шла весна», В. Бианки «Синичкин календарь», Я. Аким «Села на лавочку первая бабочка», Соколов «Времена года», Некрасов «Дед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Мазай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и зайцы».</a:t>
            </a:r>
          </a:p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Коммуникация: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-Рассматривание картин о природе Суриков «Грачи прилетели», Остроухов «Ранняя весна», Левитан «Весна», «Март»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Составление рассказа по картинкам </a:t>
            </a:r>
            <a:endParaRPr lang="en-US" sz="2400" i="1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tooboi-detskie-det-014-373898766520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1607" y="431768"/>
            <a:ext cx="6929486" cy="8594354"/>
          </a:xfrm>
          <a:prstGeom prst="rect">
            <a:avLst/>
          </a:prstGeom>
        </p:spPr>
        <p:txBody>
          <a:bodyPr wrap="square" lIns="98755" tIns="49378" rIns="98755" bIns="49378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Музыка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: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Слушание П.И.Чайковский альбом «Времена года»: «Апрель», «Подснежник», А.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Вивальди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 «Весна»;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Разучивание песен о весне</a:t>
            </a:r>
          </a:p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Игры для свободной деятельности: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Дидактические игры: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«Подбери слово»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«Кто, где живет?»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«Назови растения»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«Угадай животное»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«Чей листок?»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«Где растет?»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Сюжетно ролевая игра: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«На даче»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Режиссерская игра «Изобрази животное, а ты угадай»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Исследовательская деятельность: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посадка лука «Огород на окне»;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посев семян цветов для рассады;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наблюдение за ветками деревьев;</a:t>
            </a: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- эксперименты с водой, испытание корабликов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79d4a04500725999935930b98e778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1320" y="1003273"/>
            <a:ext cx="6379860" cy="6009030"/>
          </a:xfrm>
          <a:prstGeom prst="rect">
            <a:avLst/>
          </a:prstGeom>
        </p:spPr>
        <p:txBody>
          <a:bodyPr wrap="square" lIns="98755" tIns="49378" rIns="98755" bIns="49378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III  этап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 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Заключительный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Выставка детского творчества «Весна глазами детей»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Выводы и результативность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         Благодаря этому проекту работа получилась продуктивной, познавательной. Проект помог детям освоить и осмыслить полученные  знания, расширить кругозор и представления об окружающем мире. Поняли, что надо любить и беречь природу, а не разрушать ее. Дети делились полученной информацией и различных источников с другими детьми. Родители заинтересовались результатами и продуктами проекта.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098">
            <a:off x="2077450" y="5490763"/>
            <a:ext cx="5442280" cy="408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1443">
            <a:off x="4348656" y="162061"/>
            <a:ext cx="3219740" cy="429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67800">
            <a:off x="-148195" y="2641395"/>
            <a:ext cx="5242432" cy="393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23045" y="288893"/>
            <a:ext cx="4214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Развивающая предметно- пространственная среда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395373735_www.radionetplus.ru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1263" cy="97218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53347">
            <a:off x="422408" y="1259397"/>
            <a:ext cx="2900612" cy="386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4583">
            <a:off x="4111056" y="1317546"/>
            <a:ext cx="2921237" cy="389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24112">
            <a:off x="458548" y="5309086"/>
            <a:ext cx="3059893" cy="407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33900">
            <a:off x="4139477" y="5549103"/>
            <a:ext cx="2913950" cy="388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3045" y="288892"/>
            <a:ext cx="6429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Беседы, чтение художественной литературы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247</Words>
  <PresentationFormat>Произвольный</PresentationFormat>
  <Paragraphs>119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46</cp:revision>
  <dcterms:created xsi:type="dcterms:W3CDTF">2020-03-09T10:08:51Z</dcterms:created>
  <dcterms:modified xsi:type="dcterms:W3CDTF">2020-03-18T14:59:06Z</dcterms:modified>
</cp:coreProperties>
</file>