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5" r:id="rId6"/>
    <p:sldId id="262" r:id="rId7"/>
    <p:sldId id="266" r:id="rId8"/>
    <p:sldId id="267" r:id="rId9"/>
    <p:sldId id="269" r:id="rId10"/>
    <p:sldId id="264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Наталья\Desktop\88z58PICy206WXfHv8K1a_PIC20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692696"/>
            <a:ext cx="7772400" cy="1470025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Консультация для воспитателей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420888"/>
            <a:ext cx="6400800" cy="1752600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Огород на окне</a:t>
            </a:r>
            <a:endParaRPr lang="ru-RU" sz="6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563888" y="3789040"/>
            <a:ext cx="5580112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</a:t>
            </a:r>
          </a:p>
          <a:p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воспитатель </a:t>
            </a:r>
            <a:r>
              <a:rPr lang="ru-RU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Гусакова</a:t>
            </a: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В.П.</a:t>
            </a:r>
            <a:endParaRPr lang="ru-RU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96515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Наталья\Desktop\88z58PICy206WXfHv8K1a_PIC201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497"/>
          <a:stretch/>
        </p:blipFill>
        <p:spPr bwMode="auto">
          <a:xfrm>
            <a:off x="0" y="12441"/>
            <a:ext cx="9144000" cy="6845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Наталья\Desktop\img1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1" t="17937" r="71191" b="54603"/>
          <a:stretch/>
        </p:blipFill>
        <p:spPr bwMode="auto">
          <a:xfrm>
            <a:off x="755576" y="2852936"/>
            <a:ext cx="2307772" cy="1883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Наталья\Desktop\img1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82" t="28255" r="38572" b="45555"/>
          <a:stretch/>
        </p:blipFill>
        <p:spPr bwMode="auto">
          <a:xfrm>
            <a:off x="3779912" y="1639077"/>
            <a:ext cx="2198847" cy="1796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Наталья\Desktop\img1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71" t="34762" r="3214" b="38413"/>
          <a:stretch/>
        </p:blipFill>
        <p:spPr bwMode="auto">
          <a:xfrm>
            <a:off x="6727371" y="2564362"/>
            <a:ext cx="2122716" cy="1839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Наталья\Desktop\img1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63" t="62857" r="36190" b="8413"/>
          <a:stretch/>
        </p:blipFill>
        <p:spPr bwMode="auto">
          <a:xfrm>
            <a:off x="3635896" y="4310742"/>
            <a:ext cx="2198847" cy="1970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779912" y="275085"/>
            <a:ext cx="4572000" cy="75540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ru-RU" sz="4000" b="1" u="sng" dirty="0" smtClean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ПЕРЕЦ</a:t>
            </a:r>
            <a:endParaRPr lang="ru-RU" sz="4000" b="1" u="sng" dirty="0">
              <a:solidFill>
                <a:srgbClr val="FFFF00"/>
              </a:solidFill>
              <a:ea typeface="Calibri"/>
              <a:cs typeface="Times New Roman"/>
            </a:endParaRPr>
          </a:p>
        </p:txBody>
      </p:sp>
      <p:pic>
        <p:nvPicPr>
          <p:cNvPr id="3078" name="Picture 6" descr="C:\Users\Наталья\Desktop\img13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4" t="23900" r="71667" b="49195"/>
          <a:stretch/>
        </p:blipFill>
        <p:spPr bwMode="auto">
          <a:xfrm>
            <a:off x="6544208" y="275085"/>
            <a:ext cx="2296886" cy="1845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28082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Наталья\Desktop\88z58PICy206WXfHv8K1a_PIC20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772816"/>
            <a:ext cx="6400800" cy="1752600"/>
          </a:xfrm>
        </p:spPr>
        <p:txBody>
          <a:bodyPr>
            <a:normAutofit lnSpcReduction="10000"/>
          </a:bodyPr>
          <a:lstStyle/>
          <a:p>
            <a:r>
              <a:rPr lang="ru-RU" sz="6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6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87914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Наталья\Desktop\88z58PICy206WXfHv8K1a_PIC201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497"/>
          <a:stretch/>
        </p:blipFill>
        <p:spPr bwMode="auto">
          <a:xfrm>
            <a:off x="0" y="-1"/>
            <a:ext cx="9144000" cy="6845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691680" y="548680"/>
            <a:ext cx="684076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Times New Roman"/>
                <a:ea typeface="Times New Roman"/>
              </a:rPr>
              <a:t>Огород на 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ea typeface="Times New Roman"/>
              </a:rPr>
              <a:t>подоконнике -</a:t>
            </a:r>
          </a:p>
          <a:p>
            <a:pPr algn="just"/>
            <a:r>
              <a:rPr lang="ru-RU" sz="28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в </a:t>
            </a:r>
            <a:r>
              <a:rPr lang="ru-RU" sz="2800" dirty="0">
                <a:solidFill>
                  <a:srgbClr val="002060"/>
                </a:solidFill>
                <a:latin typeface="Times New Roman"/>
                <a:ea typeface="Times New Roman"/>
              </a:rPr>
              <a:t>детском саду способствует развитию любознательности и наблюдательности у детей, это помогает лучше познать растительную жизнь. </a:t>
            </a:r>
            <a:endParaRPr lang="ru-RU" sz="2800" dirty="0" smtClean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 algn="just"/>
            <a:r>
              <a:rPr lang="ru-RU" sz="28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Он </a:t>
            </a:r>
            <a:r>
              <a:rPr lang="ru-RU" sz="2800" dirty="0">
                <a:solidFill>
                  <a:srgbClr val="002060"/>
                </a:solidFill>
                <a:latin typeface="Times New Roman"/>
                <a:ea typeface="Times New Roman"/>
              </a:rPr>
              <a:t>способен расширить представления детей о растениях, как живых организмах, об условиях, необходимых для роста и развития, развивать этическое чувство, умение радоваться красоте выращиваемых растений и результатом своего труда.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5247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Наталья\Desktop\88z58PICy206WXfHv8K1a_PIC201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497"/>
          <a:stretch/>
        </p:blipFill>
        <p:spPr bwMode="auto">
          <a:xfrm>
            <a:off x="0" y="12441"/>
            <a:ext cx="9144000" cy="6845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19672" y="1019174"/>
            <a:ext cx="669674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Times New Roman"/>
                <a:ea typeface="Times New Roman"/>
              </a:rPr>
              <a:t>Для </a:t>
            </a:r>
            <a:r>
              <a:rPr lang="ru-RU" sz="2800" dirty="0">
                <a:latin typeface="Times New Roman"/>
                <a:ea typeface="Times New Roman"/>
              </a:rPr>
              <a:t>воспитанников младших групп целесообразно высаживать более крупные семена, чем для воспитанников средних и старших групп</a:t>
            </a:r>
            <a:r>
              <a:rPr lang="ru-RU" sz="2800" dirty="0" smtClean="0">
                <a:latin typeface="Times New Roman"/>
                <a:ea typeface="Times New Roman"/>
              </a:rPr>
              <a:t>.</a:t>
            </a:r>
          </a:p>
          <a:p>
            <a:pPr algn="just"/>
            <a:r>
              <a:rPr lang="ru-RU" sz="2800" dirty="0" smtClean="0">
                <a:latin typeface="Times New Roman"/>
                <a:ea typeface="Times New Roman"/>
              </a:rPr>
              <a:t> 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ru-RU" sz="2800" dirty="0">
                <a:latin typeface="Times New Roman"/>
                <a:ea typeface="Times New Roman"/>
              </a:rPr>
              <a:t>В</a:t>
            </a:r>
            <a:r>
              <a:rPr lang="ru-RU" sz="2800" dirty="0" smtClean="0">
                <a:latin typeface="Times New Roman"/>
                <a:ea typeface="Times New Roman"/>
              </a:rPr>
              <a:t> </a:t>
            </a:r>
            <a:r>
              <a:rPr lang="ru-RU" sz="2800" dirty="0">
                <a:latin typeface="Times New Roman"/>
                <a:ea typeface="Times New Roman"/>
              </a:rPr>
              <a:t>младших группах достаточно 1 – 2 вида растения для посадки</a:t>
            </a:r>
            <a:r>
              <a:rPr lang="ru-RU" sz="2800" dirty="0" smtClean="0">
                <a:latin typeface="Times New Roman"/>
                <a:ea typeface="Times New Roman"/>
              </a:rPr>
              <a:t>,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ru-RU" sz="2800" dirty="0" smtClean="0">
                <a:latin typeface="Times New Roman"/>
                <a:ea typeface="Times New Roman"/>
              </a:rPr>
              <a:t> </a:t>
            </a:r>
            <a:r>
              <a:rPr lang="ru-RU" sz="2800" dirty="0">
                <a:latin typeface="Times New Roman"/>
                <a:ea typeface="Times New Roman"/>
              </a:rPr>
              <a:t>в средних – 2 – 3</a:t>
            </a:r>
            <a:r>
              <a:rPr lang="ru-RU" sz="2800" dirty="0" smtClean="0">
                <a:latin typeface="Times New Roman"/>
                <a:ea typeface="Times New Roman"/>
              </a:rPr>
              <a:t>,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ru-RU" sz="2800" dirty="0" smtClean="0">
                <a:latin typeface="Times New Roman"/>
                <a:ea typeface="Times New Roman"/>
              </a:rPr>
              <a:t> </a:t>
            </a:r>
            <a:r>
              <a:rPr lang="ru-RU" sz="2800" dirty="0">
                <a:latin typeface="Times New Roman"/>
                <a:ea typeface="Times New Roman"/>
              </a:rPr>
              <a:t>в старших и подготовительных – до 5.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9707388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Наталья\Desktop\88z58PICy206WXfHv8K1a_PIC201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497"/>
          <a:stretch/>
        </p:blipFill>
        <p:spPr bwMode="auto">
          <a:xfrm>
            <a:off x="0" y="12441"/>
            <a:ext cx="9144000" cy="6845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07704" y="692696"/>
            <a:ext cx="662473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u="sng" dirty="0" smtClean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</a:rPr>
              <a:t>Примерный </a:t>
            </a:r>
            <a:r>
              <a:rPr lang="ru-RU" sz="2800" u="sng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</a:rPr>
              <a:t>перечень растений для посадки: </a:t>
            </a:r>
            <a:endParaRPr lang="ru-RU" sz="2800" u="sng" dirty="0" smtClean="0">
              <a:solidFill>
                <a:schemeClr val="accent6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r>
              <a:rPr lang="ru-RU" sz="2800" dirty="0" smtClean="0">
                <a:latin typeface="Times New Roman"/>
                <a:ea typeface="Times New Roman"/>
              </a:rPr>
              <a:t>лук-репка, </a:t>
            </a:r>
            <a:r>
              <a:rPr lang="ru-RU" sz="2800" dirty="0">
                <a:latin typeface="Times New Roman"/>
                <a:ea typeface="Times New Roman"/>
              </a:rPr>
              <a:t>дольки чеснока, корнеплоды свеклы, петрушки, сельдерея</a:t>
            </a:r>
            <a:r>
              <a:rPr lang="ru-RU" sz="2800" dirty="0" smtClean="0">
                <a:latin typeface="Times New Roman"/>
                <a:ea typeface="Times New Roman"/>
              </a:rPr>
              <a:t>.</a:t>
            </a:r>
          </a:p>
          <a:p>
            <a:r>
              <a:rPr lang="ru-RU" sz="2800" dirty="0" smtClean="0">
                <a:latin typeface="Times New Roman"/>
                <a:ea typeface="Times New Roman"/>
              </a:rPr>
              <a:t> </a:t>
            </a:r>
          </a:p>
          <a:p>
            <a:r>
              <a:rPr lang="ru-RU" sz="2800" dirty="0" smtClean="0">
                <a:latin typeface="Times New Roman"/>
                <a:ea typeface="Times New Roman"/>
              </a:rPr>
              <a:t>Можно </a:t>
            </a:r>
            <a:r>
              <a:rPr lang="ru-RU" sz="2800" dirty="0">
                <a:latin typeface="Times New Roman"/>
                <a:ea typeface="Times New Roman"/>
              </a:rPr>
              <a:t>выращивать по 1—2 экземпляра комнатных сортов огурца, томата, горошка.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9707388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Наталья\Desktop\88z58PICy206WXfHv8K1a_PIC201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497"/>
          <a:stretch/>
        </p:blipFill>
        <p:spPr bwMode="auto">
          <a:xfrm>
            <a:off x="0" y="12441"/>
            <a:ext cx="9144000" cy="6845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91680" y="332656"/>
            <a:ext cx="7056784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/>
                <a:ea typeface="Times New Roman"/>
              </a:rPr>
              <a:t>      </a:t>
            </a:r>
            <a:r>
              <a:rPr lang="ru-RU" sz="2800" dirty="0">
                <a:latin typeface="Times New Roman"/>
                <a:ea typeface="Times New Roman"/>
              </a:rPr>
              <a:t>   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</a:rPr>
              <a:t>За растениями должны идти регулярные наблюдения с фиксацией результатов в дневнике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</a:rPr>
              <a:t>.</a:t>
            </a:r>
          </a:p>
          <a:p>
            <a:endParaRPr lang="ru-RU" sz="2800" dirty="0" smtClean="0">
              <a:solidFill>
                <a:schemeClr val="accent6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dirty="0" smtClean="0">
                <a:latin typeface="Times New Roman"/>
                <a:ea typeface="Times New Roman"/>
              </a:rPr>
              <a:t>В </a:t>
            </a:r>
            <a:r>
              <a:rPr lang="ru-RU" sz="2800" dirty="0">
                <a:latin typeface="Times New Roman"/>
                <a:ea typeface="Times New Roman"/>
              </a:rPr>
              <a:t>младших группах воспитатель зарисовывает или фотографирует изменения</a:t>
            </a:r>
            <a:r>
              <a:rPr lang="ru-RU" sz="2800" dirty="0" smtClean="0">
                <a:latin typeface="Times New Roman"/>
                <a:ea typeface="Times New Roman"/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dirty="0" smtClean="0">
                <a:latin typeface="Times New Roman"/>
                <a:ea typeface="Times New Roman"/>
              </a:rPr>
              <a:t> </a:t>
            </a:r>
            <a:r>
              <a:rPr lang="ru-RU" sz="2800" dirty="0">
                <a:latin typeface="Times New Roman"/>
                <a:ea typeface="Times New Roman"/>
              </a:rPr>
              <a:t>В средних – дети помогают (например, воспитатель рисует луковицу, а ребенок – зеленые листья). </a:t>
            </a:r>
            <a:endParaRPr lang="ru-RU" sz="2800" dirty="0" smtClean="0">
              <a:latin typeface="Times New Roman"/>
              <a:ea typeface="Times New Roman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dirty="0" smtClean="0">
                <a:latin typeface="Times New Roman"/>
                <a:ea typeface="Times New Roman"/>
              </a:rPr>
              <a:t>В </a:t>
            </a:r>
            <a:r>
              <a:rPr lang="ru-RU" sz="2800" dirty="0">
                <a:latin typeface="Times New Roman"/>
                <a:ea typeface="Times New Roman"/>
              </a:rPr>
              <a:t>старших и подготовительных группах результаты наблюдений зарисовывают дети.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1928082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Наталья\Desktop\88z58PICy206WXfHv8K1a_PIC201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497"/>
          <a:stretch/>
        </p:blipFill>
        <p:spPr bwMode="auto">
          <a:xfrm>
            <a:off x="0" y="12441"/>
            <a:ext cx="9144000" cy="6845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47664" y="620688"/>
            <a:ext cx="7416824" cy="5467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b="1" u="sng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Работа </a:t>
            </a:r>
            <a:r>
              <a:rPr lang="ru-RU" sz="2400" b="1" u="sng" dirty="0">
                <a:solidFill>
                  <a:schemeClr val="accent3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по организации огорода на окне будет успешнее, если ее проводить поэтапно.</a:t>
            </a:r>
            <a:endParaRPr lang="ru-RU" sz="2400" b="1" u="sng" dirty="0">
              <a:solidFill>
                <a:schemeClr val="accent3">
                  <a:lumMod val="50000"/>
                </a:schemeClr>
              </a:solidFill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1. Посадка растений, изготовление таблиц-указателей с названиями и датой посадки. Знакомство детей с алгоритмом по уходу за растениями. Подбор художественной литературы про посаженные растения: поговорки, стихи, сказки, загадки.</a:t>
            </a:r>
            <a:endParaRPr lang="ru-RU" sz="1400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2. Наблюдение за ростом растений, проведение опытов, экспериментов. Результаты фиксируются в дневнике. Создание коллекции семян овощных культур, популярных в нашем регионе. Знакомство с художественной литературой, создание картотеки художественного слова, рассматривание иллюстраций, проведение бесед, игр.</a:t>
            </a:r>
            <a:endParaRPr lang="ru-RU" sz="1400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3. Анализ и обобщение результатов, полученных в процессе исследовательской деятельности детей. Оформление выставки рисунков «От семени к ростку». Составление рассказов о том, как ухаживать за растениями.</a:t>
            </a:r>
            <a:endParaRPr lang="ru-RU" sz="14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707388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Наталья\Desktop\88z58PICy206WXfHv8K1a_PIC201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497"/>
          <a:stretch/>
        </p:blipFill>
        <p:spPr bwMode="auto">
          <a:xfrm>
            <a:off x="0" y="12441"/>
            <a:ext cx="9144000" cy="6845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779912" y="275085"/>
            <a:ext cx="4572000" cy="7554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4000" b="1" u="sng" dirty="0" smtClean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ЧЕСНОК</a:t>
            </a:r>
            <a:endParaRPr lang="ru-RU" sz="4000" b="1" u="sng" dirty="0">
              <a:solidFill>
                <a:srgbClr val="FFFF00"/>
              </a:solidFill>
              <a:ea typeface="Calibri"/>
              <a:cs typeface="Times New Roman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13" r="77143" b="53175"/>
          <a:stretch/>
        </p:blipFill>
        <p:spPr bwMode="auto">
          <a:xfrm>
            <a:off x="251520" y="1519194"/>
            <a:ext cx="2090057" cy="1605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7" t="35119" r="50000" b="39048"/>
          <a:stretch/>
        </p:blipFill>
        <p:spPr bwMode="auto">
          <a:xfrm>
            <a:off x="2466054" y="2393385"/>
            <a:ext cx="2133600" cy="1771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90" t="42063" r="23155" b="31270"/>
          <a:stretch/>
        </p:blipFill>
        <p:spPr bwMode="auto">
          <a:xfrm>
            <a:off x="4932040" y="3337832"/>
            <a:ext cx="2117271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00" t="66190" b="7460"/>
          <a:stretch/>
        </p:blipFill>
        <p:spPr bwMode="auto">
          <a:xfrm>
            <a:off x="7185859" y="4653136"/>
            <a:ext cx="1828800" cy="1807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 descr="C:\Users\Наталья\Desktop\img13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92" t="62222" r="4880" b="13174"/>
          <a:stretch/>
        </p:blipFill>
        <p:spPr bwMode="auto">
          <a:xfrm>
            <a:off x="6804248" y="620804"/>
            <a:ext cx="2188030" cy="1687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22199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Наталья\Desktop\88z58PICy206WXfHv8K1a_PIC201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497"/>
          <a:stretch/>
        </p:blipFill>
        <p:spPr bwMode="auto">
          <a:xfrm>
            <a:off x="0" y="12441"/>
            <a:ext cx="9144000" cy="6845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491880" y="275085"/>
            <a:ext cx="4572000" cy="7554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4000" b="1" u="sng" dirty="0" smtClean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ФАСОЛЬ</a:t>
            </a:r>
            <a:endParaRPr lang="ru-RU" sz="4000" b="1" u="sng" dirty="0">
              <a:solidFill>
                <a:srgbClr val="FFFF00"/>
              </a:solidFill>
              <a:ea typeface="Calibri"/>
              <a:cs typeface="Times New Roman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8" t="22857" r="65595" b="42381"/>
          <a:stretch/>
        </p:blipFill>
        <p:spPr bwMode="auto">
          <a:xfrm>
            <a:off x="478969" y="1583872"/>
            <a:ext cx="2667001" cy="2383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76" t="29048" r="3571" b="35476"/>
          <a:stretch/>
        </p:blipFill>
        <p:spPr bwMode="auto">
          <a:xfrm>
            <a:off x="3419872" y="2924943"/>
            <a:ext cx="2830287" cy="2432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47" t="47937" r="36310" b="4445"/>
          <a:stretch/>
        </p:blipFill>
        <p:spPr bwMode="auto">
          <a:xfrm>
            <a:off x="6501443" y="3284984"/>
            <a:ext cx="2481943" cy="3265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 descr="C:\Users\Наталья\Desktop\img13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8" t="57619" r="70833" b="12857"/>
          <a:stretch/>
        </p:blipFill>
        <p:spPr bwMode="auto">
          <a:xfrm>
            <a:off x="6593972" y="310988"/>
            <a:ext cx="2296886" cy="2024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85394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Наталья\Desktop\88z58PICy206WXfHv8K1a_PIC201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497"/>
          <a:stretch/>
        </p:blipFill>
        <p:spPr bwMode="auto">
          <a:xfrm>
            <a:off x="0" y="12441"/>
            <a:ext cx="9144000" cy="6845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40191" y="275085"/>
            <a:ext cx="4572000" cy="7554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4000" b="1" u="sng" dirty="0" smtClean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ОГУРЦЫ</a:t>
            </a:r>
            <a:endParaRPr lang="ru-RU" sz="4000" b="1" u="sng" dirty="0">
              <a:solidFill>
                <a:srgbClr val="FFFF00"/>
              </a:solidFill>
              <a:ea typeface="Calibri"/>
              <a:cs typeface="Times New Roman"/>
            </a:endParaRPr>
          </a:p>
        </p:txBody>
      </p:sp>
      <p:pic>
        <p:nvPicPr>
          <p:cNvPr id="6146" name="Picture 2" descr="C:\Users\Наталья\Desktop\img1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3" t="22063" r="71667" b="52222"/>
          <a:stretch/>
        </p:blipFill>
        <p:spPr bwMode="auto">
          <a:xfrm>
            <a:off x="195942" y="1513114"/>
            <a:ext cx="2394857" cy="1763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Наталья\Desktop\img1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62" t="38889" r="4167" b="34762"/>
          <a:stretch/>
        </p:blipFill>
        <p:spPr bwMode="auto">
          <a:xfrm>
            <a:off x="6516216" y="3435220"/>
            <a:ext cx="2383972" cy="1807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Наталья\Desktop\img1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35" t="30159" r="37858" b="43016"/>
          <a:stretch/>
        </p:blipFill>
        <p:spPr bwMode="auto">
          <a:xfrm>
            <a:off x="3350923" y="2356757"/>
            <a:ext cx="2442153" cy="1839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Наталья\Desktop\img1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05" t="63650" r="35119" b="2699"/>
          <a:stretch/>
        </p:blipFill>
        <p:spPr bwMode="auto">
          <a:xfrm>
            <a:off x="2917371" y="4365170"/>
            <a:ext cx="3015344" cy="2307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C:\Users\Наталья\Desktop\img13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66" t="15025" r="38195" b="52223"/>
          <a:stretch/>
        </p:blipFill>
        <p:spPr bwMode="auto">
          <a:xfrm>
            <a:off x="6300192" y="390057"/>
            <a:ext cx="2298645" cy="2246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856494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174</Words>
  <Application>Microsoft Office PowerPoint</Application>
  <PresentationFormat>Экран (4:3)</PresentationFormat>
  <Paragraphs>30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Консультация для воспитателей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Консультация для воспитателей</dc:title>
  <dc:creator>Наталья</dc:creator>
  <cp:lastModifiedBy>Наталья</cp:lastModifiedBy>
  <cp:revision>4</cp:revision>
  <dcterms:created xsi:type="dcterms:W3CDTF">2019-11-19T21:56:47Z</dcterms:created>
  <dcterms:modified xsi:type="dcterms:W3CDTF">2019-11-19T22:29:47Z</dcterms:modified>
</cp:coreProperties>
</file>