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58" r:id="rId5"/>
    <p:sldId id="259" r:id="rId6"/>
    <p:sldId id="260" r:id="rId7"/>
    <p:sldId id="261" r:id="rId8"/>
    <p:sldId id="262" r:id="rId9"/>
    <p:sldId id="263" r:id="rId10"/>
    <p:sldId id="265" r:id="rId11"/>
    <p:sldId id="266" r:id="rId12"/>
    <p:sldId id="267"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3" autoAdjust="0"/>
    <p:restoredTop sz="94660"/>
  </p:normalViewPr>
  <p:slideViewPr>
    <p:cSldViewPr snapToGrid="0">
      <p:cViewPr varScale="1">
        <p:scale>
          <a:sx n="71" d="100"/>
          <a:sy n="71" d="100"/>
        </p:scale>
        <p:origin x="45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3D79F49-9B3C-49AF-9006-77343A87E0B2}" type="datetimeFigureOut">
              <a:rPr lang="ru-RU" smtClean="0"/>
              <a:t>21.05.2019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807EDC5-6E6A-40FE-B13A-FFE374194C4B}" type="slidenum">
              <a:rPr lang="ru-RU" smtClean="0"/>
              <a:t>‹#›</a:t>
            </a:fld>
            <a:endParaRPr lang="ru-RU"/>
          </a:p>
        </p:txBody>
      </p:sp>
    </p:spTree>
    <p:extLst>
      <p:ext uri="{BB962C8B-B14F-4D97-AF65-F5344CB8AC3E}">
        <p14:creationId xmlns:p14="http://schemas.microsoft.com/office/powerpoint/2010/main" val="1724095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3D79F49-9B3C-49AF-9006-77343A87E0B2}" type="datetimeFigureOut">
              <a:rPr lang="ru-RU" smtClean="0"/>
              <a:t>21.05.2019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807EDC5-6E6A-40FE-B13A-FFE374194C4B}" type="slidenum">
              <a:rPr lang="ru-RU" smtClean="0"/>
              <a:t>‹#›</a:t>
            </a:fld>
            <a:endParaRPr lang="ru-RU"/>
          </a:p>
        </p:txBody>
      </p:sp>
    </p:spTree>
    <p:extLst>
      <p:ext uri="{BB962C8B-B14F-4D97-AF65-F5344CB8AC3E}">
        <p14:creationId xmlns:p14="http://schemas.microsoft.com/office/powerpoint/2010/main" val="4244714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3D79F49-9B3C-49AF-9006-77343A87E0B2}" type="datetimeFigureOut">
              <a:rPr lang="ru-RU" smtClean="0"/>
              <a:t>21.05.2019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807EDC5-6E6A-40FE-B13A-FFE374194C4B}"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272345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3D79F49-9B3C-49AF-9006-77343A87E0B2}" type="datetimeFigureOut">
              <a:rPr lang="ru-RU" smtClean="0"/>
              <a:t>21.05.2019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807EDC5-6E6A-40FE-B13A-FFE374194C4B}" type="slidenum">
              <a:rPr lang="ru-RU" smtClean="0"/>
              <a:t>‹#›</a:t>
            </a:fld>
            <a:endParaRPr lang="ru-RU"/>
          </a:p>
        </p:txBody>
      </p:sp>
    </p:spTree>
    <p:extLst>
      <p:ext uri="{BB962C8B-B14F-4D97-AF65-F5344CB8AC3E}">
        <p14:creationId xmlns:p14="http://schemas.microsoft.com/office/powerpoint/2010/main" val="14057970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3D79F49-9B3C-49AF-9006-77343A87E0B2}" type="datetimeFigureOut">
              <a:rPr lang="ru-RU" smtClean="0"/>
              <a:t>21.05.2019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807EDC5-6E6A-40FE-B13A-FFE374194C4B}"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614187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3D79F49-9B3C-49AF-9006-77343A87E0B2}" type="datetimeFigureOut">
              <a:rPr lang="ru-RU" smtClean="0"/>
              <a:t>21.05.2019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807EDC5-6E6A-40FE-B13A-FFE374194C4B}" type="slidenum">
              <a:rPr lang="ru-RU" smtClean="0"/>
              <a:t>‹#›</a:t>
            </a:fld>
            <a:endParaRPr lang="ru-RU"/>
          </a:p>
        </p:txBody>
      </p:sp>
    </p:spTree>
    <p:extLst>
      <p:ext uri="{BB962C8B-B14F-4D97-AF65-F5344CB8AC3E}">
        <p14:creationId xmlns:p14="http://schemas.microsoft.com/office/powerpoint/2010/main" val="39747592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3D79F49-9B3C-49AF-9006-77343A87E0B2}" type="datetimeFigureOut">
              <a:rPr lang="ru-RU" smtClean="0"/>
              <a:t>21.05.2019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807EDC5-6E6A-40FE-B13A-FFE374194C4B}" type="slidenum">
              <a:rPr lang="ru-RU" smtClean="0"/>
              <a:t>‹#›</a:t>
            </a:fld>
            <a:endParaRPr lang="ru-RU"/>
          </a:p>
        </p:txBody>
      </p:sp>
    </p:spTree>
    <p:extLst>
      <p:ext uri="{BB962C8B-B14F-4D97-AF65-F5344CB8AC3E}">
        <p14:creationId xmlns:p14="http://schemas.microsoft.com/office/powerpoint/2010/main" val="41230145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3D79F49-9B3C-49AF-9006-77343A87E0B2}" type="datetimeFigureOut">
              <a:rPr lang="ru-RU" smtClean="0"/>
              <a:t>21.05.2019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807EDC5-6E6A-40FE-B13A-FFE374194C4B}" type="slidenum">
              <a:rPr lang="ru-RU" smtClean="0"/>
              <a:t>‹#›</a:t>
            </a:fld>
            <a:endParaRPr lang="ru-RU"/>
          </a:p>
        </p:txBody>
      </p:sp>
    </p:spTree>
    <p:extLst>
      <p:ext uri="{BB962C8B-B14F-4D97-AF65-F5344CB8AC3E}">
        <p14:creationId xmlns:p14="http://schemas.microsoft.com/office/powerpoint/2010/main" val="718925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3D79F49-9B3C-49AF-9006-77343A87E0B2}" type="datetimeFigureOut">
              <a:rPr lang="ru-RU" smtClean="0"/>
              <a:t>21.05.2019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807EDC5-6E6A-40FE-B13A-FFE374194C4B}" type="slidenum">
              <a:rPr lang="ru-RU" smtClean="0"/>
              <a:t>‹#›</a:t>
            </a:fld>
            <a:endParaRPr lang="ru-RU"/>
          </a:p>
        </p:txBody>
      </p:sp>
    </p:spTree>
    <p:extLst>
      <p:ext uri="{BB962C8B-B14F-4D97-AF65-F5344CB8AC3E}">
        <p14:creationId xmlns:p14="http://schemas.microsoft.com/office/powerpoint/2010/main" val="1268640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3D79F49-9B3C-49AF-9006-77343A87E0B2}" type="datetimeFigureOut">
              <a:rPr lang="ru-RU" smtClean="0"/>
              <a:t>21.05.2019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807EDC5-6E6A-40FE-B13A-FFE374194C4B}" type="slidenum">
              <a:rPr lang="ru-RU" smtClean="0"/>
              <a:t>‹#›</a:t>
            </a:fld>
            <a:endParaRPr lang="ru-RU"/>
          </a:p>
        </p:txBody>
      </p:sp>
    </p:spTree>
    <p:extLst>
      <p:ext uri="{BB962C8B-B14F-4D97-AF65-F5344CB8AC3E}">
        <p14:creationId xmlns:p14="http://schemas.microsoft.com/office/powerpoint/2010/main" val="2025613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F3D79F49-9B3C-49AF-9006-77343A87E0B2}" type="datetimeFigureOut">
              <a:rPr lang="ru-RU" smtClean="0"/>
              <a:t>21.05.2019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807EDC5-6E6A-40FE-B13A-FFE374194C4B}" type="slidenum">
              <a:rPr lang="ru-RU" smtClean="0"/>
              <a:t>‹#›</a:t>
            </a:fld>
            <a:endParaRPr lang="ru-RU"/>
          </a:p>
        </p:txBody>
      </p:sp>
    </p:spTree>
    <p:extLst>
      <p:ext uri="{BB962C8B-B14F-4D97-AF65-F5344CB8AC3E}">
        <p14:creationId xmlns:p14="http://schemas.microsoft.com/office/powerpoint/2010/main" val="4002301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3D79F49-9B3C-49AF-9006-77343A87E0B2}" type="datetimeFigureOut">
              <a:rPr lang="ru-RU" smtClean="0"/>
              <a:t>21.05.2019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807EDC5-6E6A-40FE-B13A-FFE374194C4B}" type="slidenum">
              <a:rPr lang="ru-RU" smtClean="0"/>
              <a:t>‹#›</a:t>
            </a:fld>
            <a:endParaRPr lang="ru-RU"/>
          </a:p>
        </p:txBody>
      </p:sp>
    </p:spTree>
    <p:extLst>
      <p:ext uri="{BB962C8B-B14F-4D97-AF65-F5344CB8AC3E}">
        <p14:creationId xmlns:p14="http://schemas.microsoft.com/office/powerpoint/2010/main" val="1313361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3D79F49-9B3C-49AF-9006-77343A87E0B2}" type="datetimeFigureOut">
              <a:rPr lang="ru-RU" smtClean="0"/>
              <a:t>21.05.2019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807EDC5-6E6A-40FE-B13A-FFE374194C4B}" type="slidenum">
              <a:rPr lang="ru-RU" smtClean="0"/>
              <a:t>‹#›</a:t>
            </a:fld>
            <a:endParaRPr lang="ru-RU"/>
          </a:p>
        </p:txBody>
      </p:sp>
    </p:spTree>
    <p:extLst>
      <p:ext uri="{BB962C8B-B14F-4D97-AF65-F5344CB8AC3E}">
        <p14:creationId xmlns:p14="http://schemas.microsoft.com/office/powerpoint/2010/main" val="3184030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D79F49-9B3C-49AF-9006-77343A87E0B2}" type="datetimeFigureOut">
              <a:rPr lang="ru-RU" smtClean="0"/>
              <a:t>21.05.2019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807EDC5-6E6A-40FE-B13A-FFE374194C4B}" type="slidenum">
              <a:rPr lang="ru-RU" smtClean="0"/>
              <a:t>‹#›</a:t>
            </a:fld>
            <a:endParaRPr lang="ru-RU"/>
          </a:p>
        </p:txBody>
      </p:sp>
    </p:spTree>
    <p:extLst>
      <p:ext uri="{BB962C8B-B14F-4D97-AF65-F5344CB8AC3E}">
        <p14:creationId xmlns:p14="http://schemas.microsoft.com/office/powerpoint/2010/main" val="1165765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F3D79F49-9B3C-49AF-9006-77343A87E0B2}" type="datetimeFigureOut">
              <a:rPr lang="ru-RU" smtClean="0"/>
              <a:t>21.05.2019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807EDC5-6E6A-40FE-B13A-FFE374194C4B}" type="slidenum">
              <a:rPr lang="ru-RU" smtClean="0"/>
              <a:t>‹#›</a:t>
            </a:fld>
            <a:endParaRPr lang="ru-RU"/>
          </a:p>
        </p:txBody>
      </p:sp>
    </p:spTree>
    <p:extLst>
      <p:ext uri="{BB962C8B-B14F-4D97-AF65-F5344CB8AC3E}">
        <p14:creationId xmlns:p14="http://schemas.microsoft.com/office/powerpoint/2010/main" val="3991037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3D79F49-9B3C-49AF-9006-77343A87E0B2}" type="datetimeFigureOut">
              <a:rPr lang="ru-RU" smtClean="0"/>
              <a:t>21.05.2019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807EDC5-6E6A-40FE-B13A-FFE374194C4B}" type="slidenum">
              <a:rPr lang="ru-RU" smtClean="0"/>
              <a:t>‹#›</a:t>
            </a:fld>
            <a:endParaRPr lang="ru-RU"/>
          </a:p>
        </p:txBody>
      </p:sp>
    </p:spTree>
    <p:extLst>
      <p:ext uri="{BB962C8B-B14F-4D97-AF65-F5344CB8AC3E}">
        <p14:creationId xmlns:p14="http://schemas.microsoft.com/office/powerpoint/2010/main" val="938407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3D79F49-9B3C-49AF-9006-77343A87E0B2}" type="datetimeFigureOut">
              <a:rPr lang="ru-RU" smtClean="0"/>
              <a:t>21.05.2019</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807EDC5-6E6A-40FE-B13A-FFE374194C4B}" type="slidenum">
              <a:rPr lang="ru-RU" smtClean="0"/>
              <a:t>‹#›</a:t>
            </a:fld>
            <a:endParaRPr lang="ru-RU"/>
          </a:p>
        </p:txBody>
      </p:sp>
    </p:spTree>
    <p:extLst>
      <p:ext uri="{BB962C8B-B14F-4D97-AF65-F5344CB8AC3E}">
        <p14:creationId xmlns:p14="http://schemas.microsoft.com/office/powerpoint/2010/main" val="4041401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marL="274320" indent="-274320">
              <a:defRPr/>
            </a:pP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endParaRPr lang="ru-RU" dirty="0"/>
          </a:p>
        </p:txBody>
      </p:sp>
      <p:sp>
        <p:nvSpPr>
          <p:cNvPr id="3" name="Подзаголовок 2"/>
          <p:cNvSpPr>
            <a:spLocks noGrp="1"/>
          </p:cNvSpPr>
          <p:nvPr>
            <p:ph type="subTitle" idx="1"/>
          </p:nvPr>
        </p:nvSpPr>
        <p:spPr>
          <a:xfrm>
            <a:off x="0" y="0"/>
            <a:ext cx="12192000" cy="6736975"/>
          </a:xfrm>
        </p:spPr>
        <p:txBody>
          <a:bodyPr>
            <a:normAutofit fontScale="92500" lnSpcReduction="20000"/>
          </a:bodyPr>
          <a:lstStyle/>
          <a:p>
            <a:pPr marL="274320" indent="-274320" algn="ctr">
              <a:defRPr/>
            </a:pPr>
            <a:r>
              <a:rPr lang="ru-RU" sz="1300" b="1" dirty="0">
                <a:solidFill>
                  <a:schemeClr val="tx1"/>
                </a:solidFill>
                <a:latin typeface="Times New Roman" pitchFamily="18" charset="0"/>
                <a:cs typeface="Times New Roman" pitchFamily="18" charset="0"/>
              </a:rPr>
              <a:t>ГОСУДАРСТВЕННОЕ БЮДЖЕТНОЕ ОБРАЗОВАТЕЛЬНОЕ УЧРЕЖДЕНИЕ ВЫСШЕГО ОБРАЗОВАНИЯ</a:t>
            </a:r>
          </a:p>
          <a:p>
            <a:pPr marL="274320" indent="-274320" algn="ctr">
              <a:defRPr/>
            </a:pPr>
            <a:r>
              <a:rPr lang="ru-RU" sz="1300" b="1" dirty="0">
                <a:solidFill>
                  <a:schemeClr val="tx1"/>
                </a:solidFill>
                <a:latin typeface="Times New Roman" pitchFamily="18" charset="0"/>
                <a:cs typeface="Times New Roman" pitchFamily="18" charset="0"/>
              </a:rPr>
              <a:t>«АКАДЕМИЯ СОЦИАЛЬНОГО УПРАВЛЕНИЯ»</a:t>
            </a:r>
            <a:endParaRPr lang="ru-RU" sz="1300" dirty="0">
              <a:solidFill>
                <a:schemeClr val="tx1"/>
              </a:solidFill>
              <a:latin typeface="Times New Roman" pitchFamily="18" charset="0"/>
              <a:cs typeface="Times New Roman" pitchFamily="18" charset="0"/>
            </a:endParaRPr>
          </a:p>
          <a:p>
            <a:pPr marL="274320" indent="-274320">
              <a:defRPr/>
            </a:pPr>
            <a:r>
              <a:rPr lang="ru-RU" b="1" dirty="0">
                <a:latin typeface="Times New Roman" pitchFamily="18" charset="0"/>
                <a:cs typeface="Times New Roman" pitchFamily="18" charset="0"/>
              </a:rPr>
              <a:t> </a:t>
            </a:r>
            <a:endParaRPr lang="ru-RU" dirty="0">
              <a:latin typeface="Times New Roman" pitchFamily="18" charset="0"/>
              <a:cs typeface="Times New Roman" pitchFamily="18" charset="0"/>
            </a:endParaRPr>
          </a:p>
          <a:p>
            <a:pPr marL="274320" indent="-274320" algn="ctr">
              <a:defRPr/>
            </a:pPr>
            <a:r>
              <a:rPr lang="ru-RU" sz="2200" b="1" dirty="0">
                <a:solidFill>
                  <a:schemeClr val="tx1"/>
                </a:solidFill>
                <a:latin typeface="Times New Roman" pitchFamily="18" charset="0"/>
                <a:cs typeface="Times New Roman" pitchFamily="18" charset="0"/>
              </a:rPr>
              <a:t>Кафедра дошкольного образования</a:t>
            </a:r>
            <a:endParaRPr lang="ru-RU" sz="2200" dirty="0">
              <a:solidFill>
                <a:schemeClr val="tx1"/>
              </a:solidFill>
              <a:latin typeface="Times New Roman" pitchFamily="18" charset="0"/>
              <a:cs typeface="Times New Roman" pitchFamily="18" charset="0"/>
            </a:endParaRPr>
          </a:p>
          <a:p>
            <a:pPr marL="274320" indent="-274320">
              <a:defRPr/>
            </a:pPr>
            <a:r>
              <a:rPr lang="ru-RU" b="1" dirty="0">
                <a:latin typeface="Times New Roman" pitchFamily="18" charset="0"/>
                <a:cs typeface="Times New Roman" pitchFamily="18" charset="0"/>
              </a:rPr>
              <a:t> </a:t>
            </a:r>
            <a:endParaRPr lang="ru-RU" dirty="0">
              <a:latin typeface="Times New Roman" pitchFamily="18" charset="0"/>
              <a:cs typeface="Times New Roman" pitchFamily="18" charset="0"/>
            </a:endParaRPr>
          </a:p>
          <a:p>
            <a:pPr marL="274320" indent="-274320" algn="ctr">
              <a:defRPr/>
            </a:pPr>
            <a:r>
              <a:rPr lang="ru-RU" sz="2200" b="1" dirty="0">
                <a:solidFill>
                  <a:schemeClr val="tx1"/>
                </a:solidFill>
                <a:latin typeface="Times New Roman" pitchFamily="18" charset="0"/>
                <a:cs typeface="Times New Roman" pitchFamily="18" charset="0"/>
              </a:rPr>
              <a:t>Итоговая практико-значимая работа</a:t>
            </a:r>
            <a:endParaRPr lang="ru-RU" sz="2200" dirty="0">
              <a:solidFill>
                <a:schemeClr val="tx1"/>
              </a:solidFill>
              <a:latin typeface="Times New Roman" pitchFamily="18" charset="0"/>
              <a:cs typeface="Times New Roman" pitchFamily="18" charset="0"/>
            </a:endParaRPr>
          </a:p>
          <a:p>
            <a:pPr marL="274320" indent="-274320" algn="ctr">
              <a:defRPr/>
            </a:pPr>
            <a:r>
              <a:rPr lang="ru-RU" sz="2200" dirty="0">
                <a:solidFill>
                  <a:schemeClr val="tx1"/>
                </a:solidFill>
                <a:latin typeface="Times New Roman" pitchFamily="18" charset="0"/>
                <a:cs typeface="Times New Roman" pitchFamily="18" charset="0"/>
              </a:rPr>
              <a:t>Итоговая презентация </a:t>
            </a:r>
            <a:br>
              <a:rPr lang="ru-RU" sz="2200" dirty="0">
                <a:solidFill>
                  <a:schemeClr val="tx1"/>
                </a:solidFill>
                <a:latin typeface="Times New Roman" pitchFamily="18" charset="0"/>
                <a:cs typeface="Times New Roman" pitchFamily="18" charset="0"/>
              </a:rPr>
            </a:br>
            <a:r>
              <a:rPr lang="ru-RU" sz="2200" dirty="0">
                <a:solidFill>
                  <a:schemeClr val="tx1"/>
                </a:solidFill>
                <a:latin typeface="Times New Roman" pitchFamily="18" charset="0"/>
                <a:cs typeface="Times New Roman" pitchFamily="18" charset="0"/>
              </a:rPr>
              <a:t>Тема: «Презентация развивающих игр </a:t>
            </a:r>
            <a:r>
              <a:rPr lang="ru-RU" sz="2200" dirty="0" smtClean="0">
                <a:solidFill>
                  <a:schemeClr val="tx1"/>
                </a:solidFill>
                <a:latin typeface="Times New Roman" pitchFamily="18" charset="0"/>
                <a:cs typeface="Times New Roman" pitchFamily="18" charset="0"/>
              </a:rPr>
              <a:t>(средней группы ДОО),  </a:t>
            </a:r>
            <a:r>
              <a:rPr lang="ru-RU" sz="2200" dirty="0">
                <a:solidFill>
                  <a:schemeClr val="tx1"/>
                </a:solidFill>
                <a:latin typeface="Times New Roman" pitchFamily="18" charset="0"/>
                <a:cs typeface="Times New Roman" pitchFamily="18" charset="0"/>
              </a:rPr>
              <a:t>направленных на формирование элементарных математических представлений у детей дошкольного возраста.</a:t>
            </a:r>
            <a:br>
              <a:rPr lang="ru-RU" sz="2200" dirty="0">
                <a:solidFill>
                  <a:schemeClr val="tx1"/>
                </a:solidFill>
                <a:latin typeface="Times New Roman" pitchFamily="18" charset="0"/>
                <a:cs typeface="Times New Roman" pitchFamily="18" charset="0"/>
              </a:rPr>
            </a:br>
            <a:r>
              <a:rPr lang="ru-RU" sz="2200" dirty="0">
                <a:solidFill>
                  <a:schemeClr val="tx1"/>
                </a:solidFill>
                <a:latin typeface="Times New Roman" pitchFamily="18" charset="0"/>
                <a:cs typeface="Times New Roman" pitchFamily="18" charset="0"/>
              </a:rPr>
              <a:t>по курсу </a:t>
            </a:r>
          </a:p>
          <a:p>
            <a:pPr marL="274320" indent="-274320" algn="ctr">
              <a:defRPr/>
            </a:pPr>
            <a:r>
              <a:rPr lang="ru-RU" sz="2200" b="1" dirty="0">
                <a:solidFill>
                  <a:schemeClr val="tx1"/>
                </a:solidFill>
                <a:latin typeface="Times New Roman" pitchFamily="18" charset="0"/>
                <a:cs typeface="Times New Roman" pitchFamily="18" charset="0"/>
              </a:rPr>
              <a:t>«Формирование элементарных математических представлений у детей дошкольного возраста»</a:t>
            </a:r>
          </a:p>
          <a:p>
            <a:pPr marL="274320" indent="-274320" algn="ctr">
              <a:defRPr/>
            </a:pPr>
            <a:r>
              <a:rPr lang="ru-RU" b="1" dirty="0">
                <a:latin typeface="Times New Roman" pitchFamily="18" charset="0"/>
                <a:cs typeface="Times New Roman" pitchFamily="18" charset="0"/>
              </a:rPr>
              <a:t> </a:t>
            </a:r>
            <a:r>
              <a:rPr lang="ru-RU" dirty="0">
                <a:latin typeface="Times New Roman" pitchFamily="18" charset="0"/>
                <a:cs typeface="Times New Roman" pitchFamily="18" charset="0"/>
              </a:rPr>
              <a:t> </a:t>
            </a:r>
          </a:p>
          <a:p>
            <a:pPr marL="274320" indent="-274320">
              <a:defRPr/>
            </a:pPr>
            <a:r>
              <a:rPr lang="ru-RU" sz="2200" dirty="0">
                <a:solidFill>
                  <a:schemeClr val="tx1"/>
                </a:solidFill>
                <a:latin typeface="Times New Roman" pitchFamily="18" charset="0"/>
                <a:cs typeface="Times New Roman" pitchFamily="18" charset="0"/>
              </a:rPr>
              <a:t>Слушатель: </a:t>
            </a:r>
            <a:r>
              <a:rPr lang="ru-RU" sz="2200" dirty="0" err="1" smtClean="0">
                <a:solidFill>
                  <a:schemeClr val="tx1"/>
                </a:solidFill>
                <a:latin typeface="Times New Roman" pitchFamily="18" charset="0"/>
                <a:cs typeface="Times New Roman" pitchFamily="18" charset="0"/>
              </a:rPr>
              <a:t>Долинец</a:t>
            </a:r>
            <a:r>
              <a:rPr lang="ru-RU" sz="2200" dirty="0" smtClean="0">
                <a:solidFill>
                  <a:schemeClr val="tx1"/>
                </a:solidFill>
                <a:latin typeface="Times New Roman" pitchFamily="18" charset="0"/>
                <a:cs typeface="Times New Roman" pitchFamily="18" charset="0"/>
              </a:rPr>
              <a:t> Эльвира </a:t>
            </a:r>
            <a:r>
              <a:rPr lang="ru-RU" sz="2200" dirty="0" err="1" smtClean="0">
                <a:solidFill>
                  <a:schemeClr val="tx1"/>
                </a:solidFill>
                <a:latin typeface="Times New Roman" pitchFamily="18" charset="0"/>
                <a:cs typeface="Times New Roman" pitchFamily="18" charset="0"/>
              </a:rPr>
              <a:t>Ильсуровна</a:t>
            </a:r>
            <a:r>
              <a:rPr lang="ru-RU" sz="2200" dirty="0" smtClean="0">
                <a:solidFill>
                  <a:schemeClr val="tx1"/>
                </a:solidFill>
                <a:latin typeface="Times New Roman" pitchFamily="18" charset="0"/>
                <a:cs typeface="Times New Roman" pitchFamily="18" charset="0"/>
              </a:rPr>
              <a:t> </a:t>
            </a:r>
            <a:endParaRPr lang="ru-RU" sz="2200" dirty="0">
              <a:solidFill>
                <a:schemeClr val="tx1"/>
              </a:solidFill>
              <a:latin typeface="Times New Roman" pitchFamily="18" charset="0"/>
              <a:cs typeface="Times New Roman" pitchFamily="18" charset="0"/>
            </a:endParaRPr>
          </a:p>
          <a:p>
            <a:pPr marL="274320" indent="-274320">
              <a:defRPr/>
            </a:pPr>
            <a:r>
              <a:rPr lang="ru-RU" sz="2200" dirty="0" smtClean="0">
                <a:solidFill>
                  <a:schemeClr val="tx1"/>
                </a:solidFill>
                <a:latin typeface="Times New Roman" pitchFamily="18" charset="0"/>
                <a:cs typeface="Times New Roman" pitchFamily="18" charset="0"/>
              </a:rPr>
              <a:t>Должность: воспитатель.</a:t>
            </a:r>
            <a:endParaRPr lang="ru-RU" sz="2200" dirty="0">
              <a:solidFill>
                <a:schemeClr val="tx1"/>
              </a:solidFill>
              <a:latin typeface="Times New Roman" pitchFamily="18" charset="0"/>
              <a:cs typeface="Times New Roman" pitchFamily="18" charset="0"/>
            </a:endParaRPr>
          </a:p>
          <a:p>
            <a:pPr marL="274320" indent="-274320">
              <a:defRPr/>
            </a:pPr>
            <a:r>
              <a:rPr lang="ru-RU" sz="2200" dirty="0">
                <a:solidFill>
                  <a:schemeClr val="tx1"/>
                </a:solidFill>
                <a:latin typeface="Times New Roman" pitchFamily="18" charset="0"/>
                <a:cs typeface="Times New Roman" pitchFamily="18" charset="0"/>
              </a:rPr>
              <a:t>Место </a:t>
            </a:r>
            <a:r>
              <a:rPr lang="ru-RU" sz="2200" dirty="0" smtClean="0">
                <a:solidFill>
                  <a:schemeClr val="tx1"/>
                </a:solidFill>
                <a:latin typeface="Times New Roman" pitchFamily="18" charset="0"/>
                <a:cs typeface="Times New Roman" pitchFamily="18" charset="0"/>
              </a:rPr>
              <a:t>работы: Ленинский район, ЖК Бутово Парк</a:t>
            </a:r>
            <a:endParaRPr lang="ru-RU" sz="2200" dirty="0">
              <a:solidFill>
                <a:schemeClr val="tx1"/>
              </a:solidFill>
              <a:latin typeface="Times New Roman" pitchFamily="18" charset="0"/>
              <a:cs typeface="Times New Roman" pitchFamily="18" charset="0"/>
            </a:endParaRPr>
          </a:p>
          <a:p>
            <a:pPr marL="274320" indent="-274320">
              <a:defRPr/>
            </a:pPr>
            <a:r>
              <a:rPr lang="ru-RU" sz="2200" dirty="0" smtClean="0">
                <a:solidFill>
                  <a:schemeClr val="tx1"/>
                </a:solidFill>
                <a:latin typeface="Times New Roman" pitchFamily="18" charset="0"/>
                <a:cs typeface="Times New Roman" pitchFamily="18" charset="0"/>
              </a:rPr>
              <a:t>Телефон: 89153249688</a:t>
            </a:r>
            <a:endParaRPr lang="ru-RU" sz="2200" dirty="0">
              <a:solidFill>
                <a:schemeClr val="tx1"/>
              </a:solidFill>
              <a:latin typeface="Times New Roman" pitchFamily="18" charset="0"/>
              <a:cs typeface="Times New Roman" pitchFamily="18" charset="0"/>
            </a:endParaRPr>
          </a:p>
          <a:p>
            <a:pPr marL="274320" indent="-274320">
              <a:defRPr/>
            </a:pPr>
            <a:r>
              <a:rPr lang="ru-RU" sz="2200" dirty="0">
                <a:solidFill>
                  <a:schemeClr val="tx1"/>
                </a:solidFill>
                <a:latin typeface="Times New Roman" pitchFamily="18" charset="0"/>
                <a:cs typeface="Times New Roman" pitchFamily="18" charset="0"/>
              </a:rPr>
              <a:t>Электронная </a:t>
            </a:r>
            <a:r>
              <a:rPr lang="ru-RU" sz="2200" dirty="0" smtClean="0">
                <a:solidFill>
                  <a:schemeClr val="tx1"/>
                </a:solidFill>
                <a:latin typeface="Times New Roman" pitchFamily="18" charset="0"/>
                <a:cs typeface="Times New Roman" pitchFamily="18" charset="0"/>
              </a:rPr>
              <a:t>почта: </a:t>
            </a:r>
            <a:r>
              <a:rPr lang="en-US" sz="2200" dirty="0" smtClean="0">
                <a:solidFill>
                  <a:schemeClr val="tx1"/>
                </a:solidFill>
                <a:latin typeface="Times New Roman" pitchFamily="18" charset="0"/>
                <a:cs typeface="Times New Roman" pitchFamily="18" charset="0"/>
              </a:rPr>
              <a:t>elvi.82@mail.ru</a:t>
            </a:r>
            <a:endParaRPr lang="ru-RU" sz="2200" dirty="0">
              <a:solidFill>
                <a:schemeClr val="tx1"/>
              </a:solidFill>
              <a:latin typeface="Times New Roman" pitchFamily="18" charset="0"/>
              <a:cs typeface="Times New Roman" pitchFamily="18" charset="0"/>
            </a:endParaRPr>
          </a:p>
          <a:p>
            <a:pPr marL="274320" indent="-274320">
              <a:defRPr/>
            </a:pPr>
            <a:r>
              <a:rPr lang="ru-RU" dirty="0">
                <a:latin typeface="Times New Roman" pitchFamily="18" charset="0"/>
                <a:cs typeface="Times New Roman" pitchFamily="18" charset="0"/>
              </a:rPr>
              <a:t>  </a:t>
            </a:r>
          </a:p>
          <a:p>
            <a:pPr marL="274320" indent="-274320" algn="ctr">
              <a:defRPr/>
            </a:pPr>
            <a:r>
              <a:rPr lang="ru-RU" sz="2200" dirty="0">
                <a:solidFill>
                  <a:schemeClr val="tx1"/>
                </a:solidFill>
                <a:latin typeface="Times New Roman" pitchFamily="18" charset="0"/>
                <a:cs typeface="Times New Roman" pitchFamily="18" charset="0"/>
              </a:rPr>
              <a:t>Москва </a:t>
            </a:r>
            <a:r>
              <a:rPr lang="en-US" sz="2200" dirty="0" smtClean="0">
                <a:solidFill>
                  <a:schemeClr val="tx1"/>
                </a:solidFill>
                <a:latin typeface="Times New Roman" pitchFamily="18" charset="0"/>
                <a:cs typeface="Times New Roman" pitchFamily="18" charset="0"/>
              </a:rPr>
              <a:t>2019</a:t>
            </a:r>
            <a:r>
              <a:rPr lang="ru-RU" sz="2200" dirty="0" smtClean="0">
                <a:solidFill>
                  <a:schemeClr val="tx1"/>
                </a:solidFill>
                <a:latin typeface="Times New Roman" pitchFamily="18" charset="0"/>
                <a:cs typeface="Times New Roman" pitchFamily="18" charset="0"/>
              </a:rPr>
              <a:t>г.</a:t>
            </a:r>
            <a:endParaRPr lang="ru-RU" sz="2200" dirty="0">
              <a:solidFill>
                <a:schemeClr val="tx1"/>
              </a:solidFill>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917426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ltLang="ru-RU" b="1" dirty="0"/>
              <a:t>Фото из жизни группы детей</a:t>
            </a:r>
            <a:endParaRPr lang="ru-RU" dirty="0"/>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rot="5400000">
            <a:off x="2682686" y="-2480982"/>
            <a:ext cx="6858001" cy="11819965"/>
          </a:xfrm>
        </p:spPr>
      </p:pic>
    </p:spTree>
    <p:extLst>
      <p:ext uri="{BB962C8B-B14F-4D97-AF65-F5344CB8AC3E}">
        <p14:creationId xmlns:p14="http://schemas.microsoft.com/office/powerpoint/2010/main" val="1341853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ltLang="ru-RU" b="1"/>
              <a:t>Достижения группы</a:t>
            </a:r>
            <a:r>
              <a:rPr lang="ru-RU" altLang="ru-RU"/>
              <a:t/>
            </a:r>
            <a:br>
              <a:rPr lang="ru-RU" altLang="ru-RU"/>
            </a:br>
            <a:endParaRPr lang="ru-RU"/>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rot="5400000">
            <a:off x="2714064" y="-2714064"/>
            <a:ext cx="6763871" cy="12192000"/>
          </a:xfrm>
        </p:spPr>
      </p:pic>
    </p:spTree>
    <p:extLst>
      <p:ext uri="{BB962C8B-B14F-4D97-AF65-F5344CB8AC3E}">
        <p14:creationId xmlns:p14="http://schemas.microsoft.com/office/powerpoint/2010/main" val="3816994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normAutofit/>
          </a:bodyPr>
          <a:lstStyle/>
          <a:p>
            <a:r>
              <a:rPr lang="ru-RU" sz="4800" b="1" dirty="0" smtClean="0">
                <a:solidFill>
                  <a:schemeClr val="tx1"/>
                </a:solidFill>
                <a:latin typeface="Times New Roman" panose="02020603050405020304" pitchFamily="18" charset="0"/>
                <a:cs typeface="Times New Roman" panose="02020603050405020304" pitchFamily="18" charset="0"/>
              </a:rPr>
              <a:t>Спасибо за внимание.</a:t>
            </a:r>
            <a:endParaRPr lang="ru-RU" sz="48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5835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altLang="ru-RU" sz="3200" b="1" dirty="0">
                <a:solidFill>
                  <a:schemeClr val="tx1"/>
                </a:solidFill>
              </a:rPr>
              <a:t>Информация о дошкольной организации</a:t>
            </a:r>
            <a:endParaRPr lang="ru-RU" sz="3200" dirty="0">
              <a:solidFill>
                <a:schemeClr val="tx1"/>
              </a:solidFill>
            </a:endParaRPr>
          </a:p>
        </p:txBody>
      </p:sp>
      <p:sp>
        <p:nvSpPr>
          <p:cNvPr id="3" name="Объект 2"/>
          <p:cNvSpPr>
            <a:spLocks noGrp="1"/>
          </p:cNvSpPr>
          <p:nvPr>
            <p:ph idx="1"/>
          </p:nvPr>
        </p:nvSpPr>
        <p:spPr/>
        <p:txBody>
          <a:bodyPr/>
          <a:lstStyle/>
          <a:p>
            <a:pPr algn="ctr">
              <a:buNone/>
            </a:pPr>
            <a:r>
              <a:rPr lang="ru-RU" altLang="ru-RU" sz="2800" dirty="0">
                <a:solidFill>
                  <a:schemeClr val="tx1"/>
                </a:solidFill>
                <a:latin typeface="Times New Roman" panose="02020603050405020304" pitchFamily="18" charset="0"/>
                <a:cs typeface="Times New Roman" panose="02020603050405020304" pitchFamily="18" charset="0"/>
              </a:rPr>
              <a:t>Населенный </a:t>
            </a:r>
            <a:r>
              <a:rPr lang="ru-RU" altLang="ru-RU" sz="2800" dirty="0" smtClean="0">
                <a:solidFill>
                  <a:schemeClr val="tx1"/>
                </a:solidFill>
                <a:latin typeface="Times New Roman" panose="02020603050405020304" pitchFamily="18" charset="0"/>
                <a:cs typeface="Times New Roman" panose="02020603050405020304" pitchFamily="18" charset="0"/>
              </a:rPr>
              <a:t>пункт: ЖК Бутово Парк</a:t>
            </a:r>
            <a:endParaRPr lang="ru-RU" altLang="ru-RU" sz="2800" dirty="0">
              <a:solidFill>
                <a:schemeClr val="tx1"/>
              </a:solidFill>
              <a:latin typeface="Times New Roman" panose="02020603050405020304" pitchFamily="18" charset="0"/>
              <a:cs typeface="Times New Roman" panose="02020603050405020304" pitchFamily="18" charset="0"/>
            </a:endParaRPr>
          </a:p>
          <a:p>
            <a:pPr algn="ctr">
              <a:buNone/>
            </a:pPr>
            <a:r>
              <a:rPr lang="ru-RU" altLang="ru-RU" sz="2800" dirty="0" smtClean="0">
                <a:solidFill>
                  <a:schemeClr val="tx1"/>
                </a:solidFill>
                <a:latin typeface="Times New Roman" panose="02020603050405020304" pitchFamily="18" charset="0"/>
                <a:cs typeface="Times New Roman" panose="02020603050405020304" pitchFamily="18" charset="0"/>
              </a:rPr>
              <a:t>МБДОУ «Детский сад №25 «Колокольчик»</a:t>
            </a:r>
            <a:endParaRPr lang="ru-RU" altLang="ru-RU" sz="2800" dirty="0">
              <a:solidFill>
                <a:schemeClr val="tx1"/>
              </a:solidFill>
              <a:latin typeface="Times New Roman" panose="02020603050405020304" pitchFamily="18" charset="0"/>
              <a:cs typeface="Times New Roman" panose="02020603050405020304" pitchFamily="18" charset="0"/>
            </a:endParaRPr>
          </a:p>
          <a:p>
            <a:pPr algn="ctr">
              <a:buNone/>
            </a:pPr>
            <a:r>
              <a:rPr lang="ru-RU" altLang="ru-RU" sz="2800" dirty="0">
                <a:solidFill>
                  <a:schemeClr val="tx1"/>
                </a:solidFill>
                <a:latin typeface="Times New Roman" panose="02020603050405020304" pitchFamily="18" charset="0"/>
                <a:cs typeface="Times New Roman" panose="02020603050405020304" pitchFamily="18" charset="0"/>
              </a:rPr>
              <a:t>Заведующий </a:t>
            </a:r>
            <a:r>
              <a:rPr lang="ru-RU" altLang="ru-RU" sz="2800" dirty="0" smtClean="0">
                <a:solidFill>
                  <a:schemeClr val="tx1"/>
                </a:solidFill>
                <a:latin typeface="Times New Roman" panose="02020603050405020304" pitchFamily="18" charset="0"/>
                <a:cs typeface="Times New Roman" panose="02020603050405020304" pitchFamily="18" charset="0"/>
              </a:rPr>
              <a:t>ДОО: Юрчишина М.В.</a:t>
            </a:r>
            <a:endParaRPr lang="ru-RU" altLang="ru-RU" sz="2800" dirty="0">
              <a:solidFill>
                <a:schemeClr val="tx1"/>
              </a:solidFill>
              <a:latin typeface="Times New Roman" panose="02020603050405020304" pitchFamily="18" charset="0"/>
              <a:cs typeface="Times New Roman" panose="02020603050405020304" pitchFamily="18" charset="0"/>
            </a:endParaRPr>
          </a:p>
          <a:p>
            <a:pPr algn="ctr">
              <a:buNone/>
            </a:pPr>
            <a:r>
              <a:rPr lang="ru-RU" altLang="ru-RU" sz="2800" dirty="0">
                <a:solidFill>
                  <a:schemeClr val="tx1"/>
                </a:solidFill>
                <a:latin typeface="Times New Roman" panose="02020603050405020304" pitchFamily="18" charset="0"/>
                <a:cs typeface="Times New Roman" panose="02020603050405020304" pitchFamily="18" charset="0"/>
              </a:rPr>
              <a:t>Воспитатели  </a:t>
            </a:r>
            <a:r>
              <a:rPr lang="ru-RU" altLang="ru-RU" sz="2800" dirty="0" smtClean="0">
                <a:solidFill>
                  <a:schemeClr val="tx1"/>
                </a:solidFill>
                <a:latin typeface="Times New Roman" panose="02020603050405020304" pitchFamily="18" charset="0"/>
                <a:cs typeface="Times New Roman" panose="02020603050405020304" pitchFamily="18" charset="0"/>
              </a:rPr>
              <a:t>группы: </a:t>
            </a:r>
            <a:r>
              <a:rPr lang="ru-RU" altLang="ru-RU" sz="2800" dirty="0" err="1" smtClean="0">
                <a:solidFill>
                  <a:schemeClr val="tx1"/>
                </a:solidFill>
                <a:latin typeface="Times New Roman" panose="02020603050405020304" pitchFamily="18" charset="0"/>
                <a:cs typeface="Times New Roman" panose="02020603050405020304" pitchFamily="18" charset="0"/>
              </a:rPr>
              <a:t>Долинец</a:t>
            </a:r>
            <a:r>
              <a:rPr lang="ru-RU" altLang="ru-RU" sz="2800" dirty="0" smtClean="0">
                <a:solidFill>
                  <a:schemeClr val="tx1"/>
                </a:solidFill>
                <a:latin typeface="Times New Roman" panose="02020603050405020304" pitchFamily="18" charset="0"/>
                <a:cs typeface="Times New Roman" panose="02020603050405020304" pitchFamily="18" charset="0"/>
              </a:rPr>
              <a:t> Э.И., </a:t>
            </a:r>
            <a:r>
              <a:rPr lang="ru-RU" altLang="ru-RU" sz="2800" dirty="0" err="1" smtClean="0">
                <a:solidFill>
                  <a:schemeClr val="tx1"/>
                </a:solidFill>
                <a:latin typeface="Times New Roman" panose="02020603050405020304" pitchFamily="18" charset="0"/>
                <a:cs typeface="Times New Roman" panose="02020603050405020304" pitchFamily="18" charset="0"/>
              </a:rPr>
              <a:t>Мадатова</a:t>
            </a:r>
            <a:r>
              <a:rPr lang="ru-RU" altLang="ru-RU" sz="2800" dirty="0" smtClean="0">
                <a:solidFill>
                  <a:schemeClr val="tx1"/>
                </a:solidFill>
                <a:latin typeface="Times New Roman" panose="02020603050405020304" pitchFamily="18" charset="0"/>
                <a:cs typeface="Times New Roman" panose="02020603050405020304" pitchFamily="18" charset="0"/>
              </a:rPr>
              <a:t> А.В.</a:t>
            </a:r>
            <a:endParaRPr lang="ru-RU" altLang="ru-RU" sz="2800" dirty="0">
              <a:solidFill>
                <a:schemeClr val="tx1"/>
              </a:solidFill>
              <a:latin typeface="Times New Roman" panose="02020603050405020304" pitchFamily="18" charset="0"/>
              <a:cs typeface="Times New Roman" panose="02020603050405020304" pitchFamily="18" charset="0"/>
            </a:endParaRPr>
          </a:p>
          <a:p>
            <a:pPr algn="ctr">
              <a:buNone/>
            </a:pPr>
            <a:r>
              <a:rPr lang="ru-RU" altLang="ru-RU" sz="2800" dirty="0">
                <a:solidFill>
                  <a:schemeClr val="tx1"/>
                </a:solidFill>
                <a:latin typeface="Times New Roman" panose="02020603050405020304" pitchFamily="18" charset="0"/>
                <a:cs typeface="Times New Roman" panose="02020603050405020304" pitchFamily="18" charset="0"/>
              </a:rPr>
              <a:t>Возрастная </a:t>
            </a:r>
            <a:r>
              <a:rPr lang="ru-RU" altLang="ru-RU" sz="2800" dirty="0" smtClean="0">
                <a:solidFill>
                  <a:schemeClr val="tx1"/>
                </a:solidFill>
                <a:latin typeface="Times New Roman" panose="02020603050405020304" pitchFamily="18" charset="0"/>
                <a:cs typeface="Times New Roman" panose="02020603050405020304" pitchFamily="18" charset="0"/>
              </a:rPr>
              <a:t>группа: средняя</a:t>
            </a:r>
            <a:endParaRPr lang="ru-RU" altLang="ru-RU" sz="2800" dirty="0">
              <a:solidFill>
                <a:schemeClr val="tx1"/>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637586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94329"/>
            <a:ext cx="8596668" cy="1190717"/>
          </a:xfrm>
        </p:spPr>
        <p:txBody>
          <a:bodyPr>
            <a:normAutofit fontScale="90000"/>
          </a:bodyPr>
          <a:lstStyle/>
          <a:p>
            <a:pPr algn="ctr"/>
            <a:r>
              <a:rPr lang="ru-RU" dirty="0" smtClean="0">
                <a:solidFill>
                  <a:schemeClr val="tx1"/>
                </a:solidFill>
                <a:latin typeface="Times New Roman" panose="02020603050405020304" pitchFamily="18" charset="0"/>
                <a:cs typeface="Times New Roman" panose="02020603050405020304" pitchFamily="18" charset="0"/>
              </a:rPr>
              <a:t>Примерная</a:t>
            </a:r>
            <a:r>
              <a:rPr lang="ru-RU" sz="3200" dirty="0" smtClean="0">
                <a:solidFill>
                  <a:schemeClr val="tx1"/>
                </a:solidFill>
              </a:rPr>
              <a:t> программа «От рождения до школы»</a:t>
            </a:r>
            <a:br>
              <a:rPr lang="ru-RU" sz="3200" dirty="0" smtClean="0">
                <a:solidFill>
                  <a:schemeClr val="tx1"/>
                </a:solidFill>
              </a:rPr>
            </a:br>
            <a:r>
              <a:rPr lang="ru-RU" sz="1800" dirty="0" smtClean="0">
                <a:solidFill>
                  <a:schemeClr val="tx1"/>
                </a:solidFill>
              </a:rPr>
              <a:t>разработана на основе ФГОС дошкольного образования (приказ №1155 от 17 октября 2013 г)</a:t>
            </a:r>
            <a:r>
              <a:rPr lang="ru-RU" sz="3200" dirty="0" smtClean="0">
                <a:solidFill>
                  <a:schemeClr val="tx1"/>
                </a:solidFill>
              </a:rPr>
              <a:t> </a:t>
            </a:r>
            <a:endParaRPr lang="ru-RU" sz="3200" dirty="0">
              <a:solidFill>
                <a:schemeClr val="tx1"/>
              </a:solidFill>
            </a:endParaRPr>
          </a:p>
        </p:txBody>
      </p:sp>
      <p:sp>
        <p:nvSpPr>
          <p:cNvPr id="8" name="Объект 7"/>
          <p:cNvSpPr>
            <a:spLocks noGrp="1"/>
          </p:cNvSpPr>
          <p:nvPr>
            <p:ph idx="1"/>
          </p:nvPr>
        </p:nvSpPr>
        <p:spPr>
          <a:xfrm>
            <a:off x="0" y="1385046"/>
            <a:ext cx="8269941" cy="5472953"/>
          </a:xfrm>
        </p:spPr>
        <p:txBody>
          <a:bodyPr>
            <a:normAutofit fontScale="92500" lnSpcReduction="10000"/>
          </a:bodyPr>
          <a:lstStyle/>
          <a:p>
            <a:r>
              <a:rPr lang="ru-RU" sz="2000" b="1" dirty="0" smtClean="0">
                <a:solidFill>
                  <a:schemeClr val="tx1"/>
                </a:solidFill>
              </a:rPr>
              <a:t>Цели</a:t>
            </a:r>
            <a:r>
              <a:rPr lang="ru-RU" sz="2000" dirty="0" smtClean="0">
                <a:solidFill>
                  <a:schemeClr val="tx1"/>
                </a:solidFill>
              </a:rPr>
              <a:t>: </a:t>
            </a:r>
          </a:p>
          <a:p>
            <a:r>
              <a:rPr lang="ru-RU" sz="2000" dirty="0">
                <a:solidFill>
                  <a:schemeClr val="tx1"/>
                </a:solidFill>
              </a:rPr>
              <a:t>-</a:t>
            </a:r>
            <a:r>
              <a:rPr lang="ru-RU" sz="2000" dirty="0" smtClean="0">
                <a:solidFill>
                  <a:schemeClr val="tx1"/>
                </a:solidFill>
              </a:rPr>
              <a:t>создание условий развития ребенка, открывающих возможности ребенка для его позитивной социализации и индивидуализации, развитие инициативы и творческих способностей на основе сотрудничества со взрослыми и сверстниками соответствующим возрасту видам деятельности.</a:t>
            </a:r>
          </a:p>
          <a:p>
            <a:r>
              <a:rPr lang="ru-RU" sz="2000" dirty="0" smtClean="0">
                <a:solidFill>
                  <a:schemeClr val="tx1"/>
                </a:solidFill>
              </a:rPr>
              <a:t>- создание развивающей образовательной среды, которая представляет собой систему условий	 социализации и индивидуализации детей.</a:t>
            </a:r>
          </a:p>
          <a:p>
            <a:r>
              <a:rPr lang="ru-RU" sz="2000" b="1" dirty="0" smtClean="0">
                <a:solidFill>
                  <a:schemeClr val="tx1"/>
                </a:solidFill>
              </a:rPr>
              <a:t>Задачи</a:t>
            </a:r>
            <a:r>
              <a:rPr lang="ru-RU" sz="2000" dirty="0" smtClean="0">
                <a:solidFill>
                  <a:schemeClr val="tx1"/>
                </a:solidFill>
              </a:rPr>
              <a:t>:</a:t>
            </a:r>
          </a:p>
          <a:p>
            <a:r>
              <a:rPr lang="ru-RU" sz="2000" dirty="0" smtClean="0">
                <a:solidFill>
                  <a:schemeClr val="tx1"/>
                </a:solidFill>
              </a:rPr>
              <a:t>- забота о здоровье, эмоциональном благополучии.</a:t>
            </a:r>
          </a:p>
          <a:p>
            <a:r>
              <a:rPr lang="ru-RU" sz="2000" dirty="0" smtClean="0">
                <a:solidFill>
                  <a:schemeClr val="tx1"/>
                </a:solidFill>
              </a:rPr>
              <a:t>- обеспечить равные возможности для полноценного развития каждого ребенка в период дошкольного детства независимо от места жительства, пола, нации, языка и т.д.</a:t>
            </a:r>
          </a:p>
          <a:p>
            <a:r>
              <a:rPr lang="ru-RU" sz="2000" dirty="0" smtClean="0">
                <a:solidFill>
                  <a:schemeClr val="tx1"/>
                </a:solidFill>
              </a:rPr>
              <a:t>- обеспечить преемственность целей, задач и содержания образования, реализуемых в рамках образовательных программ различных уровней.</a:t>
            </a:r>
          </a:p>
          <a:p>
            <a:endParaRPr lang="ru-RU" dirty="0"/>
          </a:p>
        </p:txBody>
      </p:sp>
      <p:pic>
        <p:nvPicPr>
          <p:cNvPr id="1032" name="Picture 8" descr="https://im0-tub-ru.yandex.net/i?id=d616111a0e79a833d523c6950552a594-l&amp;n=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40407" y="991864"/>
            <a:ext cx="4151593" cy="5866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5405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91734" y="623047"/>
            <a:ext cx="8596668" cy="1320800"/>
          </a:xfrm>
        </p:spPr>
        <p:txBody>
          <a:bodyPr>
            <a:normAutofit/>
          </a:bodyPr>
          <a:lstStyle/>
          <a:p>
            <a:pPr algn="ctr"/>
            <a:r>
              <a:rPr lang="ru-RU" dirty="0" smtClean="0">
                <a:solidFill>
                  <a:srgbClr val="FF0000"/>
                </a:solidFill>
                <a:latin typeface="Times New Roman" panose="02020603050405020304" pitchFamily="18" charset="0"/>
                <a:cs typeface="Times New Roman" panose="02020603050405020304" pitchFamily="18" charset="0"/>
              </a:rPr>
              <a:t>Развитие количественных представлений у детей средней группы.</a:t>
            </a:r>
            <a:endParaRPr lang="ru-RU"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290918" y="2160589"/>
            <a:ext cx="8668884" cy="3880773"/>
          </a:xfrm>
        </p:spPr>
        <p:txBody>
          <a:bodyPr>
            <a:normAutofit lnSpcReduction="10000"/>
          </a:bodyPr>
          <a:lstStyle/>
          <a:p>
            <a:r>
              <a:rPr lang="ru-RU" sz="2000" dirty="0">
                <a:solidFill>
                  <a:srgbClr val="FF0000"/>
                </a:solidFill>
                <a:latin typeface="Times New Roman" panose="02020603050405020304" pitchFamily="18" charset="0"/>
                <a:cs typeface="Times New Roman" panose="02020603050405020304" pitchFamily="18" charset="0"/>
              </a:rPr>
              <a:t>Игра «Морковки для зайчат». </a:t>
            </a:r>
            <a:endParaRPr lang="ru-RU" sz="2000" dirty="0" smtClean="0">
              <a:solidFill>
                <a:srgbClr val="FF0000"/>
              </a:solidFill>
              <a:latin typeface="Times New Roman" panose="02020603050405020304" pitchFamily="18" charset="0"/>
              <a:cs typeface="Times New Roman" panose="02020603050405020304" pitchFamily="18" charset="0"/>
            </a:endParaRPr>
          </a:p>
          <a:p>
            <a:r>
              <a:rPr lang="ru-RU" sz="2000" b="1" dirty="0" smtClean="0">
                <a:solidFill>
                  <a:schemeClr val="tx1"/>
                </a:solidFill>
                <a:latin typeface="Times New Roman" panose="02020603050405020304" pitchFamily="18" charset="0"/>
                <a:cs typeface="Times New Roman" panose="02020603050405020304" pitchFamily="18" charset="0"/>
              </a:rPr>
              <a:t>Цель</a:t>
            </a:r>
            <a:r>
              <a:rPr lang="ru-RU" sz="2000" b="1" dirty="0">
                <a:solidFill>
                  <a:schemeClr val="tx1"/>
                </a:solidFill>
                <a:latin typeface="Times New Roman" panose="02020603050405020304" pitchFamily="18" charset="0"/>
                <a:cs typeface="Times New Roman" panose="02020603050405020304" pitchFamily="18" charset="0"/>
              </a:rPr>
              <a:t>:</a:t>
            </a:r>
            <a:r>
              <a:rPr lang="ru-RU" sz="2000" dirty="0">
                <a:solidFill>
                  <a:schemeClr val="tx1"/>
                </a:solidFill>
                <a:latin typeface="Times New Roman" panose="02020603050405020304" pitchFamily="18" charset="0"/>
                <a:cs typeface="Times New Roman" panose="02020603050405020304" pitchFamily="18" charset="0"/>
              </a:rPr>
              <a:t> формировать умение детей сравнивать две группы предметов на основе счета, устанавливать равенство и неравенство двух множеств . </a:t>
            </a:r>
            <a:endParaRPr lang="ru-RU" sz="2000" dirty="0" smtClean="0">
              <a:solidFill>
                <a:schemeClr val="tx1"/>
              </a:solidFill>
              <a:latin typeface="Times New Roman" panose="02020603050405020304" pitchFamily="18" charset="0"/>
              <a:cs typeface="Times New Roman" panose="02020603050405020304" pitchFamily="18" charset="0"/>
            </a:endParaRPr>
          </a:p>
          <a:p>
            <a:r>
              <a:rPr lang="ru-RU" sz="2000" b="1" dirty="0" smtClean="0">
                <a:solidFill>
                  <a:schemeClr val="tx1"/>
                </a:solidFill>
                <a:latin typeface="Times New Roman" panose="02020603050405020304" pitchFamily="18" charset="0"/>
                <a:cs typeface="Times New Roman" panose="02020603050405020304" pitchFamily="18" charset="0"/>
              </a:rPr>
              <a:t>Ход </a:t>
            </a:r>
            <a:r>
              <a:rPr lang="ru-RU" sz="2000" b="1" dirty="0">
                <a:solidFill>
                  <a:schemeClr val="tx1"/>
                </a:solidFill>
                <a:latin typeface="Times New Roman" panose="02020603050405020304" pitchFamily="18" charset="0"/>
                <a:cs typeface="Times New Roman" panose="02020603050405020304" pitchFamily="18" charset="0"/>
              </a:rPr>
              <a:t>игры: </a:t>
            </a:r>
            <a:r>
              <a:rPr lang="ru-RU" sz="2000" dirty="0">
                <a:solidFill>
                  <a:schemeClr val="tx1"/>
                </a:solidFill>
                <a:latin typeface="Times New Roman" panose="02020603050405020304" pitchFamily="18" charset="0"/>
                <a:cs typeface="Times New Roman" panose="02020603050405020304" pitchFamily="18" charset="0"/>
              </a:rPr>
              <a:t>Ребята, к нам в гости пришли зайчики. Давайте угостим их морковками. Каждому зайчику надо дать по морковке. Зайчиков раскладывайте правой рукой слева направо, между ними оставляйте окошки. Всем зайчикам хватило морковок? Сколько зайчиков? Сколько морковок? Что надо сделать, чтобы их стало поровну? По сколько зайчиков и морковок? </a:t>
            </a:r>
            <a:endParaRPr lang="ru-RU" sz="2000" dirty="0" smtClean="0">
              <a:solidFill>
                <a:schemeClr val="tx1"/>
              </a:solidFill>
              <a:latin typeface="Times New Roman" panose="02020603050405020304" pitchFamily="18" charset="0"/>
              <a:cs typeface="Times New Roman" panose="02020603050405020304" pitchFamily="18" charset="0"/>
            </a:endParaRPr>
          </a:p>
          <a:p>
            <a:r>
              <a:rPr lang="ru-RU" sz="2000" dirty="0" smtClean="0">
                <a:solidFill>
                  <a:schemeClr val="tx1"/>
                </a:solidFill>
                <a:latin typeface="Times New Roman" panose="02020603050405020304" pitchFamily="18" charset="0"/>
                <a:cs typeface="Times New Roman" panose="02020603050405020304" pitchFamily="18" charset="0"/>
              </a:rPr>
              <a:t>Литература</a:t>
            </a:r>
            <a:r>
              <a:rPr lang="ru-RU" sz="2000" dirty="0">
                <a:solidFill>
                  <a:schemeClr val="tx1"/>
                </a:solidFill>
                <a:latin typeface="Times New Roman" panose="02020603050405020304" pitchFamily="18" charset="0"/>
                <a:cs typeface="Times New Roman" panose="02020603050405020304" pitchFamily="18" charset="0"/>
              </a:rPr>
              <a:t>: интернет сайт </a:t>
            </a:r>
            <a:r>
              <a:rPr lang="ru-RU" sz="2000" dirty="0" err="1">
                <a:solidFill>
                  <a:schemeClr val="tx1"/>
                </a:solidFill>
                <a:latin typeface="Times New Roman" panose="02020603050405020304" pitchFamily="18" charset="0"/>
                <a:cs typeface="Times New Roman" panose="02020603050405020304" pitchFamily="18" charset="0"/>
              </a:rPr>
              <a:t>Дошколенок.ру</a:t>
            </a:r>
            <a:r>
              <a:rPr lang="ru-RU" sz="2000" dirty="0">
                <a:solidFill>
                  <a:schemeClr val="tx1"/>
                </a:solidFill>
                <a:latin typeface="Times New Roman" panose="02020603050405020304" pitchFamily="18" charset="0"/>
                <a:cs typeface="Times New Roman" panose="02020603050405020304" pitchFamily="18" charset="0"/>
              </a:rPr>
              <a:t> Автор: Шинкарева Ольга Алексеевна, преподаватель ГБОУ СПО «Белгородский педагогический колледж», создано: 23.12.2013</a:t>
            </a:r>
          </a:p>
        </p:txBody>
      </p:sp>
    </p:spTree>
    <p:extLst>
      <p:ext uri="{BB962C8B-B14F-4D97-AF65-F5344CB8AC3E}">
        <p14:creationId xmlns:p14="http://schemas.microsoft.com/office/powerpoint/2010/main" val="1788451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rgbClr val="FF0000"/>
                </a:solidFill>
                <a:latin typeface="Times New Roman" panose="02020603050405020304" pitchFamily="18" charset="0"/>
                <a:cs typeface="Times New Roman" panose="02020603050405020304" pitchFamily="18" charset="0"/>
              </a:rPr>
              <a:t>Развитие</a:t>
            </a:r>
            <a:r>
              <a:rPr lang="ru-RU" dirty="0" smtClean="0">
                <a:latin typeface="Times New Roman" panose="02020603050405020304" pitchFamily="18" charset="0"/>
                <a:cs typeface="Times New Roman" panose="02020603050405020304" pitchFamily="18" charset="0"/>
              </a:rPr>
              <a:t> </a:t>
            </a:r>
            <a:r>
              <a:rPr lang="ru-RU" dirty="0" smtClean="0">
                <a:solidFill>
                  <a:srgbClr val="FF0000"/>
                </a:solidFill>
                <a:latin typeface="Times New Roman" panose="02020603050405020304" pitchFamily="18" charset="0"/>
                <a:cs typeface="Times New Roman" panose="02020603050405020304" pitchFamily="18" charset="0"/>
              </a:rPr>
              <a:t>представлений</a:t>
            </a:r>
            <a:r>
              <a:rPr lang="ru-RU" dirty="0" smtClean="0">
                <a:latin typeface="Times New Roman" panose="02020603050405020304" pitchFamily="18" charset="0"/>
                <a:cs typeface="Times New Roman" panose="02020603050405020304" pitchFamily="18" charset="0"/>
              </a:rPr>
              <a:t> </a:t>
            </a:r>
            <a:r>
              <a:rPr lang="ru-RU" dirty="0" smtClean="0">
                <a:solidFill>
                  <a:srgbClr val="FF0000"/>
                </a:solidFill>
                <a:latin typeface="Times New Roman" panose="02020603050405020304" pitchFamily="18" charset="0"/>
                <a:cs typeface="Times New Roman" panose="02020603050405020304" pitchFamily="18" charset="0"/>
              </a:rPr>
              <a:t>о форме у детей</a:t>
            </a:r>
            <a:r>
              <a:rPr lang="ru-RU" dirty="0" smtClean="0">
                <a:latin typeface="Times New Roman" panose="02020603050405020304" pitchFamily="18" charset="0"/>
                <a:cs typeface="Times New Roman" panose="02020603050405020304" pitchFamily="18" charset="0"/>
              </a:rPr>
              <a:t> </a:t>
            </a:r>
            <a:r>
              <a:rPr lang="ru-RU" dirty="0" smtClean="0">
                <a:solidFill>
                  <a:srgbClr val="FF0000"/>
                </a:solidFill>
                <a:latin typeface="Times New Roman" panose="02020603050405020304" pitchFamily="18" charset="0"/>
                <a:cs typeface="Times New Roman" panose="02020603050405020304" pitchFamily="18" charset="0"/>
              </a:rPr>
              <a:t>средней</a:t>
            </a:r>
            <a:r>
              <a:rPr lang="ru-RU" dirty="0" smtClean="0">
                <a:latin typeface="Times New Roman" panose="02020603050405020304" pitchFamily="18" charset="0"/>
                <a:cs typeface="Times New Roman" panose="02020603050405020304" pitchFamily="18" charset="0"/>
              </a:rPr>
              <a:t> </a:t>
            </a:r>
            <a:r>
              <a:rPr lang="ru-RU" dirty="0" smtClean="0">
                <a:solidFill>
                  <a:srgbClr val="FF0000"/>
                </a:solidFill>
                <a:latin typeface="Times New Roman" panose="02020603050405020304" pitchFamily="18" charset="0"/>
                <a:cs typeface="Times New Roman" panose="02020603050405020304" pitchFamily="18" charset="0"/>
              </a:rPr>
              <a:t>группы</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77334" y="1930401"/>
            <a:ext cx="9327278" cy="4712446"/>
          </a:xfrm>
        </p:spPr>
        <p:txBody>
          <a:bodyPr>
            <a:normAutofit/>
          </a:bodyPr>
          <a:lstStyle/>
          <a:p>
            <a:r>
              <a:rPr lang="ru-RU" dirty="0">
                <a:solidFill>
                  <a:srgbClr val="FF0000"/>
                </a:solidFill>
                <a:latin typeface="Times New Roman" panose="02020603050405020304" pitchFamily="18" charset="0"/>
                <a:cs typeface="Times New Roman" panose="02020603050405020304" pitchFamily="18" charset="0"/>
              </a:rPr>
              <a:t>Дидактическая игра: «Подбери по форме» </a:t>
            </a:r>
            <a:endParaRPr lang="ru-RU" dirty="0" smtClean="0">
              <a:solidFill>
                <a:srgbClr val="FF0000"/>
              </a:solidFill>
              <a:latin typeface="Times New Roman" panose="02020603050405020304" pitchFamily="18" charset="0"/>
              <a:cs typeface="Times New Roman" panose="02020603050405020304" pitchFamily="18" charset="0"/>
            </a:endParaRPr>
          </a:p>
          <a:p>
            <a:r>
              <a:rPr lang="ru-RU" b="1" dirty="0" smtClean="0">
                <a:solidFill>
                  <a:schemeClr val="tx1"/>
                </a:solidFill>
                <a:latin typeface="Times New Roman" panose="02020603050405020304" pitchFamily="18" charset="0"/>
                <a:cs typeface="Times New Roman" panose="02020603050405020304" pitchFamily="18" charset="0"/>
              </a:rPr>
              <a:t>Цель</a:t>
            </a:r>
            <a:r>
              <a:rPr lang="ru-RU" b="1" dirty="0">
                <a:solidFill>
                  <a:schemeClr val="tx1"/>
                </a:solidFill>
                <a:latin typeface="Times New Roman" panose="02020603050405020304" pitchFamily="18" charset="0"/>
                <a:cs typeface="Times New Roman" panose="02020603050405020304" pitchFamily="18" charset="0"/>
              </a:rPr>
              <a:t>:</a:t>
            </a:r>
            <a:r>
              <a:rPr lang="ru-RU" dirty="0">
                <a:solidFill>
                  <a:schemeClr val="tx1"/>
                </a:solidFill>
                <a:latin typeface="Times New Roman" panose="02020603050405020304" pitchFamily="18" charset="0"/>
                <a:cs typeface="Times New Roman" panose="02020603050405020304" pitchFamily="18" charset="0"/>
              </a:rPr>
              <a:t> учить детей выделять форму предмета, отвлекаясь от других его признаков. </a:t>
            </a:r>
            <a:r>
              <a:rPr lang="ru-RU" b="1" dirty="0">
                <a:solidFill>
                  <a:schemeClr val="tx1"/>
                </a:solidFill>
                <a:latin typeface="Times New Roman" panose="02020603050405020304" pitchFamily="18" charset="0"/>
                <a:cs typeface="Times New Roman" panose="02020603050405020304" pitchFamily="18" charset="0"/>
              </a:rPr>
              <a:t>Оборудование: </a:t>
            </a:r>
            <a:r>
              <a:rPr lang="ru-RU" dirty="0">
                <a:solidFill>
                  <a:schemeClr val="tx1"/>
                </a:solidFill>
                <a:latin typeface="Times New Roman" panose="02020603050405020304" pitchFamily="18" charset="0"/>
                <a:cs typeface="Times New Roman" panose="02020603050405020304" pitchFamily="18" charset="0"/>
              </a:rPr>
              <a:t>по одной крупной фигуре каждой из пяти геометрических форм, карточки с контурами геометрических фигур по две фигуры каждой формы двух величин разного цвета (большая фигура совпадает с контурным изображением на карточке) . </a:t>
            </a:r>
            <a:endParaRPr lang="ru-RU" dirty="0" smtClean="0">
              <a:solidFill>
                <a:schemeClr val="tx1"/>
              </a:solidFill>
              <a:latin typeface="Times New Roman" panose="02020603050405020304" pitchFamily="18" charset="0"/>
              <a:cs typeface="Times New Roman" panose="02020603050405020304" pitchFamily="18" charset="0"/>
            </a:endParaRPr>
          </a:p>
          <a:p>
            <a:r>
              <a:rPr lang="ru-RU" b="1" dirty="0" smtClean="0">
                <a:solidFill>
                  <a:schemeClr val="tx1"/>
                </a:solidFill>
                <a:latin typeface="Times New Roman" panose="02020603050405020304" pitchFamily="18" charset="0"/>
                <a:cs typeface="Times New Roman" panose="02020603050405020304" pitchFamily="18" charset="0"/>
              </a:rPr>
              <a:t>Содержание</a:t>
            </a:r>
            <a:r>
              <a:rPr lang="ru-RU" b="1" dirty="0">
                <a:solidFill>
                  <a:schemeClr val="tx1"/>
                </a:solidFill>
                <a:latin typeface="Times New Roman" panose="02020603050405020304" pitchFamily="18" charset="0"/>
                <a:cs typeface="Times New Roman" panose="02020603050405020304" pitchFamily="18" charset="0"/>
              </a:rPr>
              <a:t>:</a:t>
            </a:r>
            <a:r>
              <a:rPr lang="ru-RU" dirty="0">
                <a:solidFill>
                  <a:schemeClr val="tx1"/>
                </a:solidFill>
                <a:latin typeface="Times New Roman" panose="02020603050405020304" pitchFamily="18" charset="0"/>
                <a:cs typeface="Times New Roman" panose="02020603050405020304" pitchFamily="18" charset="0"/>
              </a:rPr>
              <a:t> детям раздаются фигуры и карточки. Воспитатель: «Мы сейчас будем играть в игру «Подбери по форме». Для этого нам надо вспомнить названия разных форм. Какой формы эта фигура? (далее этот вопрос повторяется с показом других фигур). Вы должны разложить фигуры по форме, не обращая внимания на </a:t>
            </a:r>
            <a:r>
              <a:rPr lang="ru-RU" dirty="0" err="1">
                <a:solidFill>
                  <a:schemeClr val="tx1"/>
                </a:solidFill>
                <a:latin typeface="Times New Roman" panose="02020603050405020304" pitchFamily="18" charset="0"/>
                <a:cs typeface="Times New Roman" panose="02020603050405020304" pitchFamily="18" charset="0"/>
              </a:rPr>
              <a:t>на</a:t>
            </a:r>
            <a:r>
              <a:rPr lang="ru-RU" dirty="0">
                <a:solidFill>
                  <a:schemeClr val="tx1"/>
                </a:solidFill>
                <a:latin typeface="Times New Roman" panose="02020603050405020304" pitchFamily="18" charset="0"/>
                <a:cs typeface="Times New Roman" panose="02020603050405020304" pitchFamily="18" charset="0"/>
              </a:rPr>
              <a:t> цвет». Детям, неправильно разложившим фигуры, педагог предлагает обвести пальцем контур фигуры, найти и исправить ошибку. </a:t>
            </a:r>
            <a:endParaRPr lang="ru-RU" dirty="0" smtClean="0">
              <a:solidFill>
                <a:schemeClr val="tx1"/>
              </a:solidFill>
              <a:latin typeface="Times New Roman" panose="02020603050405020304" pitchFamily="18" charset="0"/>
              <a:cs typeface="Times New Roman" panose="02020603050405020304" pitchFamily="18" charset="0"/>
            </a:endParaRPr>
          </a:p>
          <a:p>
            <a:r>
              <a:rPr lang="ru-RU" b="1" dirty="0" smtClean="0">
                <a:solidFill>
                  <a:schemeClr val="tx1"/>
                </a:solidFill>
                <a:latin typeface="Times New Roman" panose="02020603050405020304" pitchFamily="18" charset="0"/>
                <a:cs typeface="Times New Roman" panose="02020603050405020304" pitchFamily="18" charset="0"/>
              </a:rPr>
              <a:t>Литература</a:t>
            </a:r>
            <a:r>
              <a:rPr lang="ru-RU" dirty="0">
                <a:solidFill>
                  <a:schemeClr val="tx1"/>
                </a:solidFill>
                <a:latin typeface="Times New Roman" panose="02020603050405020304" pitchFamily="18" charset="0"/>
                <a:cs typeface="Times New Roman" panose="02020603050405020304" pitchFamily="18" charset="0"/>
              </a:rPr>
              <a:t>: интернет сайт- MAAM.RU. Картотека дидактических игр по формированию элементарных математических представлений (средняя группа)</a:t>
            </a:r>
          </a:p>
        </p:txBody>
      </p:sp>
    </p:spTree>
    <p:extLst>
      <p:ext uri="{BB962C8B-B14F-4D97-AF65-F5344CB8AC3E}">
        <p14:creationId xmlns:p14="http://schemas.microsoft.com/office/powerpoint/2010/main" val="3048566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rgbClr val="FF0000"/>
                </a:solidFill>
                <a:latin typeface="Times New Roman" panose="02020603050405020304" pitchFamily="18" charset="0"/>
                <a:cs typeface="Times New Roman" panose="02020603050405020304" pitchFamily="18" charset="0"/>
              </a:rPr>
              <a:t>Развитие представлений о величине у детей средней группы.</a:t>
            </a:r>
            <a:endParaRPr lang="ru-RU"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r>
              <a:rPr lang="ru-RU" dirty="0">
                <a:solidFill>
                  <a:srgbClr val="FF0000"/>
                </a:solidFill>
                <a:latin typeface="Times New Roman" panose="02020603050405020304" pitchFamily="18" charset="0"/>
                <a:cs typeface="Times New Roman" panose="02020603050405020304" pitchFamily="18" charset="0"/>
              </a:rPr>
              <a:t>Дидактическая игра «Сравни дорожки» </a:t>
            </a:r>
            <a:endParaRPr lang="ru-RU" dirty="0" smtClean="0">
              <a:solidFill>
                <a:srgbClr val="FF0000"/>
              </a:solidFill>
              <a:latin typeface="Times New Roman" panose="02020603050405020304" pitchFamily="18" charset="0"/>
              <a:cs typeface="Times New Roman" panose="02020603050405020304" pitchFamily="18" charset="0"/>
            </a:endParaRPr>
          </a:p>
          <a:p>
            <a:r>
              <a:rPr lang="ru-RU" b="1" dirty="0">
                <a:solidFill>
                  <a:schemeClr val="tx1"/>
                </a:solidFill>
                <a:latin typeface="Times New Roman" panose="02020603050405020304" pitchFamily="18" charset="0"/>
                <a:cs typeface="Times New Roman" panose="02020603050405020304" pitchFamily="18" charset="0"/>
              </a:rPr>
              <a:t>Цель: </a:t>
            </a:r>
            <a:r>
              <a:rPr lang="ru-RU" dirty="0">
                <a:solidFill>
                  <a:schemeClr val="tx1"/>
                </a:solidFill>
                <a:latin typeface="Times New Roman" panose="02020603050405020304" pitchFamily="18" charset="0"/>
                <a:cs typeface="Times New Roman" panose="02020603050405020304" pitchFamily="18" charset="0"/>
              </a:rPr>
              <a:t>Учить сравнивать предметы по ширине, раскладывать их в убывающей и возрастающей последовательности, обозначать результаты сравнения соответствующими словами: широкий, уже, самый узкий, узкий, шире, самый широкий. </a:t>
            </a:r>
          </a:p>
          <a:p>
            <a:r>
              <a:rPr lang="ru-RU" b="1" dirty="0" smtClean="0">
                <a:solidFill>
                  <a:schemeClr val="tx1"/>
                </a:solidFill>
                <a:latin typeface="Times New Roman" panose="02020603050405020304" pitchFamily="18" charset="0"/>
                <a:cs typeface="Times New Roman" panose="02020603050405020304" pitchFamily="18" charset="0"/>
              </a:rPr>
              <a:t>Оборудование</a:t>
            </a:r>
            <a:r>
              <a:rPr lang="ru-RU" b="1" dirty="0">
                <a:solidFill>
                  <a:schemeClr val="tx1"/>
                </a:solidFill>
                <a:latin typeface="Times New Roman" panose="02020603050405020304" pitchFamily="18" charset="0"/>
                <a:cs typeface="Times New Roman" panose="02020603050405020304" pitchFamily="18" charset="0"/>
              </a:rPr>
              <a:t>: </a:t>
            </a:r>
            <a:r>
              <a:rPr lang="ru-RU" dirty="0">
                <a:solidFill>
                  <a:schemeClr val="tx1"/>
                </a:solidFill>
                <a:latin typeface="Times New Roman" panose="02020603050405020304" pitchFamily="18" charset="0"/>
                <a:cs typeface="Times New Roman" panose="02020603050405020304" pitchFamily="18" charset="0"/>
              </a:rPr>
              <a:t>Дорожки (полоски) разной ширины. </a:t>
            </a:r>
            <a:endParaRPr lang="ru-RU" dirty="0" smtClean="0">
              <a:solidFill>
                <a:schemeClr val="tx1"/>
              </a:solidFill>
              <a:latin typeface="Times New Roman" panose="02020603050405020304" pitchFamily="18" charset="0"/>
              <a:cs typeface="Times New Roman" panose="02020603050405020304" pitchFamily="18" charset="0"/>
            </a:endParaRPr>
          </a:p>
          <a:p>
            <a:r>
              <a:rPr lang="ru-RU" b="1" dirty="0" smtClean="0">
                <a:solidFill>
                  <a:schemeClr val="tx1"/>
                </a:solidFill>
                <a:latin typeface="Times New Roman" panose="02020603050405020304" pitchFamily="18" charset="0"/>
                <a:cs typeface="Times New Roman" panose="02020603050405020304" pitchFamily="18" charset="0"/>
              </a:rPr>
              <a:t>Содержание</a:t>
            </a:r>
            <a:r>
              <a:rPr lang="ru-RU" b="1" dirty="0">
                <a:solidFill>
                  <a:schemeClr val="tx1"/>
                </a:solidFill>
                <a:latin typeface="Times New Roman" panose="02020603050405020304" pitchFamily="18" charset="0"/>
                <a:cs typeface="Times New Roman" panose="02020603050405020304" pitchFamily="18" charset="0"/>
              </a:rPr>
              <a:t>: </a:t>
            </a:r>
            <a:r>
              <a:rPr lang="ru-RU" dirty="0">
                <a:solidFill>
                  <a:schemeClr val="tx1"/>
                </a:solidFill>
                <a:latin typeface="Times New Roman" panose="02020603050405020304" pitchFamily="18" charset="0"/>
                <a:cs typeface="Times New Roman" panose="02020603050405020304" pitchFamily="18" charset="0"/>
              </a:rPr>
              <a:t>Педагог предлагает сравнить дорожки разными способами (приложением, наложением, разложить в порядке увеличения ширины, уменьшения. </a:t>
            </a:r>
            <a:endParaRPr lang="ru-RU" dirty="0" smtClean="0">
              <a:solidFill>
                <a:schemeClr val="tx1"/>
              </a:solidFill>
              <a:latin typeface="Times New Roman" panose="02020603050405020304" pitchFamily="18" charset="0"/>
              <a:cs typeface="Times New Roman" panose="02020603050405020304" pitchFamily="18" charset="0"/>
            </a:endParaRPr>
          </a:p>
          <a:p>
            <a:r>
              <a:rPr lang="ru-RU" b="1" dirty="0" smtClean="0">
                <a:solidFill>
                  <a:schemeClr val="tx1"/>
                </a:solidFill>
                <a:latin typeface="Times New Roman" panose="02020603050405020304" pitchFamily="18" charset="0"/>
                <a:cs typeface="Times New Roman" panose="02020603050405020304" pitchFamily="18" charset="0"/>
              </a:rPr>
              <a:t>Литература</a:t>
            </a:r>
            <a:r>
              <a:rPr lang="ru-RU" b="1" dirty="0">
                <a:solidFill>
                  <a:schemeClr val="tx1"/>
                </a:solidFill>
                <a:latin typeface="Times New Roman" panose="02020603050405020304" pitchFamily="18" charset="0"/>
                <a:cs typeface="Times New Roman" panose="02020603050405020304" pitchFamily="18" charset="0"/>
              </a:rPr>
              <a:t>:</a:t>
            </a:r>
            <a:r>
              <a:rPr lang="ru-RU" dirty="0">
                <a:solidFill>
                  <a:schemeClr val="tx1"/>
                </a:solidFill>
                <a:latin typeface="Times New Roman" panose="02020603050405020304" pitchFamily="18" charset="0"/>
                <a:cs typeface="Times New Roman" panose="02020603050405020304" pitchFamily="18" charset="0"/>
              </a:rPr>
              <a:t> интернет сайт- MAAM.RU. Картотека дидактических игр по формированию элементарных математических представлений (средняя группа</a:t>
            </a:r>
            <a:r>
              <a:rPr lang="ru-RU" dirty="0" smtClean="0">
                <a:solidFill>
                  <a:schemeClr val="tx1"/>
                </a:solidFill>
                <a:latin typeface="Times New Roman" panose="02020603050405020304" pitchFamily="18" charset="0"/>
                <a:cs typeface="Times New Roman" panose="02020603050405020304" pitchFamily="18" charset="0"/>
              </a:rPr>
              <a:t>).</a:t>
            </a: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2384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dirty="0" smtClean="0">
                <a:solidFill>
                  <a:srgbClr val="FF0000"/>
                </a:solidFill>
                <a:latin typeface="Times New Roman" panose="02020603050405020304" pitchFamily="18" charset="0"/>
                <a:cs typeface="Times New Roman" panose="02020603050405020304" pitchFamily="18" charset="0"/>
              </a:rPr>
              <a:t>Развитие пространственных представлений у детей средней группы.</a:t>
            </a:r>
            <a:endParaRPr lang="ru-RU"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r>
              <a:rPr lang="ru-RU" b="1" dirty="0">
                <a:solidFill>
                  <a:srgbClr val="FF0000"/>
                </a:solidFill>
                <a:latin typeface="Times New Roman" panose="02020603050405020304" pitchFamily="18" charset="0"/>
                <a:cs typeface="Times New Roman" panose="02020603050405020304" pitchFamily="18" charset="0"/>
              </a:rPr>
              <a:t>Дидактическая игра "Что где находится?" </a:t>
            </a:r>
            <a:endParaRPr lang="ru-RU" b="1" dirty="0" smtClean="0">
              <a:solidFill>
                <a:srgbClr val="FF0000"/>
              </a:solidFill>
              <a:latin typeface="Times New Roman" panose="02020603050405020304" pitchFamily="18" charset="0"/>
              <a:cs typeface="Times New Roman" panose="02020603050405020304" pitchFamily="18" charset="0"/>
            </a:endParaRPr>
          </a:p>
          <a:p>
            <a:r>
              <a:rPr lang="ru-RU" b="1" dirty="0" smtClean="0">
                <a:solidFill>
                  <a:schemeClr val="tx1"/>
                </a:solidFill>
                <a:latin typeface="Times New Roman" panose="02020603050405020304" pitchFamily="18" charset="0"/>
                <a:cs typeface="Times New Roman" panose="02020603050405020304" pitchFamily="18" charset="0"/>
              </a:rPr>
              <a:t>Цель</a:t>
            </a:r>
            <a:r>
              <a:rPr lang="ru-RU" b="1" dirty="0">
                <a:solidFill>
                  <a:schemeClr val="tx1"/>
                </a:solidFill>
                <a:latin typeface="Times New Roman" panose="02020603050405020304" pitchFamily="18" charset="0"/>
                <a:cs typeface="Times New Roman" panose="02020603050405020304" pitchFamily="18" charset="0"/>
              </a:rPr>
              <a:t>:</a:t>
            </a:r>
            <a:r>
              <a:rPr lang="ru-RU" dirty="0">
                <a:solidFill>
                  <a:schemeClr val="tx1"/>
                </a:solidFill>
                <a:latin typeface="Times New Roman" panose="02020603050405020304" pitchFamily="18" charset="0"/>
                <a:cs typeface="Times New Roman" panose="02020603050405020304" pitchFamily="18" charset="0"/>
              </a:rPr>
              <a:t> Упражнять в определении пространственного расположения предметов по отношению от себя "впереди", "сзади", "перед", "слева", "справа", "вверху", "внизу</a:t>
            </a:r>
            <a:r>
              <a:rPr lang="ru-RU" dirty="0" smtClean="0">
                <a:solidFill>
                  <a:schemeClr val="tx1"/>
                </a:solidFill>
                <a:latin typeface="Times New Roman" panose="02020603050405020304" pitchFamily="18" charset="0"/>
                <a:cs typeface="Times New Roman" panose="02020603050405020304" pitchFamily="18" charset="0"/>
              </a:rPr>
              <a:t>".</a:t>
            </a:r>
          </a:p>
          <a:p>
            <a:r>
              <a:rPr lang="ru-RU" b="1" dirty="0" smtClean="0">
                <a:solidFill>
                  <a:schemeClr val="tx1"/>
                </a:solidFill>
                <a:latin typeface="Times New Roman" panose="02020603050405020304" pitchFamily="18" charset="0"/>
                <a:cs typeface="Times New Roman" panose="02020603050405020304" pitchFamily="18" charset="0"/>
              </a:rPr>
              <a:t> </a:t>
            </a:r>
            <a:r>
              <a:rPr lang="ru-RU" b="1" dirty="0">
                <a:solidFill>
                  <a:schemeClr val="tx1"/>
                </a:solidFill>
                <a:latin typeface="Times New Roman" panose="02020603050405020304" pitchFamily="18" charset="0"/>
                <a:cs typeface="Times New Roman" panose="02020603050405020304" pitchFamily="18" charset="0"/>
              </a:rPr>
              <a:t>Оборудование</a:t>
            </a:r>
            <a:r>
              <a:rPr lang="ru-RU" dirty="0">
                <a:solidFill>
                  <a:schemeClr val="tx1"/>
                </a:solidFill>
                <a:latin typeface="Times New Roman" panose="02020603050405020304" pitchFamily="18" charset="0"/>
                <a:cs typeface="Times New Roman" panose="02020603050405020304" pitchFamily="18" charset="0"/>
              </a:rPr>
              <a:t>: Игрушки Содержание: Ребенок останавливается в определенном месте комнаты и пересчитывает предметы находящиеся впереди, сзади, слева, справа. </a:t>
            </a:r>
            <a:endParaRPr lang="ru-RU" dirty="0" smtClean="0">
              <a:solidFill>
                <a:schemeClr val="tx1"/>
              </a:solidFill>
              <a:latin typeface="Times New Roman" panose="02020603050405020304" pitchFamily="18" charset="0"/>
              <a:cs typeface="Times New Roman" panose="02020603050405020304" pitchFamily="18" charset="0"/>
            </a:endParaRPr>
          </a:p>
          <a:p>
            <a:r>
              <a:rPr lang="ru-RU" b="1" dirty="0" smtClean="0">
                <a:solidFill>
                  <a:schemeClr val="tx1"/>
                </a:solidFill>
                <a:latin typeface="Times New Roman" panose="02020603050405020304" pitchFamily="18" charset="0"/>
                <a:cs typeface="Times New Roman" panose="02020603050405020304" pitchFamily="18" charset="0"/>
              </a:rPr>
              <a:t>Литература</a:t>
            </a:r>
            <a:r>
              <a:rPr lang="ru-RU" dirty="0">
                <a:solidFill>
                  <a:schemeClr val="tx1"/>
                </a:solidFill>
                <a:latin typeface="Times New Roman" panose="02020603050405020304" pitchFamily="18" charset="0"/>
                <a:cs typeface="Times New Roman" panose="02020603050405020304" pitchFamily="18" charset="0"/>
              </a:rPr>
              <a:t>: интернет сайт- MAAM.RU. Картотека дидактических игр по формированию элементарных математических представлений (средняя группа)</a:t>
            </a:r>
          </a:p>
        </p:txBody>
      </p:sp>
    </p:spTree>
    <p:extLst>
      <p:ext uri="{BB962C8B-B14F-4D97-AF65-F5344CB8AC3E}">
        <p14:creationId xmlns:p14="http://schemas.microsoft.com/office/powerpoint/2010/main" val="2395028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dirty="0" smtClean="0">
                <a:solidFill>
                  <a:srgbClr val="FF0000"/>
                </a:solidFill>
                <a:latin typeface="Times New Roman" panose="02020603050405020304" pitchFamily="18" charset="0"/>
                <a:cs typeface="Times New Roman" panose="02020603050405020304" pitchFamily="18" charset="0"/>
              </a:rPr>
              <a:t>Развитие представлений о времени у детей средней группы.</a:t>
            </a:r>
            <a:endParaRPr lang="ru-RU" sz="3200"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r>
              <a:rPr lang="ru-RU" dirty="0">
                <a:latin typeface="Times New Roman" panose="02020603050405020304" pitchFamily="18" charset="0"/>
                <a:cs typeface="Times New Roman" panose="02020603050405020304" pitchFamily="18" charset="0"/>
              </a:rPr>
              <a:t> </a:t>
            </a:r>
            <a:r>
              <a:rPr lang="ru-RU" b="1" dirty="0">
                <a:solidFill>
                  <a:srgbClr val="FF0000"/>
                </a:solidFill>
                <a:latin typeface="Times New Roman" panose="02020603050405020304" pitchFamily="18" charset="0"/>
                <a:cs typeface="Times New Roman" panose="02020603050405020304" pitchFamily="18" charset="0"/>
              </a:rPr>
              <a:t>Дидактическая игра: «Когда это бывает?» </a:t>
            </a:r>
            <a:endParaRPr lang="ru-RU" b="1" dirty="0" smtClean="0">
              <a:solidFill>
                <a:srgbClr val="FF0000"/>
              </a:solidFill>
              <a:latin typeface="Times New Roman" panose="02020603050405020304" pitchFamily="18" charset="0"/>
              <a:cs typeface="Times New Roman" panose="02020603050405020304" pitchFamily="18" charset="0"/>
            </a:endParaRPr>
          </a:p>
          <a:p>
            <a:r>
              <a:rPr lang="ru-RU" b="1" dirty="0" smtClean="0">
                <a:solidFill>
                  <a:schemeClr val="tx1"/>
                </a:solidFill>
                <a:latin typeface="Times New Roman" panose="02020603050405020304" pitchFamily="18" charset="0"/>
                <a:cs typeface="Times New Roman" panose="02020603050405020304" pitchFamily="18" charset="0"/>
              </a:rPr>
              <a:t>Цель</a:t>
            </a:r>
            <a:r>
              <a:rPr lang="ru-RU" dirty="0">
                <a:solidFill>
                  <a:schemeClr val="tx1"/>
                </a:solidFill>
                <a:latin typeface="Times New Roman" panose="02020603050405020304" pitchFamily="18" charset="0"/>
                <a:cs typeface="Times New Roman" panose="02020603050405020304" pitchFamily="18" charset="0"/>
              </a:rPr>
              <a:t>: закреплять знания детей о частях суток, их последовательности, закреплять понятия - вчера, сегодня, завтра. </a:t>
            </a:r>
            <a:endParaRPr lang="ru-RU" dirty="0" smtClean="0">
              <a:solidFill>
                <a:schemeClr val="tx1"/>
              </a:solidFill>
              <a:latin typeface="Times New Roman" panose="02020603050405020304" pitchFamily="18" charset="0"/>
              <a:cs typeface="Times New Roman" panose="02020603050405020304" pitchFamily="18" charset="0"/>
            </a:endParaRPr>
          </a:p>
          <a:p>
            <a:r>
              <a:rPr lang="ru-RU" b="1" dirty="0" smtClean="0">
                <a:solidFill>
                  <a:schemeClr val="tx1"/>
                </a:solidFill>
                <a:latin typeface="Times New Roman" panose="02020603050405020304" pitchFamily="18" charset="0"/>
                <a:cs typeface="Times New Roman" panose="02020603050405020304" pitchFamily="18" charset="0"/>
              </a:rPr>
              <a:t>Содержание</a:t>
            </a:r>
            <a:r>
              <a:rPr lang="ru-RU" b="1" dirty="0">
                <a:solidFill>
                  <a:schemeClr val="tx1"/>
                </a:solidFill>
                <a:latin typeface="Times New Roman" panose="02020603050405020304" pitchFamily="18" charset="0"/>
                <a:cs typeface="Times New Roman" panose="02020603050405020304" pitchFamily="18" charset="0"/>
              </a:rPr>
              <a:t>: </a:t>
            </a:r>
            <a:r>
              <a:rPr lang="ru-RU" dirty="0">
                <a:solidFill>
                  <a:schemeClr val="tx1"/>
                </a:solidFill>
                <a:latin typeface="Times New Roman" panose="02020603050405020304" pitchFamily="18" charset="0"/>
                <a:cs typeface="Times New Roman" panose="02020603050405020304" pitchFamily="18" charset="0"/>
              </a:rPr>
              <a:t>Дети в кругу. Ведущий начинает фразу и бросает мяч одному из играющих: "Солнышко светит днем, а луна ….". Тот, кто заканчивает фразу, придумывает новую "Утром мы пришли в детский сад, а вернулись …", "Если вчера была пятница, то сегодня …", "Зиму сменяет весна, а весну …". </a:t>
            </a:r>
            <a:endParaRPr lang="ru-RU" dirty="0" smtClean="0">
              <a:solidFill>
                <a:schemeClr val="tx1"/>
              </a:solidFill>
              <a:latin typeface="Times New Roman" panose="02020603050405020304" pitchFamily="18" charset="0"/>
              <a:cs typeface="Times New Roman" panose="02020603050405020304" pitchFamily="18" charset="0"/>
            </a:endParaRPr>
          </a:p>
          <a:p>
            <a:r>
              <a:rPr lang="ru-RU" b="1" dirty="0" smtClean="0">
                <a:solidFill>
                  <a:schemeClr val="tx1"/>
                </a:solidFill>
                <a:latin typeface="Times New Roman" panose="02020603050405020304" pitchFamily="18" charset="0"/>
                <a:cs typeface="Times New Roman" panose="02020603050405020304" pitchFamily="18" charset="0"/>
              </a:rPr>
              <a:t>Литература</a:t>
            </a:r>
            <a:r>
              <a:rPr lang="ru-RU" b="1" dirty="0">
                <a:solidFill>
                  <a:schemeClr val="tx1"/>
                </a:solidFill>
                <a:latin typeface="Times New Roman" panose="02020603050405020304" pitchFamily="18" charset="0"/>
                <a:cs typeface="Times New Roman" panose="02020603050405020304" pitchFamily="18" charset="0"/>
              </a:rPr>
              <a:t>:</a:t>
            </a:r>
            <a:r>
              <a:rPr lang="ru-RU" dirty="0">
                <a:solidFill>
                  <a:schemeClr val="tx1"/>
                </a:solidFill>
                <a:latin typeface="Times New Roman" panose="02020603050405020304" pitchFamily="18" charset="0"/>
                <a:cs typeface="Times New Roman" panose="02020603050405020304" pitchFamily="18" charset="0"/>
              </a:rPr>
              <a:t> интернет сайт- MAAM.RU. Картотека дидактических игр по формированию элементарных математических представлений (средняя группа )</a:t>
            </a:r>
          </a:p>
        </p:txBody>
      </p:sp>
    </p:spTree>
    <p:extLst>
      <p:ext uri="{BB962C8B-B14F-4D97-AF65-F5344CB8AC3E}">
        <p14:creationId xmlns:p14="http://schemas.microsoft.com/office/powerpoint/2010/main" val="779293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a:solidFill>
                  <a:srgbClr val="FF0000"/>
                </a:solidFill>
                <a:latin typeface="Times New Roman" panose="02020603050405020304" pitchFamily="18" charset="0"/>
                <a:cs typeface="Times New Roman" panose="02020603050405020304" pitchFamily="18" charset="0"/>
              </a:rPr>
              <a:t>И.А.Помараева</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В.А.Позина</a:t>
            </a:r>
            <a:r>
              <a:rPr lang="ru-RU" dirty="0">
                <a:solidFill>
                  <a:srgbClr val="FF0000"/>
                </a:solidFill>
                <a:latin typeface="Times New Roman" panose="02020603050405020304" pitchFamily="18" charset="0"/>
                <a:cs typeface="Times New Roman" panose="02020603050405020304" pitchFamily="18" charset="0"/>
              </a:rPr>
              <a:t> «Формирование элементарных математических представлений» </a:t>
            </a:r>
          </a:p>
        </p:txBody>
      </p:sp>
      <p:sp>
        <p:nvSpPr>
          <p:cNvPr id="3" name="Объект 2"/>
          <p:cNvSpPr>
            <a:spLocks noGrp="1"/>
          </p:cNvSpPr>
          <p:nvPr>
            <p:ph idx="1"/>
          </p:nvPr>
        </p:nvSpPr>
        <p:spPr>
          <a:xfrm>
            <a:off x="107576" y="2608728"/>
            <a:ext cx="8688108" cy="4190249"/>
          </a:xfrm>
        </p:spPr>
        <p:txBody>
          <a:bodyPr>
            <a:normAutofit/>
          </a:bodyPr>
          <a:lstStyle/>
          <a:p>
            <a:r>
              <a:rPr lang="ru-RU" sz="2000" dirty="0" smtClean="0">
                <a:solidFill>
                  <a:schemeClr val="tx1"/>
                </a:solidFill>
                <a:latin typeface="Times New Roman" panose="02020603050405020304" pitchFamily="18" charset="0"/>
                <a:cs typeface="Times New Roman" panose="02020603050405020304" pitchFamily="18" charset="0"/>
              </a:rPr>
              <a:t>Данное </a:t>
            </a:r>
            <a:r>
              <a:rPr lang="ru-RU" sz="2000" dirty="0">
                <a:solidFill>
                  <a:schemeClr val="tx1"/>
                </a:solidFill>
                <a:latin typeface="Times New Roman" panose="02020603050405020304" pitchFamily="18" charset="0"/>
                <a:cs typeface="Times New Roman" panose="02020603050405020304" pitchFamily="18" charset="0"/>
              </a:rPr>
              <a:t>пособие адресовано воспитателям, работающим по </a:t>
            </a:r>
            <a:r>
              <a:rPr lang="ru-RU" sz="2000" dirty="0" smtClean="0">
                <a:solidFill>
                  <a:schemeClr val="tx1"/>
                </a:solidFill>
                <a:latin typeface="Times New Roman" panose="02020603050405020304" pitchFamily="18" charset="0"/>
                <a:cs typeface="Times New Roman" panose="02020603050405020304" pitchFamily="18" charset="0"/>
              </a:rPr>
              <a:t>«От рождения до школы» </a:t>
            </a:r>
            <a:r>
              <a:rPr lang="ru-RU" sz="2000" dirty="0">
                <a:solidFill>
                  <a:schemeClr val="tx1"/>
                </a:solidFill>
                <a:latin typeface="Times New Roman" panose="02020603050405020304" pitchFamily="18" charset="0"/>
                <a:cs typeface="Times New Roman" panose="02020603050405020304" pitchFamily="18" charset="0"/>
              </a:rPr>
              <a:t>под редакцией М.А. Васильевой, В.В. Гербовой, Т.С. Комаровой, для организации занятий по математике в средней группе. В пособии рассматриваются вопросы организации работы по развитию элементарных математических представлений у детей с учетом закономерностей становления и развития их познавательной деятельности и возрастных возможностей . Знания, полученные на занятиях по формированию элементарных математических представлений, необходимо закреплять в повседневной жизни. С этой целью особое внимание следует уделить сюжетно-ролевым играм, где создаются условия для применения математических знаний и способов действий</a:t>
            </a:r>
            <a:r>
              <a:rPr lang="ru-RU" sz="2000" dirty="0" smtClean="0">
                <a:solidFill>
                  <a:schemeClr val="tx1"/>
                </a:solidFill>
                <a:latin typeface="Times New Roman" panose="02020603050405020304" pitchFamily="18" charset="0"/>
                <a:cs typeface="Times New Roman" panose="02020603050405020304" pitchFamily="18" charset="0"/>
              </a:rPr>
              <a:t>.</a:t>
            </a:r>
            <a:endParaRPr lang="ru-RU" sz="2000" dirty="0">
              <a:solidFill>
                <a:schemeClr val="tx1"/>
              </a:solidFill>
              <a:latin typeface="Times New Roman" panose="02020603050405020304" pitchFamily="18" charset="0"/>
              <a:cs typeface="Times New Roman" panose="02020603050405020304" pitchFamily="18" charset="0"/>
            </a:endParaRPr>
          </a:p>
        </p:txBody>
      </p:sp>
      <p:pic>
        <p:nvPicPr>
          <p:cNvPr id="1028" name="Picture 4" descr="http://forstudents.minemegashop.ru/pictures/101096779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95684" y="1461994"/>
            <a:ext cx="3396316" cy="53960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1647107"/>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136</TotalTime>
  <Words>703</Words>
  <Application>Microsoft Office PowerPoint</Application>
  <PresentationFormat>Широкоэкранный</PresentationFormat>
  <Paragraphs>62</Paragraphs>
  <Slides>12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12</vt:i4>
      </vt:variant>
    </vt:vector>
  </HeadingPairs>
  <TitlesOfParts>
    <vt:vector size="17" baseType="lpstr">
      <vt:lpstr>Arial</vt:lpstr>
      <vt:lpstr>Times New Roman</vt:lpstr>
      <vt:lpstr>Trebuchet MS</vt:lpstr>
      <vt:lpstr>Wingdings 3</vt:lpstr>
      <vt:lpstr>Грань</vt:lpstr>
      <vt:lpstr> </vt:lpstr>
      <vt:lpstr>Информация о дошкольной организации</vt:lpstr>
      <vt:lpstr>Примерная программа «От рождения до школы» разработана на основе ФГОС дошкольного образования (приказ №1155 от 17 октября 2013 г) </vt:lpstr>
      <vt:lpstr>Развитие количественных представлений у детей средней группы.</vt:lpstr>
      <vt:lpstr>Развитие представлений о форме у детей средней группы.</vt:lpstr>
      <vt:lpstr>Развитие представлений о величине у детей средней группы.</vt:lpstr>
      <vt:lpstr>Развитие пространственных представлений у детей средней группы.</vt:lpstr>
      <vt:lpstr>Развитие представлений о времени у детей средней группы.</vt:lpstr>
      <vt:lpstr>И.А.Помараева, В.А.Позина «Формирование элементарных математических представлений» </vt:lpstr>
      <vt:lpstr>Фото из жизни группы детей</vt:lpstr>
      <vt:lpstr>Достижения группы </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13</cp:revision>
  <dcterms:created xsi:type="dcterms:W3CDTF">2019-05-19T05:47:07Z</dcterms:created>
  <dcterms:modified xsi:type="dcterms:W3CDTF">2019-05-21T08:47:41Z</dcterms:modified>
</cp:coreProperties>
</file>