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9"/>
  </p:notesMasterIdLst>
  <p:sldIdLst>
    <p:sldId id="303" r:id="rId2"/>
    <p:sldId id="260" r:id="rId3"/>
    <p:sldId id="270" r:id="rId4"/>
    <p:sldId id="304" r:id="rId5"/>
    <p:sldId id="284" r:id="rId6"/>
    <p:sldId id="285" r:id="rId7"/>
    <p:sldId id="293" r:id="rId8"/>
    <p:sldId id="301" r:id="rId9"/>
    <p:sldId id="302" r:id="rId10"/>
    <p:sldId id="305" r:id="rId11"/>
    <p:sldId id="295" r:id="rId12"/>
    <p:sldId id="265" r:id="rId13"/>
    <p:sldId id="306" r:id="rId14"/>
    <p:sldId id="292" r:id="rId15"/>
    <p:sldId id="309" r:id="rId16"/>
    <p:sldId id="296" r:id="rId17"/>
    <p:sldId id="300" r:id="rId1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FF00"/>
    <a:srgbClr val="003300"/>
    <a:srgbClr val="000099"/>
    <a:srgbClr val="6699FF"/>
    <a:srgbClr val="FFCC00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6053" autoAdjust="0"/>
    <p:restoredTop sz="94058" autoAdjust="0"/>
  </p:normalViewPr>
  <p:slideViewPr>
    <p:cSldViewPr>
      <p:cViewPr varScale="1">
        <p:scale>
          <a:sx n="29" d="100"/>
          <a:sy n="29" d="100"/>
        </p:scale>
        <p:origin x="-648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651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6087985-F2AA-495A-86E3-886071B2ABE8}" type="datetimeFigureOut">
              <a:rPr lang="ru-RU"/>
              <a:pPr>
                <a:defRPr/>
              </a:pPr>
              <a:t>06.12.2017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8F49F56-89D6-46A8-8CDC-DF2CFD454C8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1B2538F-7BEB-441A-8573-FDE45A177481}" type="slidenum">
              <a:rPr lang="ru-RU" altLang="ru-RU" smtClean="0"/>
              <a:pPr/>
              <a:t>12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C270A11-D00A-4FB4-82D4-8CE25D9B15A5}" type="slidenum">
              <a:rPr lang="ru-RU" altLang="ru-RU" smtClean="0"/>
              <a:pPr/>
              <a:t>13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247B111-AC4E-4D33-ACD8-BE982971F1B2}" type="slidenum">
              <a:rPr lang="ru-RU" altLang="ru-RU" smtClean="0"/>
              <a:pPr/>
              <a:t>14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CFA4587-3C58-4A0C-AA6D-16BF84323A7E}" type="slidenum">
              <a:rPr lang="ru-RU" altLang="ru-RU" smtClean="0"/>
              <a:pPr/>
              <a:t>15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D4F7CE9C-8AD8-4283-899C-B79E114FB1B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orient="vert"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7AC94-7DE9-4973-BD72-BF320DC820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7AAEA-CD48-43F3-90DF-F487837BBB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12238-0218-4472-913D-71975D09B1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4C5CC5CF-16CD-47E0-AA96-7D520466EF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D474-8546-41FC-BE60-B2FF2F9A19F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BC35A-D003-482E-94C9-9ADCB03C515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A490E-05BC-423F-882A-D1743AD83BC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57C49-C318-423D-AF69-54543CF8CA3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5E1A6-B44B-49DF-802F-44BDD516EC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88CFB-F574-42D8-9B21-578068AB99A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>
              <a:defRPr/>
            </a:pPr>
            <a:fld id="{5C2805DE-63BE-44EF-A7A6-DE2BAD9D088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86" r:id="rId2"/>
    <p:sldLayoutId id="2147483895" r:id="rId3"/>
    <p:sldLayoutId id="2147483887" r:id="rId4"/>
    <p:sldLayoutId id="2147483888" r:id="rId5"/>
    <p:sldLayoutId id="2147483889" r:id="rId6"/>
    <p:sldLayoutId id="2147483890" r:id="rId7"/>
    <p:sldLayoutId id="2147483891" r:id="rId8"/>
    <p:sldLayoutId id="2147483896" r:id="rId9"/>
    <p:sldLayoutId id="2147483892" r:id="rId10"/>
    <p:sldLayoutId id="2147483893" r:id="rId11"/>
  </p:sldLayoutIdLst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>
        <p:tmplLst>
          <p:tmpl lvl="1">
            <p:tnLst>
              <p:par>
                <p:cTn presetID="50" presetClass="entr" presetSubtype="0" de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3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3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3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3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3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L:\&#1054;&#1058;&#1050;&#1056;&#1067;&#1058;%20%20&#1059;&#1056;&#1054;&#1050;%20%204&#1050;&#1051;%20%20&#1056;&#1059;&#1057;&#1057;&#1050;&#1050;%20%20&#1071;&#1047;\Frederik_Fransua_SHopen_-_Simfoniya_&#8470;5_Nezhnost__(get-tune.net).mp3" TargetMode="External"/><Relationship Id="rId1" Type="http://schemas.openxmlformats.org/officeDocument/2006/relationships/tags" Target="../tags/tag8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notesSlide" Target="../notesSlides/notesSlide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Relationship Id="rId4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>
              <a:defRPr/>
            </a:pPr>
            <a:r>
              <a:rPr lang="ru-RU" sz="6000" dirty="0" smtClean="0"/>
              <a:t>РУССКИЙ  ЯЗЫК</a:t>
            </a:r>
            <a:endParaRPr lang="ru-RU" sz="6000" dirty="0"/>
          </a:p>
        </p:txBody>
      </p:sp>
      <p:sp>
        <p:nvSpPr>
          <p:cNvPr id="6147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R="0"/>
            <a:r>
              <a:rPr lang="ru-RU" altLang="ru-RU" sz="3600" dirty="0" smtClean="0"/>
              <a:t>4-А  КЛАСС</a:t>
            </a:r>
          </a:p>
          <a:p>
            <a:pPr marR="0"/>
            <a:endParaRPr lang="ru-RU" sz="2800" dirty="0" smtClean="0"/>
          </a:p>
          <a:p>
            <a:pPr marR="0"/>
            <a:r>
              <a:rPr lang="ru-RU" sz="2800" dirty="0" err="1" smtClean="0"/>
              <a:t>Швецова</a:t>
            </a:r>
            <a:r>
              <a:rPr lang="ru-RU" sz="2800" dirty="0" smtClean="0"/>
              <a:t> Е.А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smtClean="0"/>
              <a:t>учитель  начальных  классов</a:t>
            </a:r>
            <a:br>
              <a:rPr lang="ru-RU" sz="2800" dirty="0" smtClean="0"/>
            </a:br>
            <a:r>
              <a:rPr lang="ru-RU" sz="2800" dirty="0" smtClean="0"/>
              <a:t>МБОУ СОШ №3 г. Туймазы</a:t>
            </a:r>
            <a:r>
              <a:rPr lang="ru-RU" sz="2800" dirty="0" smtClean="0"/>
              <a:t> </a:t>
            </a:r>
            <a:endParaRPr lang="ru-RU" sz="2800" dirty="0" smtClean="0"/>
          </a:p>
          <a:p>
            <a:pPr marR="0"/>
            <a:endParaRPr lang="ru-RU" altLang="ru-RU" sz="3600" dirty="0" smtClean="0"/>
          </a:p>
          <a:p>
            <a:pPr marR="0"/>
            <a:endParaRPr lang="ru-RU" altLang="ru-RU" sz="3600" dirty="0" smtClean="0"/>
          </a:p>
          <a:p>
            <a:pPr marR="0"/>
            <a:endParaRPr lang="ru-RU" altLang="ru-RU" sz="36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916832"/>
            <a:ext cx="8820472" cy="2232248"/>
          </a:xfrm>
          <a:extLst>
            <a:ext uri="{909E8E84-426E-40DD-AFC4-6F175D3DCCD1}"/>
            <a:ext uri="{91240B29-F687-4F45-9708-019B960494DF}"/>
          </a:extLst>
        </p:spPr>
        <p:txBody>
          <a:bodyPr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i="1" smtClean="0">
                <a:solidFill>
                  <a:srgbClr val="FFFF00"/>
                </a:solidFill>
                <a:effectLst/>
              </a:rPr>
              <a:t>В  ж</a:t>
            </a:r>
            <a:r>
              <a:rPr lang="ru-RU" sz="4800" i="1" smtClean="0">
                <a:solidFill>
                  <a:srgbClr val="FF0000"/>
                </a:solidFill>
                <a:effectLst/>
              </a:rPr>
              <a:t>и</a:t>
            </a:r>
            <a:r>
              <a:rPr lang="ru-RU" sz="4800" i="1" smtClean="0">
                <a:solidFill>
                  <a:srgbClr val="FFFF00"/>
                </a:solidFill>
                <a:effectLst/>
              </a:rPr>
              <a:t>зни  д</a:t>
            </a:r>
            <a:r>
              <a:rPr lang="ru-RU" sz="4800" i="1" smtClean="0">
                <a:solidFill>
                  <a:srgbClr val="FF0000"/>
                </a:solidFill>
                <a:effectLst/>
              </a:rPr>
              <a:t>о</a:t>
            </a:r>
            <a:r>
              <a:rPr lang="ru-RU" sz="4800" i="1" smtClean="0">
                <a:solidFill>
                  <a:srgbClr val="FFFF00"/>
                </a:solidFill>
                <a:effectLst/>
              </a:rPr>
              <a:t>бр</a:t>
            </a:r>
            <a:r>
              <a:rPr lang="ru-RU" sz="4800" i="1" smtClean="0">
                <a:solidFill>
                  <a:srgbClr val="FF0000"/>
                </a:solidFill>
                <a:effectLst/>
              </a:rPr>
              <a:t>о</a:t>
            </a:r>
            <a:r>
              <a:rPr lang="ru-RU" sz="4800" i="1" smtClean="0">
                <a:solidFill>
                  <a:srgbClr val="FFFF00"/>
                </a:solidFill>
                <a:effectLst/>
              </a:rPr>
              <a:t>та вс</a:t>
            </a:r>
            <a:r>
              <a:rPr lang="ru-RU" sz="4800" i="1" smtClean="0">
                <a:solidFill>
                  <a:srgbClr val="FF0000"/>
                </a:solidFill>
                <a:effectLst/>
              </a:rPr>
              <a:t>е</a:t>
            </a:r>
            <a:r>
              <a:rPr lang="ru-RU" sz="4800" i="1" smtClean="0">
                <a:solidFill>
                  <a:srgbClr val="FFFF00"/>
                </a:solidFill>
                <a:effectLst/>
              </a:rPr>
              <a:t>гда</a:t>
            </a:r>
            <a:br>
              <a:rPr lang="ru-RU" sz="4800" i="1" smtClean="0">
                <a:solidFill>
                  <a:srgbClr val="FFFF00"/>
                </a:solidFill>
                <a:effectLst/>
              </a:rPr>
            </a:br>
            <a:r>
              <a:rPr lang="ru-RU" sz="4800" i="1" smtClean="0">
                <a:solidFill>
                  <a:srgbClr val="FFFF00"/>
                </a:solidFill>
                <a:effectLst/>
              </a:rPr>
              <a:t>приносит  рад</a:t>
            </a:r>
            <a:r>
              <a:rPr lang="ru-RU" sz="4800" i="1" smtClean="0">
                <a:solidFill>
                  <a:srgbClr val="FF0000"/>
                </a:solidFill>
                <a:effectLst/>
              </a:rPr>
              <a:t>о</a:t>
            </a:r>
            <a:r>
              <a:rPr lang="ru-RU" sz="4800" i="1" smtClean="0">
                <a:solidFill>
                  <a:srgbClr val="FFFF00"/>
                </a:solidFill>
                <a:effectLst/>
              </a:rPr>
              <a:t>сть  людям.  </a:t>
            </a:r>
            <a:endParaRPr lang="ru-RU" sz="4800" i="1">
              <a:solidFill>
                <a:srgbClr val="FFFF00"/>
              </a:solidFill>
              <a:effectLst/>
            </a:endParaRPr>
          </a:p>
        </p:txBody>
      </p:sp>
      <p:sp>
        <p:nvSpPr>
          <p:cNvPr id="15363" name="Текст 2"/>
          <p:cNvSpPr>
            <a:spLocks noGrp="1"/>
          </p:cNvSpPr>
          <p:nvPr>
            <p:ph type="body" idx="1"/>
          </p:nvPr>
        </p:nvSpPr>
        <p:spPr>
          <a:xfrm>
            <a:off x="323850" y="620713"/>
            <a:ext cx="7772400" cy="71437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15364" name="Picture 2" descr="F:\Пособие мамы\images\p_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005263"/>
            <a:ext cx="396875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Rectangle 8"/>
          <p:cNvSpPr>
            <a:spLocks noGrp="1" noRot="1" noChangeArrowheads="1"/>
          </p:cNvSpPr>
          <p:nvPr>
            <p:ph idx="1"/>
          </p:nvPr>
        </p:nvSpPr>
        <p:spPr>
          <a:xfrm>
            <a:off x="1763713" y="2205038"/>
            <a:ext cx="7072312" cy="2879725"/>
          </a:xfrm>
        </p:spPr>
        <p:txBody>
          <a:bodyPr/>
          <a:lstStyle/>
          <a:p>
            <a:pPr eaLnBrk="1" hangingPunct="1">
              <a:buFont typeface="Wingdings" pitchFamily="2" charset="2"/>
              <a:buChar char="ü"/>
            </a:pPr>
            <a:r>
              <a:rPr lang="ru-RU" altLang="ru-RU" sz="3600" smtClean="0">
                <a:cs typeface="Times New Roman" pitchFamily="18" charset="0"/>
              </a:rPr>
              <a:t>Поставить в начальную форму.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3600" smtClean="0">
                <a:cs typeface="Times New Roman" pitchFamily="18" charset="0"/>
              </a:rPr>
              <a:t>Определить род и окончание.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3600" smtClean="0">
                <a:cs typeface="Times New Roman" pitchFamily="18" charset="0"/>
              </a:rPr>
              <a:t>По роду и окончанию определить склонение.</a:t>
            </a:r>
          </a:p>
        </p:txBody>
      </p:sp>
      <p:pic>
        <p:nvPicPr>
          <p:cNvPr id="16387" name="Picture 3" descr="D:\Мои Документы\Мои рисунки\080c19c1977c4ef8db9b0bbbf9bdd6db.jpeg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134075">
            <a:off x="122238" y="3890963"/>
            <a:ext cx="2220912" cy="267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Box 4"/>
          <p:cNvSpPr txBox="1">
            <a:spLocks noChangeArrowheads="1"/>
          </p:cNvSpPr>
          <p:nvPr/>
        </p:nvSpPr>
        <p:spPr bwMode="auto">
          <a:xfrm>
            <a:off x="755650" y="692150"/>
            <a:ext cx="7704138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3200" b="1" i="1">
                <a:solidFill>
                  <a:srgbClr val="FF0000"/>
                </a:solidFill>
              </a:rPr>
              <a:t>АЛГОРИТМ  ОПРЕДЕЛЕНИЯ  СКЛОНЕНИЯ</a:t>
            </a:r>
          </a:p>
        </p:txBody>
      </p:sp>
    </p:spTree>
    <p:custDataLst>
      <p:tags r:id="rId1"/>
    </p:custDataLst>
  </p:cSld>
  <p:clrMapOvr>
    <a:masterClrMapping/>
  </p:clrMapOvr>
  <p:transition advTm="3379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8625" y="1000125"/>
            <a:ext cx="8229600" cy="493713"/>
          </a:xfrm>
        </p:spPr>
        <p:txBody>
          <a:bodyPr/>
          <a:lstStyle/>
          <a:p>
            <a:pPr eaLnBrk="1" hangingPunct="1"/>
            <a:r>
              <a:rPr lang="ru-RU" altLang="ru-RU" sz="2800" smtClean="0">
                <a:solidFill>
                  <a:srgbClr val="FF0000"/>
                </a:solidFill>
              </a:rPr>
              <a:t>Собрать пословицы.Определить  тип  склонения.</a:t>
            </a:r>
          </a:p>
        </p:txBody>
      </p:sp>
      <p:sp>
        <p:nvSpPr>
          <p:cNvPr id="17411" name="Содержимое 5"/>
          <p:cNvSpPr>
            <a:spLocks noGrp="1"/>
          </p:cNvSpPr>
          <p:nvPr>
            <p:ph idx="1"/>
          </p:nvPr>
        </p:nvSpPr>
        <p:spPr>
          <a:xfrm>
            <a:off x="250825" y="1628775"/>
            <a:ext cx="8424863" cy="4389438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2400" b="1" smtClean="0">
                <a:solidFill>
                  <a:srgbClr val="0070C0"/>
                </a:solidFill>
              </a:rPr>
              <a:t>Ж</a:t>
            </a:r>
            <a:r>
              <a:rPr lang="ru-RU" altLang="ru-RU" sz="2400" b="1" smtClean="0">
                <a:solidFill>
                  <a:srgbClr val="FF0000"/>
                </a:solidFill>
              </a:rPr>
              <a:t>_</a:t>
            </a:r>
            <a:r>
              <a:rPr lang="ru-RU" altLang="ru-RU" sz="2400" b="1" smtClean="0">
                <a:solidFill>
                  <a:srgbClr val="0070C0"/>
                </a:solidFill>
              </a:rPr>
              <a:t>знь  д</a:t>
            </a:r>
            <a:r>
              <a:rPr lang="ru-RU" altLang="ru-RU" sz="2400" b="1" smtClean="0">
                <a:solidFill>
                  <a:srgbClr val="FF0000"/>
                </a:solidFill>
              </a:rPr>
              <a:t>_</a:t>
            </a:r>
            <a:r>
              <a:rPr lang="ru-RU" altLang="ru-RU" sz="2400" b="1" smtClean="0">
                <a:solidFill>
                  <a:srgbClr val="0070C0"/>
                </a:solidFill>
              </a:rPr>
              <a:t>на                                            а  душа  д</a:t>
            </a:r>
            <a:r>
              <a:rPr lang="ru-RU" altLang="ru-RU" sz="2400" b="1" smtClean="0">
                <a:solidFill>
                  <a:srgbClr val="FF0000"/>
                </a:solidFill>
              </a:rPr>
              <a:t>_</a:t>
            </a:r>
            <a:r>
              <a:rPr lang="ru-RU" altLang="ru-RU" sz="2400" b="1" smtClean="0">
                <a:solidFill>
                  <a:srgbClr val="0070C0"/>
                </a:solidFill>
              </a:rPr>
              <a:t>бр</a:t>
            </a:r>
            <a:r>
              <a:rPr lang="ru-RU" altLang="ru-RU" sz="2400" b="1" smtClean="0">
                <a:solidFill>
                  <a:srgbClr val="FF0000"/>
                </a:solidFill>
              </a:rPr>
              <a:t>_</a:t>
            </a:r>
            <a:r>
              <a:rPr lang="ru-RU" altLang="ru-RU" sz="2400" b="1" smtClean="0">
                <a:solidFill>
                  <a:srgbClr val="0070C0"/>
                </a:solidFill>
              </a:rPr>
              <a:t>той.</a:t>
            </a:r>
            <a:br>
              <a:rPr lang="ru-RU" altLang="ru-RU" sz="2400" b="1" smtClean="0">
                <a:solidFill>
                  <a:srgbClr val="0070C0"/>
                </a:solidFill>
              </a:rPr>
            </a:br>
            <a:r>
              <a:rPr lang="ru-RU" altLang="ru-RU" sz="2400" b="1" smtClean="0">
                <a:solidFill>
                  <a:srgbClr val="0070C0"/>
                </a:solidFill>
              </a:rPr>
              <a:t>З</a:t>
            </a:r>
            <a:r>
              <a:rPr lang="ru-RU" altLang="ru-RU" sz="2400" b="1" smtClean="0">
                <a:solidFill>
                  <a:srgbClr val="FF0000"/>
                </a:solidFill>
              </a:rPr>
              <a:t>_</a:t>
            </a:r>
            <a:r>
              <a:rPr lang="ru-RU" altLang="ru-RU" sz="2400" b="1" smtClean="0">
                <a:solidFill>
                  <a:srgbClr val="0070C0"/>
                </a:solidFill>
              </a:rPr>
              <a:t>мля  согр</a:t>
            </a:r>
            <a:r>
              <a:rPr lang="ru-RU" altLang="ru-RU" sz="2400" b="1" smtClean="0">
                <a:solidFill>
                  <a:srgbClr val="FF0000"/>
                </a:solidFill>
              </a:rPr>
              <a:t>_</a:t>
            </a:r>
            <a:r>
              <a:rPr lang="ru-RU" altLang="ru-RU" sz="2400" b="1" smtClean="0">
                <a:solidFill>
                  <a:srgbClr val="0070C0"/>
                </a:solidFill>
              </a:rPr>
              <a:t>вается солнышком,        добрый  ответ.</a:t>
            </a:r>
            <a:br>
              <a:rPr lang="ru-RU" altLang="ru-RU" sz="2400" b="1" smtClean="0">
                <a:solidFill>
                  <a:srgbClr val="0070C0"/>
                </a:solidFill>
              </a:rPr>
            </a:br>
            <a:r>
              <a:rPr lang="ru-RU" altLang="ru-RU" sz="2400" b="1" smtClean="0">
                <a:solidFill>
                  <a:srgbClr val="0070C0"/>
                </a:solidFill>
              </a:rPr>
              <a:t>На  добрый  привет                               на  добрые  д</a:t>
            </a:r>
            <a:r>
              <a:rPr lang="ru-RU" altLang="ru-RU" sz="2400" b="1" smtClean="0">
                <a:solidFill>
                  <a:srgbClr val="FF0000"/>
                </a:solidFill>
              </a:rPr>
              <a:t>_</a:t>
            </a:r>
            <a:r>
              <a:rPr lang="ru-RU" altLang="ru-RU" sz="2400" b="1" smtClean="0">
                <a:solidFill>
                  <a:srgbClr val="0070C0"/>
                </a:solidFill>
              </a:rPr>
              <a:t>ла.    </a:t>
            </a:r>
          </a:p>
        </p:txBody>
      </p:sp>
      <p:pic>
        <p:nvPicPr>
          <p:cNvPr id="4" name="Picture 5" descr="j008895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88" y="3857625"/>
            <a:ext cx="3871912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1564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8625" y="1000125"/>
            <a:ext cx="8229600" cy="493713"/>
          </a:xfrm>
        </p:spPr>
        <p:txBody>
          <a:bodyPr/>
          <a:lstStyle/>
          <a:p>
            <a:pPr eaLnBrk="1" hangingPunct="1"/>
            <a:r>
              <a:rPr lang="ru-RU" altLang="ru-RU" sz="2800" smtClean="0">
                <a:solidFill>
                  <a:srgbClr val="FF0000"/>
                </a:solidFill>
              </a:rPr>
              <a:t>Собрать пословицы.Определить  тип  склонения.</a:t>
            </a:r>
          </a:p>
        </p:txBody>
      </p:sp>
      <p:sp>
        <p:nvSpPr>
          <p:cNvPr id="18435" name="Содержимое 5"/>
          <p:cNvSpPr>
            <a:spLocks noGrp="1"/>
          </p:cNvSpPr>
          <p:nvPr>
            <p:ph idx="1"/>
          </p:nvPr>
        </p:nvSpPr>
        <p:spPr>
          <a:xfrm>
            <a:off x="250825" y="1628775"/>
            <a:ext cx="8424863" cy="4389438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2400" b="1" smtClean="0">
                <a:solidFill>
                  <a:srgbClr val="0070C0"/>
                </a:solidFill>
              </a:rPr>
              <a:t>Ж</a:t>
            </a:r>
            <a:r>
              <a:rPr lang="ru-RU" altLang="ru-RU" sz="2400" b="1" smtClean="0">
                <a:solidFill>
                  <a:srgbClr val="FF0000"/>
                </a:solidFill>
              </a:rPr>
              <a:t>и</a:t>
            </a:r>
            <a:r>
              <a:rPr lang="ru-RU" altLang="ru-RU" sz="2400" b="1" smtClean="0">
                <a:solidFill>
                  <a:srgbClr val="0070C0"/>
                </a:solidFill>
              </a:rPr>
              <a:t>знь  д</a:t>
            </a:r>
            <a:r>
              <a:rPr lang="ru-RU" altLang="ru-RU" sz="2400" b="1" smtClean="0">
                <a:solidFill>
                  <a:srgbClr val="FF0000"/>
                </a:solidFill>
              </a:rPr>
              <a:t>а</a:t>
            </a:r>
            <a:r>
              <a:rPr lang="ru-RU" altLang="ru-RU" sz="2400" b="1" smtClean="0">
                <a:solidFill>
                  <a:srgbClr val="0070C0"/>
                </a:solidFill>
              </a:rPr>
              <a:t>на                                            а  душа  д</a:t>
            </a:r>
            <a:r>
              <a:rPr lang="ru-RU" altLang="ru-RU" sz="2400" b="1" smtClean="0">
                <a:solidFill>
                  <a:srgbClr val="FF0000"/>
                </a:solidFill>
              </a:rPr>
              <a:t>о</a:t>
            </a:r>
            <a:r>
              <a:rPr lang="ru-RU" altLang="ru-RU" sz="2400" b="1" smtClean="0">
                <a:solidFill>
                  <a:srgbClr val="0070C0"/>
                </a:solidFill>
              </a:rPr>
              <a:t>бр</a:t>
            </a:r>
            <a:r>
              <a:rPr lang="ru-RU" altLang="ru-RU" sz="2400" b="1" smtClean="0">
                <a:solidFill>
                  <a:srgbClr val="FF0000"/>
                </a:solidFill>
              </a:rPr>
              <a:t>о</a:t>
            </a:r>
            <a:r>
              <a:rPr lang="ru-RU" altLang="ru-RU" sz="2400" b="1" smtClean="0">
                <a:solidFill>
                  <a:srgbClr val="0070C0"/>
                </a:solidFill>
              </a:rPr>
              <a:t>той.</a:t>
            </a:r>
            <a:br>
              <a:rPr lang="ru-RU" altLang="ru-RU" sz="2400" b="1" smtClean="0">
                <a:solidFill>
                  <a:srgbClr val="0070C0"/>
                </a:solidFill>
              </a:rPr>
            </a:br>
            <a:r>
              <a:rPr lang="ru-RU" altLang="ru-RU" sz="2400" b="1" smtClean="0">
                <a:solidFill>
                  <a:srgbClr val="0070C0"/>
                </a:solidFill>
              </a:rPr>
              <a:t>З</a:t>
            </a:r>
            <a:r>
              <a:rPr lang="ru-RU" altLang="ru-RU" sz="2400" b="1" smtClean="0">
                <a:solidFill>
                  <a:srgbClr val="FF0000"/>
                </a:solidFill>
              </a:rPr>
              <a:t>е</a:t>
            </a:r>
            <a:r>
              <a:rPr lang="ru-RU" altLang="ru-RU" sz="2400" b="1" smtClean="0">
                <a:solidFill>
                  <a:srgbClr val="0070C0"/>
                </a:solidFill>
              </a:rPr>
              <a:t>мля  согр</a:t>
            </a:r>
            <a:r>
              <a:rPr lang="ru-RU" altLang="ru-RU" sz="2400" b="1" smtClean="0">
                <a:solidFill>
                  <a:srgbClr val="FF0000"/>
                </a:solidFill>
              </a:rPr>
              <a:t>е</a:t>
            </a:r>
            <a:r>
              <a:rPr lang="ru-RU" altLang="ru-RU" sz="2400" b="1" smtClean="0">
                <a:solidFill>
                  <a:srgbClr val="0070C0"/>
                </a:solidFill>
              </a:rPr>
              <a:t>вается солнышком</a:t>
            </a:r>
            <a:r>
              <a:rPr lang="ru-RU" altLang="ru-RU" sz="2400" b="1" smtClean="0">
                <a:solidFill>
                  <a:srgbClr val="FF0000"/>
                </a:solidFill>
              </a:rPr>
              <a:t>,</a:t>
            </a:r>
            <a:r>
              <a:rPr lang="ru-RU" altLang="ru-RU" sz="2400" b="1" smtClean="0">
                <a:solidFill>
                  <a:srgbClr val="0070C0"/>
                </a:solidFill>
              </a:rPr>
              <a:t>         добрый  ответ.</a:t>
            </a:r>
            <a:br>
              <a:rPr lang="ru-RU" altLang="ru-RU" sz="2400" b="1" smtClean="0">
                <a:solidFill>
                  <a:srgbClr val="0070C0"/>
                </a:solidFill>
              </a:rPr>
            </a:br>
            <a:r>
              <a:rPr lang="ru-RU" altLang="ru-RU" sz="2400" b="1" smtClean="0">
                <a:solidFill>
                  <a:srgbClr val="0070C0"/>
                </a:solidFill>
              </a:rPr>
              <a:t>На  добрый  привет                               на  добрые  д</a:t>
            </a:r>
            <a:r>
              <a:rPr lang="ru-RU" altLang="ru-RU" sz="2400" b="1" smtClean="0">
                <a:solidFill>
                  <a:srgbClr val="FF0000"/>
                </a:solidFill>
              </a:rPr>
              <a:t>е</a:t>
            </a:r>
            <a:r>
              <a:rPr lang="ru-RU" altLang="ru-RU" sz="2400" b="1" smtClean="0">
                <a:solidFill>
                  <a:srgbClr val="0070C0"/>
                </a:solidFill>
              </a:rPr>
              <a:t>ла.    </a:t>
            </a:r>
          </a:p>
        </p:txBody>
      </p:sp>
      <p:pic>
        <p:nvPicPr>
          <p:cNvPr id="18436" name="Picture 5" descr="j008895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88" y="3857625"/>
            <a:ext cx="3871912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Скругленная соединительная линия 5"/>
          <p:cNvCxnSpPr/>
          <p:nvPr/>
        </p:nvCxnSpPr>
        <p:spPr>
          <a:xfrm>
            <a:off x="2143125" y="1928813"/>
            <a:ext cx="3214688" cy="1214437"/>
          </a:xfrm>
          <a:prstGeom prst="curvedConnector3">
            <a:avLst>
              <a:gd name="adj1" fmla="val 9140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3071813" y="2571750"/>
            <a:ext cx="2286000" cy="500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4786313" y="2071688"/>
            <a:ext cx="571500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advTm="15642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928938" y="1268413"/>
            <a:ext cx="5819775" cy="5303837"/>
          </a:xfrm>
        </p:spPr>
        <p:txBody>
          <a:bodyPr>
            <a:noAutofit/>
          </a:bodyPr>
          <a:lstStyle/>
          <a:p>
            <a:pPr marL="0" lvl="3" indent="4763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Сч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с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ливыми</a:t>
            </a: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  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д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тьми</a:t>
            </a: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,</a:t>
            </a:r>
          </a:p>
          <a:p>
            <a:pPr marL="0" lvl="3" indent="4763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Успехами  в  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р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боте</a:t>
            </a: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, </a:t>
            </a:r>
            <a:b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Безветренные  дни</a:t>
            </a:r>
            <a:b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И  солнышко  в 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су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1000" b="1" i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оту</a:t>
            </a: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Придут  к  вам  всё  равно-</a:t>
            </a:r>
            <a:b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Не  может  быть  иначе,</a:t>
            </a:r>
            <a:b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</a:b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Д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рите</a:t>
            </a: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  всем  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д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бро</a:t>
            </a: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,</a:t>
            </a:r>
            <a:b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И  к  вам  придёт   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удач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!</a:t>
            </a:r>
            <a:b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</a:br>
            <a:r>
              <a:rPr lang="ru-RU" sz="3200" i="1" dirty="0" smtClean="0">
                <a:cs typeface="Times New Roman" pitchFamily="18" charset="0"/>
              </a:rPr>
              <a:t/>
            </a:r>
            <a:br>
              <a:rPr lang="ru-RU" sz="3200" i="1" dirty="0" smtClean="0">
                <a:cs typeface="Times New Roman" pitchFamily="18" charset="0"/>
              </a:rPr>
            </a:br>
            <a:endParaRPr lang="ru-RU" sz="3200" i="1" dirty="0" smtClean="0">
              <a:cs typeface="Times New Roman" pitchFamily="18" charset="0"/>
            </a:endParaRPr>
          </a:p>
        </p:txBody>
      </p:sp>
      <p:pic>
        <p:nvPicPr>
          <p:cNvPr id="19459" name="Picture 4" descr="http://im5-tub-ru.yandex.net/i?id=331849006-64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625" y="2286000"/>
            <a:ext cx="2152650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17923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928938" y="1268413"/>
            <a:ext cx="5819775" cy="5303837"/>
          </a:xfrm>
        </p:spPr>
        <p:txBody>
          <a:bodyPr>
            <a:noAutofit/>
          </a:bodyPr>
          <a:lstStyle/>
          <a:p>
            <a:pPr marL="0" lvl="3" indent="4763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Сч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с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ливыми</a:t>
            </a: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  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д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тьми</a:t>
            </a: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,</a:t>
            </a:r>
          </a:p>
          <a:p>
            <a:pPr marL="0" lvl="3" indent="4763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Успехами  в  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р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боте</a:t>
            </a: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, </a:t>
            </a:r>
            <a:b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Безветренные  дни</a:t>
            </a:r>
            <a:b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И  солнышко  в 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су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1000" b="1" i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оту</a:t>
            </a: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Придут  к  вам  всё  равно-</a:t>
            </a:r>
            <a:b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Не  может  быть  иначе,</a:t>
            </a:r>
            <a:b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</a:b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Д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рите</a:t>
            </a: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  всем  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д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бро</a:t>
            </a: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,</a:t>
            </a:r>
            <a:b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И  к  вам  придёт   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удач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!</a:t>
            </a:r>
            <a:b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</a:br>
            <a:r>
              <a:rPr lang="ru-RU" sz="3200" i="1" dirty="0" smtClean="0">
                <a:cs typeface="Times New Roman" pitchFamily="18" charset="0"/>
              </a:rPr>
              <a:t/>
            </a:r>
            <a:br>
              <a:rPr lang="ru-RU" sz="3200" i="1" dirty="0" smtClean="0">
                <a:cs typeface="Times New Roman" pitchFamily="18" charset="0"/>
              </a:rPr>
            </a:br>
            <a:endParaRPr lang="ru-RU" sz="3200" i="1" dirty="0" smtClean="0">
              <a:cs typeface="Times New Roman" pitchFamily="18" charset="0"/>
            </a:endParaRPr>
          </a:p>
        </p:txBody>
      </p:sp>
      <p:pic>
        <p:nvPicPr>
          <p:cNvPr id="3" name="Picture 4" descr="http://im5-tub-ru.yandex.net/i?id=331849006-64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5" y="2286000"/>
            <a:ext cx="2152650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Frederik_Fransua_SHopen_-_Simfoniya_№5_Nezhnost__(get-tune.net)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625" y="5980113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1792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082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Текст 2"/>
          <p:cNvSpPr>
            <a:spLocks noGrp="1"/>
          </p:cNvSpPr>
          <p:nvPr>
            <p:ph type="body" idx="1"/>
          </p:nvPr>
        </p:nvSpPr>
        <p:spPr>
          <a:xfrm>
            <a:off x="250825" y="1571625"/>
            <a:ext cx="8208963" cy="4953000"/>
          </a:xfrm>
        </p:spPr>
        <p:txBody>
          <a:bodyPr/>
          <a:lstStyle/>
          <a:p>
            <a:pPr eaLnBrk="1" hangingPunct="1">
              <a:defRPr/>
            </a:pPr>
            <a:r>
              <a:rPr lang="ru-RU" sz="6600" dirty="0" smtClean="0"/>
              <a:t>Д/З по выбору:</a:t>
            </a:r>
          </a:p>
          <a:p>
            <a:pPr marL="1143000" indent="-1143000" eaLnBrk="1" hangingPunct="1">
              <a:buClr>
                <a:schemeClr val="tx1"/>
              </a:buClr>
              <a:buFont typeface="Wingdings 2" pitchFamily="18" charset="2"/>
              <a:buAutoNum type="arabicPeriod"/>
              <a:defRPr/>
            </a:pPr>
            <a:r>
              <a:rPr lang="ru-RU" sz="4800" dirty="0" smtClean="0"/>
              <a:t>стр. 100, №178</a:t>
            </a:r>
          </a:p>
          <a:p>
            <a:pPr marL="1143000" indent="-1143000" eaLnBrk="1" hangingPunct="1">
              <a:buClr>
                <a:schemeClr val="tx1"/>
              </a:buClr>
              <a:buFont typeface="Wingdings 2" pitchFamily="18" charset="2"/>
              <a:buAutoNum type="arabicPeriod"/>
              <a:defRPr/>
            </a:pPr>
            <a:r>
              <a:rPr lang="ru-RU" sz="4800" dirty="0" err="1" smtClean="0"/>
              <a:t>Минисочинение</a:t>
            </a:r>
            <a:r>
              <a:rPr lang="ru-RU" sz="4800" dirty="0" smtClean="0"/>
              <a:t> «Жизнь дана на добрые дела»</a:t>
            </a:r>
          </a:p>
        </p:txBody>
      </p:sp>
    </p:spTree>
    <p:custDataLst>
      <p:tags r:id="rId1"/>
    </p:custDataLst>
  </p:cSld>
  <p:clrMapOvr>
    <a:masterClrMapping/>
  </p:clrMapOvr>
  <p:transition advTm="10655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 descr="http://free-screensavers-backgrounds.com/wp-content/uploads/2010/12/rainbow-field.jpg"/>
          <p:cNvPicPr>
            <a:picLocks noChangeAspect="1" noChangeArrowheads="1"/>
          </p:cNvPicPr>
          <p:nvPr/>
        </p:nvPicPr>
        <p:blipFill>
          <a:blip r:embed="rId2" cstate="print"/>
          <a:srcRect r="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571604" y="5534561"/>
            <a:ext cx="6141163" cy="132343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8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  <a:t>МОЛОДЦЫ!</a:t>
            </a:r>
          </a:p>
        </p:txBody>
      </p:sp>
    </p:spTree>
  </p:cSld>
  <p:clrMapOvr>
    <a:masterClrMapping/>
  </p:clrMapOvr>
  <p:transition advTm="8656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419475" y="1412875"/>
            <a:ext cx="5724525" cy="4248150"/>
          </a:xfrm>
        </p:spPr>
        <p:txBody>
          <a:bodyPr anchor="t"/>
          <a:lstStyle/>
          <a:p>
            <a:pPr algn="ctr" eaLnBrk="1" hangingPunct="1">
              <a:defRPr/>
            </a:pPr>
            <a:r>
              <a:rPr lang="ru-RU" sz="6000" i="1" dirty="0" smtClean="0">
                <a:solidFill>
                  <a:srgbClr val="FF0000"/>
                </a:solidFill>
                <a:latin typeface="+mn-lt"/>
              </a:rPr>
              <a:t>Каждый  прожитый  день  прибавляет  частицу  знаний.</a:t>
            </a:r>
            <a:endParaRPr lang="ru-RU" sz="3600" i="1" dirty="0" smtClean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7171" name="Picture 1" descr="D:\Мои Документы\Мои рисунки\skol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71750"/>
            <a:ext cx="3327400" cy="30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1" descr="D:\Мои Документы\Мои рисунки\skol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341438"/>
            <a:ext cx="312420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243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9750" y="476250"/>
            <a:ext cx="8385175" cy="1296988"/>
          </a:xfrm>
          <a:noFill/>
        </p:spPr>
        <p:txBody>
          <a:bodyPr/>
          <a:lstStyle/>
          <a:p>
            <a:pPr algn="ctr" eaLnBrk="1" hangingPunct="1"/>
            <a:r>
              <a:rPr lang="ru-RU" altLang="ru-RU" sz="2800" b="1" i="1" smtClean="0">
                <a:solidFill>
                  <a:srgbClr val="FF0000"/>
                </a:solidFill>
              </a:rPr>
              <a:t>Утановите  смысловую  связь  и  запишите  по  памяти  слова  правого  столбика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987675" y="2060575"/>
            <a:ext cx="5256213" cy="396081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altLang="ru-RU" smtClean="0"/>
              <a:t>   </a:t>
            </a:r>
            <a:r>
              <a:rPr lang="ru-RU" altLang="ru-RU" sz="3600" b="1" smtClean="0">
                <a:solidFill>
                  <a:srgbClr val="0070C0"/>
                </a:solidFill>
              </a:rPr>
              <a:t>книга      -   б</a:t>
            </a:r>
            <a:r>
              <a:rPr lang="ru-RU" altLang="ru-RU" sz="3600" b="1" smtClean="0">
                <a:solidFill>
                  <a:srgbClr val="FF0000"/>
                </a:solidFill>
              </a:rPr>
              <a:t>_</a:t>
            </a:r>
            <a:r>
              <a:rPr lang="ru-RU" altLang="ru-RU" sz="3600" b="1" smtClean="0">
                <a:solidFill>
                  <a:srgbClr val="0070C0"/>
                </a:solidFill>
              </a:rPr>
              <a:t>бл</a:t>
            </a:r>
            <a:r>
              <a:rPr lang="ru-RU" altLang="ru-RU" sz="3600" b="1" smtClean="0">
                <a:solidFill>
                  <a:srgbClr val="FF0000"/>
                </a:solidFill>
              </a:rPr>
              <a:t>_</a:t>
            </a:r>
            <a:r>
              <a:rPr lang="ru-RU" altLang="ru-RU" sz="1000" b="1" smtClean="0">
                <a:solidFill>
                  <a:srgbClr val="FF0000"/>
                </a:solidFill>
              </a:rPr>
              <a:t> </a:t>
            </a:r>
            <a:r>
              <a:rPr lang="ru-RU" altLang="ru-RU" sz="3600" b="1" smtClean="0">
                <a:solidFill>
                  <a:srgbClr val="FF0000"/>
                </a:solidFill>
              </a:rPr>
              <a:t>_</a:t>
            </a:r>
            <a:r>
              <a:rPr lang="ru-RU" altLang="ru-RU" sz="3600" b="1" smtClean="0">
                <a:solidFill>
                  <a:srgbClr val="0070C0"/>
                </a:solidFill>
              </a:rPr>
              <a:t>тека</a:t>
            </a:r>
            <a:br>
              <a:rPr lang="ru-RU" altLang="ru-RU" sz="3600" b="1" smtClean="0">
                <a:solidFill>
                  <a:srgbClr val="0070C0"/>
                </a:solidFill>
              </a:rPr>
            </a:br>
            <a:r>
              <a:rPr lang="ru-RU" altLang="ru-RU" sz="3600" b="1" smtClean="0">
                <a:solidFill>
                  <a:srgbClr val="0070C0"/>
                </a:solidFill>
              </a:rPr>
              <a:t>парта      -   уч</a:t>
            </a:r>
            <a:r>
              <a:rPr lang="ru-RU" altLang="ru-RU" sz="3600" b="1" smtClean="0">
                <a:solidFill>
                  <a:srgbClr val="FF0000"/>
                </a:solidFill>
              </a:rPr>
              <a:t>_</a:t>
            </a:r>
            <a:r>
              <a:rPr lang="ru-RU" altLang="ru-RU" sz="3600" b="1" smtClean="0">
                <a:solidFill>
                  <a:srgbClr val="0070C0"/>
                </a:solidFill>
              </a:rPr>
              <a:t>ник</a:t>
            </a:r>
            <a:br>
              <a:rPr lang="ru-RU" altLang="ru-RU" sz="3600" b="1" smtClean="0">
                <a:solidFill>
                  <a:srgbClr val="0070C0"/>
                </a:solidFill>
              </a:rPr>
            </a:br>
            <a:r>
              <a:rPr lang="ru-RU" altLang="ru-RU" sz="3600" b="1" smtClean="0">
                <a:solidFill>
                  <a:srgbClr val="0070C0"/>
                </a:solidFill>
              </a:rPr>
              <a:t>школа     -   д</a:t>
            </a:r>
            <a:r>
              <a:rPr lang="ru-RU" altLang="ru-RU" sz="3600" b="1" smtClean="0">
                <a:solidFill>
                  <a:srgbClr val="FF0000"/>
                </a:solidFill>
              </a:rPr>
              <a:t>_</a:t>
            </a:r>
            <a:r>
              <a:rPr lang="ru-RU" altLang="ru-RU" sz="3600" b="1" smtClean="0">
                <a:solidFill>
                  <a:srgbClr val="0070C0"/>
                </a:solidFill>
              </a:rPr>
              <a:t>рект</a:t>
            </a:r>
            <a:r>
              <a:rPr lang="ru-RU" altLang="ru-RU" sz="3600" b="1" smtClean="0">
                <a:solidFill>
                  <a:srgbClr val="FF0000"/>
                </a:solidFill>
              </a:rPr>
              <a:t>_</a:t>
            </a:r>
            <a:r>
              <a:rPr lang="ru-RU" altLang="ru-RU" sz="3600" b="1" smtClean="0">
                <a:solidFill>
                  <a:srgbClr val="0070C0"/>
                </a:solidFill>
              </a:rPr>
              <a:t>р</a:t>
            </a:r>
            <a:br>
              <a:rPr lang="ru-RU" altLang="ru-RU" sz="3600" b="1" smtClean="0">
                <a:solidFill>
                  <a:srgbClr val="0070C0"/>
                </a:solidFill>
              </a:rPr>
            </a:br>
            <a:r>
              <a:rPr lang="ru-RU" altLang="ru-RU" sz="3600" b="1" smtClean="0">
                <a:solidFill>
                  <a:srgbClr val="0070C0"/>
                </a:solidFill>
              </a:rPr>
              <a:t>направо  -   налев</a:t>
            </a:r>
            <a:r>
              <a:rPr lang="ru-RU" altLang="ru-RU" sz="3600" b="1" smtClean="0">
                <a:solidFill>
                  <a:srgbClr val="FF0000"/>
                </a:solidFill>
              </a:rPr>
              <a:t>_</a:t>
            </a:r>
            <a:r>
              <a:rPr lang="ru-RU" altLang="ru-RU" sz="3600" b="1" smtClean="0">
                <a:solidFill>
                  <a:srgbClr val="0070C0"/>
                </a:solidFill>
              </a:rPr>
              <a:t/>
            </a:r>
            <a:br>
              <a:rPr lang="ru-RU" altLang="ru-RU" sz="3600" b="1" smtClean="0">
                <a:solidFill>
                  <a:srgbClr val="0070C0"/>
                </a:solidFill>
              </a:rPr>
            </a:br>
            <a:r>
              <a:rPr lang="ru-RU" altLang="ru-RU" sz="3600" b="1" smtClean="0">
                <a:solidFill>
                  <a:srgbClr val="0070C0"/>
                </a:solidFill>
              </a:rPr>
              <a:t>ручка      -   т</a:t>
            </a:r>
            <a:r>
              <a:rPr lang="ru-RU" altLang="ru-RU" sz="3600" b="1" smtClean="0">
                <a:solidFill>
                  <a:srgbClr val="FF0000"/>
                </a:solidFill>
              </a:rPr>
              <a:t>_</a:t>
            </a:r>
            <a:r>
              <a:rPr lang="ru-RU" altLang="ru-RU" sz="3600" b="1" smtClean="0">
                <a:solidFill>
                  <a:srgbClr val="0070C0"/>
                </a:solidFill>
              </a:rPr>
              <a:t>тра</a:t>
            </a:r>
            <a:r>
              <a:rPr lang="ru-RU" altLang="ru-RU" sz="3600" b="1" smtClean="0">
                <a:solidFill>
                  <a:srgbClr val="FF0000"/>
                </a:solidFill>
              </a:rPr>
              <a:t>_</a:t>
            </a:r>
            <a:r>
              <a:rPr lang="ru-RU" altLang="ru-RU" sz="3600" b="1" smtClean="0">
                <a:solidFill>
                  <a:srgbClr val="0070C0"/>
                </a:solidFill>
              </a:rPr>
              <a:t>ь</a:t>
            </a:r>
            <a:br>
              <a:rPr lang="ru-RU" altLang="ru-RU" sz="3600" b="1" smtClean="0">
                <a:solidFill>
                  <a:srgbClr val="0070C0"/>
                </a:solidFill>
              </a:rPr>
            </a:br>
            <a:r>
              <a:rPr lang="ru-RU" altLang="ru-RU" sz="3600" b="1" smtClean="0">
                <a:solidFill>
                  <a:srgbClr val="0070C0"/>
                </a:solidFill>
              </a:rPr>
              <a:t>мальчик -   дев</a:t>
            </a:r>
            <a:r>
              <a:rPr lang="ru-RU" altLang="ru-RU" sz="3600" b="1" smtClean="0">
                <a:solidFill>
                  <a:srgbClr val="FF0000"/>
                </a:solidFill>
              </a:rPr>
              <a:t>_</a:t>
            </a:r>
            <a:r>
              <a:rPr lang="ru-RU" altLang="ru-RU" sz="3600" b="1" smtClean="0">
                <a:solidFill>
                  <a:srgbClr val="0070C0"/>
                </a:solidFill>
              </a:rPr>
              <a:t>чка</a:t>
            </a:r>
            <a:br>
              <a:rPr lang="ru-RU" altLang="ru-RU" sz="3600" b="1" smtClean="0">
                <a:solidFill>
                  <a:srgbClr val="0070C0"/>
                </a:solidFill>
              </a:rPr>
            </a:br>
            <a:r>
              <a:rPr lang="ru-RU" altLang="ru-RU" sz="3600" b="1" smtClean="0">
                <a:solidFill>
                  <a:srgbClr val="0070C0"/>
                </a:solidFill>
              </a:rPr>
              <a:t>лето         -   к</a:t>
            </a:r>
            <a:r>
              <a:rPr lang="ru-RU" altLang="ru-RU" sz="3600" b="1" smtClean="0">
                <a:solidFill>
                  <a:srgbClr val="FF0000"/>
                </a:solidFill>
              </a:rPr>
              <a:t>_</a:t>
            </a:r>
            <a:r>
              <a:rPr lang="ru-RU" altLang="ru-RU" sz="3600" b="1" smtClean="0">
                <a:solidFill>
                  <a:srgbClr val="0070C0"/>
                </a:solidFill>
              </a:rPr>
              <a:t>никулы</a:t>
            </a:r>
            <a:br>
              <a:rPr lang="ru-RU" altLang="ru-RU" sz="3600" b="1" smtClean="0">
                <a:solidFill>
                  <a:srgbClr val="0070C0"/>
                </a:solidFill>
              </a:rPr>
            </a:b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pic>
        <p:nvPicPr>
          <p:cNvPr id="8196" name="Picture 1" descr="D:\Мои Документы\Мои рисунки\skol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73463"/>
            <a:ext cx="2841625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572125" y="1928813"/>
            <a:ext cx="3000375" cy="421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9750" y="476250"/>
            <a:ext cx="8385175" cy="1296988"/>
          </a:xfrm>
          <a:noFill/>
        </p:spPr>
        <p:txBody>
          <a:bodyPr/>
          <a:lstStyle/>
          <a:p>
            <a:pPr algn="ctr" eaLnBrk="1" hangingPunct="1"/>
            <a:r>
              <a:rPr lang="ru-RU" altLang="ru-RU" sz="2800" b="1" i="1" smtClean="0">
                <a:solidFill>
                  <a:srgbClr val="FF0000"/>
                </a:solidFill>
              </a:rPr>
              <a:t>Утановите  смысловую  связь  и  запишите  по  памяти  слова  правого  столбика</a:t>
            </a: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987675" y="2060575"/>
            <a:ext cx="5256213" cy="396081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altLang="ru-RU" smtClean="0"/>
              <a:t>   </a:t>
            </a:r>
            <a:r>
              <a:rPr lang="ru-RU" altLang="ru-RU" sz="3600" b="1" smtClean="0">
                <a:solidFill>
                  <a:srgbClr val="0070C0"/>
                </a:solidFill>
              </a:rPr>
              <a:t>книга      -   б</a:t>
            </a:r>
            <a:r>
              <a:rPr lang="ru-RU" altLang="ru-RU" sz="3600" b="1" smtClean="0">
                <a:solidFill>
                  <a:srgbClr val="FF0000"/>
                </a:solidFill>
              </a:rPr>
              <a:t>и</a:t>
            </a:r>
            <a:r>
              <a:rPr lang="ru-RU" altLang="ru-RU" sz="3600" b="1" smtClean="0">
                <a:solidFill>
                  <a:srgbClr val="0070C0"/>
                </a:solidFill>
              </a:rPr>
              <a:t>бл</a:t>
            </a:r>
            <a:r>
              <a:rPr lang="ru-RU" altLang="ru-RU" sz="3600" b="1" smtClean="0">
                <a:solidFill>
                  <a:srgbClr val="FF0000"/>
                </a:solidFill>
              </a:rPr>
              <a:t>ио</a:t>
            </a:r>
            <a:r>
              <a:rPr lang="ru-RU" altLang="ru-RU" sz="3600" b="1" smtClean="0">
                <a:solidFill>
                  <a:srgbClr val="0070C0"/>
                </a:solidFill>
              </a:rPr>
              <a:t>тека</a:t>
            </a:r>
            <a:br>
              <a:rPr lang="ru-RU" altLang="ru-RU" sz="3600" b="1" smtClean="0">
                <a:solidFill>
                  <a:srgbClr val="0070C0"/>
                </a:solidFill>
              </a:rPr>
            </a:br>
            <a:r>
              <a:rPr lang="ru-RU" altLang="ru-RU" sz="3600" b="1" smtClean="0">
                <a:solidFill>
                  <a:srgbClr val="0070C0"/>
                </a:solidFill>
              </a:rPr>
              <a:t>парта      -   уч</a:t>
            </a:r>
            <a:r>
              <a:rPr lang="ru-RU" altLang="ru-RU" sz="3600" b="1" smtClean="0">
                <a:solidFill>
                  <a:srgbClr val="FF0000"/>
                </a:solidFill>
              </a:rPr>
              <a:t>е</a:t>
            </a:r>
            <a:r>
              <a:rPr lang="ru-RU" altLang="ru-RU" sz="3600" b="1" smtClean="0">
                <a:solidFill>
                  <a:srgbClr val="0070C0"/>
                </a:solidFill>
              </a:rPr>
              <a:t>ник</a:t>
            </a:r>
            <a:br>
              <a:rPr lang="ru-RU" altLang="ru-RU" sz="3600" b="1" smtClean="0">
                <a:solidFill>
                  <a:srgbClr val="0070C0"/>
                </a:solidFill>
              </a:rPr>
            </a:br>
            <a:r>
              <a:rPr lang="ru-RU" altLang="ru-RU" sz="3600" b="1" smtClean="0">
                <a:solidFill>
                  <a:srgbClr val="0070C0"/>
                </a:solidFill>
              </a:rPr>
              <a:t>школа     -   д</a:t>
            </a:r>
            <a:r>
              <a:rPr lang="ru-RU" altLang="ru-RU" sz="3600" b="1" smtClean="0">
                <a:solidFill>
                  <a:srgbClr val="FF0000"/>
                </a:solidFill>
              </a:rPr>
              <a:t>и</a:t>
            </a:r>
            <a:r>
              <a:rPr lang="ru-RU" altLang="ru-RU" sz="3600" b="1" smtClean="0">
                <a:solidFill>
                  <a:srgbClr val="0070C0"/>
                </a:solidFill>
              </a:rPr>
              <a:t>рект</a:t>
            </a:r>
            <a:r>
              <a:rPr lang="ru-RU" altLang="ru-RU" sz="3600" b="1" smtClean="0">
                <a:solidFill>
                  <a:srgbClr val="FF0000"/>
                </a:solidFill>
              </a:rPr>
              <a:t>о</a:t>
            </a:r>
            <a:r>
              <a:rPr lang="ru-RU" altLang="ru-RU" sz="3600" b="1" smtClean="0">
                <a:solidFill>
                  <a:srgbClr val="0070C0"/>
                </a:solidFill>
              </a:rPr>
              <a:t>р</a:t>
            </a:r>
            <a:br>
              <a:rPr lang="ru-RU" altLang="ru-RU" sz="3600" b="1" smtClean="0">
                <a:solidFill>
                  <a:srgbClr val="0070C0"/>
                </a:solidFill>
              </a:rPr>
            </a:br>
            <a:r>
              <a:rPr lang="ru-RU" altLang="ru-RU" sz="3600" b="1" smtClean="0">
                <a:solidFill>
                  <a:srgbClr val="0070C0"/>
                </a:solidFill>
              </a:rPr>
              <a:t>направо  -   налев</a:t>
            </a:r>
            <a:r>
              <a:rPr lang="ru-RU" altLang="ru-RU" sz="3600" b="1" smtClean="0">
                <a:solidFill>
                  <a:srgbClr val="FF0000"/>
                </a:solidFill>
              </a:rPr>
              <a:t>о</a:t>
            </a:r>
            <a:r>
              <a:rPr lang="ru-RU" altLang="ru-RU" sz="3600" b="1" smtClean="0">
                <a:solidFill>
                  <a:srgbClr val="0070C0"/>
                </a:solidFill>
              </a:rPr>
              <a:t/>
            </a:r>
            <a:br>
              <a:rPr lang="ru-RU" altLang="ru-RU" sz="3600" b="1" smtClean="0">
                <a:solidFill>
                  <a:srgbClr val="0070C0"/>
                </a:solidFill>
              </a:rPr>
            </a:br>
            <a:r>
              <a:rPr lang="ru-RU" altLang="ru-RU" sz="3600" b="1" smtClean="0">
                <a:solidFill>
                  <a:srgbClr val="0070C0"/>
                </a:solidFill>
              </a:rPr>
              <a:t>ручка      -   т</a:t>
            </a:r>
            <a:r>
              <a:rPr lang="ru-RU" altLang="ru-RU" sz="3600" b="1" smtClean="0">
                <a:solidFill>
                  <a:srgbClr val="FF0000"/>
                </a:solidFill>
              </a:rPr>
              <a:t>е</a:t>
            </a:r>
            <a:r>
              <a:rPr lang="ru-RU" altLang="ru-RU" sz="3600" b="1" smtClean="0">
                <a:solidFill>
                  <a:srgbClr val="0070C0"/>
                </a:solidFill>
              </a:rPr>
              <a:t>тра</a:t>
            </a:r>
            <a:r>
              <a:rPr lang="ru-RU" altLang="ru-RU" sz="3600" b="1" smtClean="0">
                <a:solidFill>
                  <a:srgbClr val="FF0000"/>
                </a:solidFill>
              </a:rPr>
              <a:t>д</a:t>
            </a:r>
            <a:r>
              <a:rPr lang="ru-RU" altLang="ru-RU" sz="3600" b="1" smtClean="0">
                <a:solidFill>
                  <a:srgbClr val="0070C0"/>
                </a:solidFill>
              </a:rPr>
              <a:t>ь</a:t>
            </a:r>
            <a:br>
              <a:rPr lang="ru-RU" altLang="ru-RU" sz="3600" b="1" smtClean="0">
                <a:solidFill>
                  <a:srgbClr val="0070C0"/>
                </a:solidFill>
              </a:rPr>
            </a:br>
            <a:r>
              <a:rPr lang="ru-RU" altLang="ru-RU" sz="3600" b="1" smtClean="0">
                <a:solidFill>
                  <a:srgbClr val="0070C0"/>
                </a:solidFill>
              </a:rPr>
              <a:t>мальчик -   дев</a:t>
            </a:r>
            <a:r>
              <a:rPr lang="ru-RU" altLang="ru-RU" sz="3600" b="1" smtClean="0">
                <a:solidFill>
                  <a:srgbClr val="FF0000"/>
                </a:solidFill>
              </a:rPr>
              <a:t>о</a:t>
            </a:r>
            <a:r>
              <a:rPr lang="ru-RU" altLang="ru-RU" sz="3600" b="1" smtClean="0">
                <a:solidFill>
                  <a:srgbClr val="0070C0"/>
                </a:solidFill>
              </a:rPr>
              <a:t>чка</a:t>
            </a:r>
            <a:br>
              <a:rPr lang="ru-RU" altLang="ru-RU" sz="3600" b="1" smtClean="0">
                <a:solidFill>
                  <a:srgbClr val="0070C0"/>
                </a:solidFill>
              </a:rPr>
            </a:br>
            <a:r>
              <a:rPr lang="ru-RU" altLang="ru-RU" sz="3600" b="1" smtClean="0">
                <a:solidFill>
                  <a:srgbClr val="0070C0"/>
                </a:solidFill>
              </a:rPr>
              <a:t>лето         -   к</a:t>
            </a:r>
            <a:r>
              <a:rPr lang="ru-RU" altLang="ru-RU" sz="3600" b="1" smtClean="0">
                <a:solidFill>
                  <a:srgbClr val="FF0000"/>
                </a:solidFill>
              </a:rPr>
              <a:t>а</a:t>
            </a:r>
            <a:r>
              <a:rPr lang="ru-RU" altLang="ru-RU" sz="3600" b="1" smtClean="0">
                <a:solidFill>
                  <a:srgbClr val="0070C0"/>
                </a:solidFill>
              </a:rPr>
              <a:t>никулы</a:t>
            </a:r>
            <a:br>
              <a:rPr lang="ru-RU" altLang="ru-RU" sz="3600" b="1" smtClean="0">
                <a:solidFill>
                  <a:srgbClr val="0070C0"/>
                </a:solidFill>
              </a:rPr>
            </a:b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pic>
        <p:nvPicPr>
          <p:cNvPr id="9220" name="Picture 1" descr="D:\Мои Документы\Мои рисунки\skol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73463"/>
            <a:ext cx="2841625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1"/>
          <p:cNvSpPr txBox="1">
            <a:spLocks noChangeArrowheads="1"/>
          </p:cNvSpPr>
          <p:nvPr/>
        </p:nvSpPr>
        <p:spPr bwMode="auto">
          <a:xfrm>
            <a:off x="1116013" y="1484313"/>
            <a:ext cx="6140450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3600" i="1">
                <a:solidFill>
                  <a:srgbClr val="FF0000"/>
                </a:solidFill>
              </a:rPr>
              <a:t>Тема  урока:</a:t>
            </a:r>
            <a:r>
              <a:rPr lang="ru-RU" altLang="ru-RU" sz="4000"/>
              <a:t/>
            </a:r>
            <a:br>
              <a:rPr lang="ru-RU" altLang="ru-RU" sz="4000"/>
            </a:br>
            <a:r>
              <a:rPr lang="ru-RU" altLang="ru-RU" sz="4000" b="1">
                <a:solidFill>
                  <a:srgbClr val="0070C0"/>
                </a:solidFill>
              </a:rPr>
              <a:t>Типы  склонения. Алгоритм определения  склонения  имени  существительного.</a:t>
            </a:r>
          </a:p>
        </p:txBody>
      </p:sp>
    </p:spTree>
    <p:custDataLst>
      <p:tags r:id="rId1"/>
    </p:custDataLst>
  </p:cSld>
  <p:clrMapOvr>
    <a:masterClrMapping/>
  </p:clrMapOvr>
  <p:transition advTm="23688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2"/>
          <p:cNvSpPr txBox="1">
            <a:spLocks noChangeArrowheads="1"/>
          </p:cNvSpPr>
          <p:nvPr/>
        </p:nvSpPr>
        <p:spPr bwMode="auto">
          <a:xfrm>
            <a:off x="395288" y="928688"/>
            <a:ext cx="8137525" cy="526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eaLnBrk="1" hangingPunct="1"/>
            <a:r>
              <a:rPr lang="ru-RU" altLang="ru-RU" sz="3600" b="1">
                <a:solidFill>
                  <a:srgbClr val="FF0000"/>
                </a:solidFill>
              </a:rPr>
              <a:t>Первый  уровень</a:t>
            </a:r>
            <a:r>
              <a:rPr lang="ru-RU" altLang="ru-RU" b="1">
                <a:solidFill>
                  <a:srgbClr val="006600"/>
                </a:solidFill>
              </a:rPr>
              <a:t/>
            </a:r>
            <a:br>
              <a:rPr lang="ru-RU" altLang="ru-RU" b="1">
                <a:solidFill>
                  <a:srgbClr val="006600"/>
                </a:solidFill>
              </a:rPr>
            </a:br>
            <a:r>
              <a:rPr lang="ru-RU" altLang="ru-RU" sz="2400" b="1" i="1">
                <a:solidFill>
                  <a:srgbClr val="002060"/>
                </a:solidFill>
              </a:rPr>
              <a:t>Определите  склонение  в  каждой</a:t>
            </a:r>
            <a:r>
              <a:rPr lang="en-US" altLang="ru-RU" sz="2400" b="1" i="1">
                <a:solidFill>
                  <a:srgbClr val="002060"/>
                </a:solidFill>
              </a:rPr>
              <a:t> </a:t>
            </a:r>
            <a:r>
              <a:rPr lang="ru-RU" altLang="ru-RU" sz="2400" b="1" i="1">
                <a:solidFill>
                  <a:srgbClr val="002060"/>
                </a:solidFill>
              </a:rPr>
              <a:t>строчке,</a:t>
            </a:r>
            <a:br>
              <a:rPr lang="ru-RU" altLang="ru-RU" sz="2400" b="1" i="1">
                <a:solidFill>
                  <a:srgbClr val="002060"/>
                </a:solidFill>
              </a:rPr>
            </a:br>
            <a:r>
              <a:rPr lang="ru-RU" altLang="ru-RU" sz="2400" b="1" i="1">
                <a:solidFill>
                  <a:srgbClr val="002060"/>
                </a:solidFill>
              </a:rPr>
              <a:t>лишнее  слово  подчеркните.</a:t>
            </a:r>
          </a:p>
          <a:p>
            <a:pPr marL="0" lvl="1" eaLnBrk="1" hangingPunct="1"/>
            <a:r>
              <a:rPr lang="ru-RU" altLang="ru-RU" sz="2800" b="1">
                <a:solidFill>
                  <a:srgbClr val="0000FF"/>
                </a:solidFill>
              </a:rPr>
              <a:t>К</a:t>
            </a:r>
            <a:r>
              <a:rPr lang="en-US" altLang="ru-RU" sz="2800" b="1">
                <a:solidFill>
                  <a:srgbClr val="FF0000"/>
                </a:solidFill>
              </a:rPr>
              <a:t>_</a:t>
            </a:r>
            <a:r>
              <a:rPr lang="ru-RU" altLang="ru-RU" sz="2800" b="1">
                <a:solidFill>
                  <a:srgbClr val="0000FF"/>
                </a:solidFill>
              </a:rPr>
              <a:t>вёр, тучка, лаг</a:t>
            </a:r>
            <a:r>
              <a:rPr lang="en-US" altLang="ru-RU" sz="2800" b="1">
                <a:solidFill>
                  <a:srgbClr val="FF0000"/>
                </a:solidFill>
              </a:rPr>
              <a:t>_</a:t>
            </a:r>
            <a:r>
              <a:rPr lang="ru-RU" altLang="ru-RU" sz="2800" b="1">
                <a:solidFill>
                  <a:srgbClr val="0000FF"/>
                </a:solidFill>
              </a:rPr>
              <a:t>рь, урок-…скл.</a:t>
            </a:r>
          </a:p>
          <a:p>
            <a:pPr eaLnBrk="1" hangingPunct="1"/>
            <a:r>
              <a:rPr lang="ru-RU" altLang="ru-RU" sz="2800" b="1">
                <a:solidFill>
                  <a:srgbClr val="0000FF"/>
                </a:solidFill>
              </a:rPr>
              <a:t>Доч</a:t>
            </a:r>
            <a:r>
              <a:rPr lang="ru-RU" altLang="ru-RU" sz="2800" b="1">
                <a:solidFill>
                  <a:srgbClr val="FF0000"/>
                </a:solidFill>
              </a:rPr>
              <a:t>_</a:t>
            </a:r>
            <a:r>
              <a:rPr lang="ru-RU" altLang="ru-RU" sz="2800" b="1">
                <a:solidFill>
                  <a:srgbClr val="0000FF"/>
                </a:solidFill>
              </a:rPr>
              <a:t>, ж</a:t>
            </a:r>
            <a:r>
              <a:rPr lang="ru-RU" altLang="ru-RU" sz="2800" b="1">
                <a:solidFill>
                  <a:srgbClr val="FF0000"/>
                </a:solidFill>
              </a:rPr>
              <a:t>_</a:t>
            </a:r>
            <a:r>
              <a:rPr lang="ru-RU" altLang="ru-RU" sz="2800" b="1">
                <a:solidFill>
                  <a:srgbClr val="0000FF"/>
                </a:solidFill>
              </a:rPr>
              <a:t>знь, дядя, м</a:t>
            </a:r>
            <a:r>
              <a:rPr lang="ru-RU" altLang="ru-RU" sz="2800" b="1">
                <a:solidFill>
                  <a:srgbClr val="FF0000"/>
                </a:solidFill>
              </a:rPr>
              <a:t>_</a:t>
            </a:r>
            <a:r>
              <a:rPr lang="ru-RU" altLang="ru-RU" sz="2800" b="1">
                <a:solidFill>
                  <a:srgbClr val="0000FF"/>
                </a:solidFill>
              </a:rPr>
              <a:t>рко</a:t>
            </a:r>
            <a:r>
              <a:rPr lang="ru-RU" altLang="ru-RU" sz="2800" b="1">
                <a:solidFill>
                  <a:srgbClr val="FF0000"/>
                </a:solidFill>
              </a:rPr>
              <a:t>_</a:t>
            </a:r>
            <a:r>
              <a:rPr lang="ru-RU" altLang="ru-RU" sz="2800" b="1">
                <a:solidFill>
                  <a:srgbClr val="0000FF"/>
                </a:solidFill>
              </a:rPr>
              <a:t>ь-…скл.</a:t>
            </a:r>
          </a:p>
          <a:p>
            <a:pPr eaLnBrk="1" hangingPunct="1"/>
            <a:r>
              <a:rPr lang="ru-RU" altLang="ru-RU" sz="2800" b="1">
                <a:solidFill>
                  <a:srgbClr val="0000FF"/>
                </a:solidFill>
              </a:rPr>
              <a:t>Заря</a:t>
            </a:r>
            <a:r>
              <a:rPr lang="ru-RU" altLang="ru-RU" sz="2800" b="1">
                <a:solidFill>
                  <a:srgbClr val="FF0000"/>
                </a:solidFill>
              </a:rPr>
              <a:t>_</a:t>
            </a:r>
            <a:r>
              <a:rPr lang="ru-RU" altLang="ru-RU" sz="2800" b="1">
                <a:solidFill>
                  <a:srgbClr val="0000FF"/>
                </a:solidFill>
              </a:rPr>
              <a:t>ка, в</a:t>
            </a:r>
            <a:r>
              <a:rPr lang="ru-RU" altLang="ru-RU" sz="2800" b="1">
                <a:solidFill>
                  <a:srgbClr val="FF0000"/>
                </a:solidFill>
              </a:rPr>
              <a:t>_</a:t>
            </a:r>
            <a:r>
              <a:rPr lang="ru-RU" altLang="ru-RU" sz="2800" b="1">
                <a:solidFill>
                  <a:srgbClr val="0000FF"/>
                </a:solidFill>
              </a:rPr>
              <a:t>сна, поез</a:t>
            </a:r>
            <a:r>
              <a:rPr lang="ru-RU" altLang="ru-RU" sz="2800" b="1">
                <a:solidFill>
                  <a:srgbClr val="FF0000"/>
                </a:solidFill>
              </a:rPr>
              <a:t>_</a:t>
            </a:r>
            <a:r>
              <a:rPr lang="ru-RU" altLang="ru-RU" sz="2800" b="1">
                <a:solidFill>
                  <a:srgbClr val="0000FF"/>
                </a:solidFill>
              </a:rPr>
              <a:t>ка, радость-…скл.</a:t>
            </a:r>
            <a:br>
              <a:rPr lang="ru-RU" altLang="ru-RU" sz="2800" b="1">
                <a:solidFill>
                  <a:srgbClr val="0000FF"/>
                </a:solidFill>
              </a:rPr>
            </a:br>
            <a:r>
              <a:rPr lang="ru-RU" altLang="ru-RU" sz="3600" b="1">
                <a:solidFill>
                  <a:srgbClr val="FF0000"/>
                </a:solidFill>
              </a:rPr>
              <a:t>Второй  уровень</a:t>
            </a:r>
            <a:r>
              <a:rPr lang="ru-RU" altLang="ru-RU" b="1">
                <a:solidFill>
                  <a:srgbClr val="FF0000"/>
                </a:solidFill>
              </a:rPr>
              <a:t/>
            </a:r>
            <a:br>
              <a:rPr lang="ru-RU" altLang="ru-RU" b="1">
                <a:solidFill>
                  <a:srgbClr val="FF0000"/>
                </a:solidFill>
              </a:rPr>
            </a:br>
            <a:r>
              <a:rPr lang="ru-RU" altLang="ru-RU" sz="2400" b="1" i="1">
                <a:solidFill>
                  <a:srgbClr val="002060"/>
                </a:solidFill>
              </a:rPr>
              <a:t>Образуйте  от  каждого слова  однокоренное  имя существительное  1  склонения.</a:t>
            </a:r>
          </a:p>
          <a:p>
            <a:pPr eaLnBrk="1" hangingPunct="1"/>
            <a:r>
              <a:rPr lang="ru-RU" altLang="ru-RU" sz="2800" b="1">
                <a:solidFill>
                  <a:srgbClr val="6600FF"/>
                </a:solidFill>
              </a:rPr>
              <a:t>Пыль-…(1скл.), кость-…(1скл.), х</a:t>
            </a:r>
            <a:r>
              <a:rPr lang="ru-RU" altLang="ru-RU" sz="2800" b="1">
                <a:solidFill>
                  <a:srgbClr val="FF0000"/>
                </a:solidFill>
              </a:rPr>
              <a:t>_</a:t>
            </a:r>
            <a:r>
              <a:rPr lang="ru-RU" altLang="ru-RU" sz="2800" b="1">
                <a:solidFill>
                  <a:srgbClr val="6600FF"/>
                </a:solidFill>
              </a:rPr>
              <a:t>зяйство-…(1скл.), дед-…(1скл.),ж</a:t>
            </a:r>
            <a:r>
              <a:rPr lang="ru-RU" altLang="ru-RU" sz="2800" b="1">
                <a:solidFill>
                  <a:srgbClr val="FF0000"/>
                </a:solidFill>
              </a:rPr>
              <a:t>_</a:t>
            </a:r>
            <a:r>
              <a:rPr lang="ru-RU" altLang="ru-RU" sz="2800" b="1">
                <a:solidFill>
                  <a:srgbClr val="6600FF"/>
                </a:solidFill>
              </a:rPr>
              <a:t>лезо-…(1скл.),</a:t>
            </a:r>
            <a:br>
              <a:rPr lang="ru-RU" altLang="ru-RU" sz="2800" b="1">
                <a:solidFill>
                  <a:srgbClr val="6600FF"/>
                </a:solidFill>
              </a:rPr>
            </a:br>
            <a:r>
              <a:rPr lang="ru-RU" altLang="ru-RU" sz="2800" b="1">
                <a:solidFill>
                  <a:srgbClr val="6600FF"/>
                </a:solidFill>
              </a:rPr>
              <a:t>голубь-…(1скл.).</a:t>
            </a:r>
            <a:endParaRPr lang="ru-RU" altLang="ru-RU"/>
          </a:p>
        </p:txBody>
      </p:sp>
    </p:spTree>
    <p:custDataLst>
      <p:tags r:id="rId1"/>
    </p:custDataLst>
  </p:cSld>
  <p:clrMapOvr>
    <a:masterClrMapping/>
  </p:clrMapOvr>
  <p:transition advTm="23079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225" y="1316038"/>
            <a:ext cx="7772400" cy="13636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291" name="Текст 2"/>
          <p:cNvSpPr>
            <a:spLocks noGrp="1"/>
          </p:cNvSpPr>
          <p:nvPr>
            <p:ph type="body" idx="1"/>
          </p:nvPr>
        </p:nvSpPr>
        <p:spPr>
          <a:xfrm>
            <a:off x="3500438" y="3143250"/>
            <a:ext cx="2357437" cy="785813"/>
          </a:xfrm>
        </p:spPr>
        <p:txBody>
          <a:bodyPr/>
          <a:lstStyle/>
          <a:p>
            <a:pPr eaLnBrk="1" hangingPunct="1"/>
            <a:r>
              <a:rPr lang="ru-RU" altLang="ru-RU" smtClean="0"/>
              <a:t>Физкультминутка</a:t>
            </a:r>
          </a:p>
        </p:txBody>
      </p:sp>
      <p:pic>
        <p:nvPicPr>
          <p:cNvPr id="12292" name="Picture 2" descr="http://pixelbrush.ru/uploads/posts/2009-03/1238530273_18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214313"/>
            <a:ext cx="8699500" cy="635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2" descr="D:\Мои Документы\Мои рисунки\big.jpeg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8" y="3929063"/>
            <a:ext cx="2214562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21813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225" y="1316038"/>
            <a:ext cx="7772400" cy="968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67" name="Текст 2"/>
          <p:cNvSpPr>
            <a:spLocks noGrp="1"/>
          </p:cNvSpPr>
          <p:nvPr>
            <p:ph type="body" idx="1"/>
          </p:nvPr>
        </p:nvSpPr>
        <p:spPr>
          <a:xfrm>
            <a:off x="371475" y="1071563"/>
            <a:ext cx="7772400" cy="2857500"/>
          </a:xfrm>
        </p:spPr>
        <p:txBody>
          <a:bodyPr/>
          <a:lstStyle/>
          <a:p>
            <a:pPr eaLnBrk="1" hangingPunct="1"/>
            <a:r>
              <a:rPr lang="ru-RU" altLang="ru-RU" sz="4000" smtClean="0"/>
              <a:t>В  толковом  словаре  </a:t>
            </a:r>
            <a:br>
              <a:rPr lang="ru-RU" altLang="ru-RU" sz="4000" smtClean="0"/>
            </a:br>
            <a:r>
              <a:rPr lang="ru-RU" altLang="ru-RU" sz="4000" smtClean="0"/>
              <a:t>Сергея  Ивановича  Ожегова: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sz="1000" smtClean="0"/>
              <a:t/>
            </a:r>
            <a:br>
              <a:rPr lang="ru-RU" altLang="ru-RU" sz="1000" smtClean="0"/>
            </a:br>
            <a:r>
              <a:rPr lang="ru-RU" altLang="ru-RU" sz="3600" b="1" i="1" smtClean="0"/>
              <a:t>Доброта - отзывчивость,  стремление  делать   добро  другим.</a:t>
            </a:r>
            <a:br>
              <a:rPr lang="ru-RU" altLang="ru-RU" sz="3600" b="1" i="1" smtClean="0"/>
            </a:br>
            <a:endParaRPr lang="ru-RU" altLang="ru-RU" b="1" i="1" smtClean="0"/>
          </a:p>
        </p:txBody>
      </p:sp>
      <p:pic>
        <p:nvPicPr>
          <p:cNvPr id="11271" name="Содержимое 3" descr="motivator-13303.jpg"/>
          <p:cNvPicPr>
            <a:picLocks noChangeAspect="1"/>
          </p:cNvPicPr>
          <p:nvPr/>
        </p:nvPicPr>
        <p:blipFill>
          <a:blip r:embed="rId2" cstate="print"/>
          <a:srcRect b="92"/>
          <a:stretch>
            <a:fillRect/>
          </a:stretch>
        </p:blipFill>
        <p:spPr bwMode="auto">
          <a:xfrm>
            <a:off x="3000375" y="4143375"/>
            <a:ext cx="3108325" cy="2247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916832"/>
            <a:ext cx="8820472" cy="1583606"/>
          </a:xfrm>
          <a:extLst>
            <a:ext uri="{909E8E84-426E-40DD-AFC4-6F175D3DCCD1}"/>
            <a:ext uri="{91240B29-F687-4F45-9708-019B960494DF}"/>
          </a:extLst>
        </p:spPr>
        <p:txBody>
          <a:bodyPr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i="1" smtClean="0">
                <a:solidFill>
                  <a:srgbClr val="FFFF00"/>
                </a:solidFill>
                <a:effectLst/>
              </a:rPr>
              <a:t>В  </a:t>
            </a:r>
            <a:r>
              <a:rPr lang="ru-RU" sz="4800" i="1" err="1" smtClean="0">
                <a:solidFill>
                  <a:srgbClr val="FFFF00"/>
                </a:solidFill>
                <a:effectLst/>
              </a:rPr>
              <a:t>ж</a:t>
            </a:r>
            <a:r>
              <a:rPr lang="ru-RU" sz="4800" i="1" err="1" smtClean="0">
                <a:solidFill>
                  <a:srgbClr val="FF0000"/>
                </a:solidFill>
                <a:effectLst/>
              </a:rPr>
              <a:t>_</a:t>
            </a:r>
            <a:r>
              <a:rPr lang="ru-RU" sz="4800" i="1" err="1" smtClean="0">
                <a:solidFill>
                  <a:srgbClr val="FFFF00"/>
                </a:solidFill>
                <a:effectLst/>
              </a:rPr>
              <a:t>зни</a:t>
            </a:r>
            <a:r>
              <a:rPr lang="ru-RU" sz="4800" i="1" smtClean="0">
                <a:solidFill>
                  <a:srgbClr val="FFFF00"/>
                </a:solidFill>
                <a:effectLst/>
              </a:rPr>
              <a:t>  </a:t>
            </a:r>
            <a:r>
              <a:rPr lang="ru-RU" sz="4800" i="1" err="1" smtClean="0">
                <a:solidFill>
                  <a:srgbClr val="FFFF00"/>
                </a:solidFill>
                <a:effectLst/>
              </a:rPr>
              <a:t>д</a:t>
            </a:r>
            <a:r>
              <a:rPr lang="ru-RU" sz="4800" i="1" err="1" smtClean="0">
                <a:solidFill>
                  <a:srgbClr val="FF0000"/>
                </a:solidFill>
                <a:effectLst/>
              </a:rPr>
              <a:t>_</a:t>
            </a:r>
            <a:r>
              <a:rPr lang="ru-RU" sz="4800" i="1" err="1" smtClean="0">
                <a:solidFill>
                  <a:srgbClr val="FFFF00"/>
                </a:solidFill>
                <a:effectLst/>
              </a:rPr>
              <a:t>бр</a:t>
            </a:r>
            <a:r>
              <a:rPr lang="ru-RU" sz="4800" i="1" err="1" smtClean="0">
                <a:solidFill>
                  <a:srgbClr val="FF0000"/>
                </a:solidFill>
                <a:effectLst/>
              </a:rPr>
              <a:t>_</a:t>
            </a:r>
            <a:r>
              <a:rPr lang="ru-RU" sz="4800" i="1" err="1" smtClean="0">
                <a:solidFill>
                  <a:srgbClr val="FFFF00"/>
                </a:solidFill>
                <a:effectLst/>
              </a:rPr>
              <a:t>та</a:t>
            </a:r>
            <a:r>
              <a:rPr lang="ru-RU" sz="4800" i="1" smtClean="0">
                <a:solidFill>
                  <a:srgbClr val="FFFF00"/>
                </a:solidFill>
                <a:effectLst/>
              </a:rPr>
              <a:t> </a:t>
            </a:r>
            <a:r>
              <a:rPr lang="ru-RU" sz="4800" i="1" err="1" smtClean="0">
                <a:solidFill>
                  <a:srgbClr val="FFFF00"/>
                </a:solidFill>
                <a:effectLst/>
              </a:rPr>
              <a:t>вс</a:t>
            </a:r>
            <a:r>
              <a:rPr lang="ru-RU" sz="4800" i="1" err="1" smtClean="0">
                <a:solidFill>
                  <a:srgbClr val="FF0000"/>
                </a:solidFill>
                <a:effectLst/>
              </a:rPr>
              <a:t>_</a:t>
            </a:r>
            <a:r>
              <a:rPr lang="ru-RU" sz="4800" i="1" err="1" smtClean="0">
                <a:solidFill>
                  <a:srgbClr val="FFFF00"/>
                </a:solidFill>
                <a:effectLst/>
              </a:rPr>
              <a:t>гда</a:t>
            </a:r>
            <a:r>
              <a:rPr lang="ru-RU" sz="4800" i="1" smtClean="0">
                <a:solidFill>
                  <a:srgbClr val="FFFF00"/>
                </a:solidFill>
                <a:effectLst/>
              </a:rPr>
              <a:t/>
            </a:r>
            <a:br>
              <a:rPr lang="ru-RU" sz="4800" i="1" smtClean="0">
                <a:solidFill>
                  <a:srgbClr val="FFFF00"/>
                </a:solidFill>
                <a:effectLst/>
              </a:rPr>
            </a:br>
            <a:r>
              <a:rPr lang="ru-RU" sz="4800" i="1" smtClean="0">
                <a:solidFill>
                  <a:srgbClr val="FFFF00"/>
                </a:solidFill>
                <a:effectLst/>
              </a:rPr>
              <a:t>приносит  </a:t>
            </a:r>
            <a:r>
              <a:rPr lang="ru-RU" sz="4800" i="1" err="1" smtClean="0">
                <a:solidFill>
                  <a:srgbClr val="FFFF00"/>
                </a:solidFill>
                <a:effectLst/>
              </a:rPr>
              <a:t>рад</a:t>
            </a:r>
            <a:r>
              <a:rPr lang="ru-RU" sz="4800" i="1" err="1" smtClean="0">
                <a:solidFill>
                  <a:srgbClr val="FF0000"/>
                </a:solidFill>
                <a:effectLst/>
              </a:rPr>
              <a:t>_</a:t>
            </a:r>
            <a:r>
              <a:rPr lang="ru-RU" sz="4800" i="1" err="1" smtClean="0">
                <a:solidFill>
                  <a:srgbClr val="FFFF00"/>
                </a:solidFill>
                <a:effectLst/>
              </a:rPr>
              <a:t>сть</a:t>
            </a:r>
            <a:r>
              <a:rPr lang="ru-RU" sz="4800" i="1" smtClean="0">
                <a:solidFill>
                  <a:srgbClr val="FFFF00"/>
                </a:solidFill>
                <a:effectLst/>
              </a:rPr>
              <a:t>  людям.  </a:t>
            </a:r>
            <a:endParaRPr lang="ru-RU" sz="4800" i="1">
              <a:solidFill>
                <a:srgbClr val="FFFF00"/>
              </a:solidFill>
              <a:effectLst/>
            </a:endParaRPr>
          </a:p>
        </p:txBody>
      </p:sp>
      <p:sp>
        <p:nvSpPr>
          <p:cNvPr id="14339" name="Текст 2"/>
          <p:cNvSpPr>
            <a:spLocks noGrp="1"/>
          </p:cNvSpPr>
          <p:nvPr>
            <p:ph type="body" idx="1"/>
          </p:nvPr>
        </p:nvSpPr>
        <p:spPr>
          <a:xfrm>
            <a:off x="323850" y="620713"/>
            <a:ext cx="7772400" cy="71437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14340" name="Picture 2" descr="F:\Пособие мамы\images\p_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005263"/>
            <a:ext cx="396875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7|4|4|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0.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2739</TotalTime>
  <Words>142</Words>
  <Application>Microsoft Office PowerPoint</Application>
  <PresentationFormat>Экран (4:3)</PresentationFormat>
  <Paragraphs>40</Paragraphs>
  <Slides>17</Slides>
  <Notes>4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РУССКИЙ  ЯЗЫК</vt:lpstr>
      <vt:lpstr>Каждый  прожитый  день  прибавляет  частицу  знаний.</vt:lpstr>
      <vt:lpstr>Утановите  смысловую  связь  и  запишите  по  памяти  слова  правого  столбика</vt:lpstr>
      <vt:lpstr>Утановите  смысловую  связь  и  запишите  по  памяти  слова  правого  столбика</vt:lpstr>
      <vt:lpstr>Слайд 5</vt:lpstr>
      <vt:lpstr>Слайд 6</vt:lpstr>
      <vt:lpstr>Слайд 7</vt:lpstr>
      <vt:lpstr>Слайд 8</vt:lpstr>
      <vt:lpstr>В  ж_зни  д_бр_та вс_гда приносит  рад_сть  людям.  </vt:lpstr>
      <vt:lpstr>В  жизни  доброта всегда приносит  радость  людям.  </vt:lpstr>
      <vt:lpstr>Слайд 11</vt:lpstr>
      <vt:lpstr>Собрать пословицы.Определить  тип  склонения.</vt:lpstr>
      <vt:lpstr>Собрать пословицы.Определить  тип  склонения.</vt:lpstr>
      <vt:lpstr>Слайд 14</vt:lpstr>
      <vt:lpstr>Слайд 15</vt:lpstr>
      <vt:lpstr>Слайд 16</vt:lpstr>
      <vt:lpstr>Слайд 17</vt:lpstr>
    </vt:vector>
  </TitlesOfParts>
  <Company>МОУ СОШ №7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user3</dc:creator>
  <cp:lastModifiedBy>User</cp:lastModifiedBy>
  <cp:revision>106</cp:revision>
  <dcterms:created xsi:type="dcterms:W3CDTF">2006-11-11T10:11:11Z</dcterms:created>
  <dcterms:modified xsi:type="dcterms:W3CDTF">2017-12-06T13:33:58Z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429997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