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64" r:id="rId5"/>
    <p:sldId id="266" r:id="rId6"/>
    <p:sldId id="258" r:id="rId7"/>
    <p:sldId id="305" r:id="rId8"/>
    <p:sldId id="271" r:id="rId9"/>
    <p:sldId id="290" r:id="rId10"/>
    <p:sldId id="272" r:id="rId11"/>
    <p:sldId id="292" r:id="rId12"/>
    <p:sldId id="293" r:id="rId13"/>
    <p:sldId id="295" r:id="rId14"/>
    <p:sldId id="294" r:id="rId15"/>
    <p:sldId id="259" r:id="rId16"/>
    <p:sldId id="280" r:id="rId17"/>
    <p:sldId id="281" r:id="rId18"/>
    <p:sldId id="279" r:id="rId19"/>
    <p:sldId id="282" r:id="rId20"/>
    <p:sldId id="283" r:id="rId21"/>
    <p:sldId id="284" r:id="rId22"/>
    <p:sldId id="291" r:id="rId23"/>
    <p:sldId id="296" r:id="rId24"/>
    <p:sldId id="297" r:id="rId25"/>
    <p:sldId id="299" r:id="rId26"/>
    <p:sldId id="288" r:id="rId27"/>
    <p:sldId id="298" r:id="rId28"/>
    <p:sldId id="260" r:id="rId29"/>
    <p:sldId id="262" r:id="rId30"/>
    <p:sldId id="263" r:id="rId31"/>
    <p:sldId id="301" r:id="rId32"/>
    <p:sldId id="303" r:id="rId33"/>
    <p:sldId id="302" r:id="rId34"/>
    <p:sldId id="304" r:id="rId35"/>
  </p:sldIdLst>
  <p:sldSz cx="11880850" cy="756126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DD05"/>
    <a:srgbClr val="E1F094"/>
    <a:srgbClr val="9EA7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75" autoAdjust="0"/>
  </p:normalViewPr>
  <p:slideViewPr>
    <p:cSldViewPr>
      <p:cViewPr varScale="1">
        <p:scale>
          <a:sx n="71" d="100"/>
          <a:sy n="71" d="100"/>
        </p:scale>
        <p:origin x="744" y="54"/>
      </p:cViewPr>
      <p:guideLst>
        <p:guide orient="horz" pos="2382"/>
        <p:guide pos="374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1067" y="2348895"/>
            <a:ext cx="10098722" cy="1620771"/>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782128" y="4284717"/>
            <a:ext cx="8316596" cy="193232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13617" y="302805"/>
            <a:ext cx="2673192" cy="645157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94046" y="302805"/>
            <a:ext cx="7821560" cy="64515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8509" y="4858815"/>
            <a:ext cx="10098722" cy="1501751"/>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38509" y="3204787"/>
            <a:ext cx="10098722" cy="165402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94043" y="1764297"/>
            <a:ext cx="5247375"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39433" y="1764297"/>
            <a:ext cx="5247375"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94042" y="1692535"/>
            <a:ext cx="5249439"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594042" y="2397901"/>
            <a:ext cx="5249439" cy="43564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035308" y="1692535"/>
            <a:ext cx="5251500"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035308" y="2397901"/>
            <a:ext cx="5251500" cy="43564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301052"/>
            <a:ext cx="3908718" cy="1281215"/>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645086" y="301053"/>
            <a:ext cx="6641726" cy="64533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94043" y="1582265"/>
            <a:ext cx="3908718" cy="5172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731" y="5292887"/>
            <a:ext cx="7128510" cy="624855"/>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28731" y="675613"/>
            <a:ext cx="7128510" cy="45367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28731" y="5917740"/>
            <a:ext cx="7128510" cy="88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043" y="302802"/>
            <a:ext cx="10692766" cy="1260211"/>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94043" y="1764297"/>
            <a:ext cx="10692766" cy="499008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94043" y="7008174"/>
            <a:ext cx="2772199" cy="402567"/>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28.03.2019</a:t>
            </a:fld>
            <a:endParaRPr lang="ru-RU"/>
          </a:p>
        </p:txBody>
      </p:sp>
      <p:sp>
        <p:nvSpPr>
          <p:cNvPr id="5" name="Нижний колонтитул 4"/>
          <p:cNvSpPr>
            <a:spLocks noGrp="1"/>
          </p:cNvSpPr>
          <p:nvPr>
            <p:ph type="ftr" sz="quarter" idx="3"/>
          </p:nvPr>
        </p:nvSpPr>
        <p:spPr>
          <a:xfrm>
            <a:off x="4059294" y="7008174"/>
            <a:ext cx="3762269" cy="4025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514610" y="7008174"/>
            <a:ext cx="2772199" cy="402567"/>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77fe44f4cbe04b734ee324971bf19a1.jpg"/>
          <p:cNvPicPr>
            <a:picLocks noChangeAspect="1"/>
          </p:cNvPicPr>
          <p:nvPr/>
        </p:nvPicPr>
        <p:blipFill>
          <a:blip r:embed="rId2"/>
          <a:stretch>
            <a:fillRect/>
          </a:stretch>
        </p:blipFill>
        <p:spPr>
          <a:xfrm>
            <a:off x="0" y="1"/>
            <a:ext cx="11880850" cy="7561263"/>
          </a:xfrm>
          <a:prstGeom prst="rect">
            <a:avLst/>
          </a:prstGeom>
        </p:spPr>
      </p:pic>
      <p:sp>
        <p:nvSpPr>
          <p:cNvPr id="4" name="TextBox 3"/>
          <p:cNvSpPr txBox="1"/>
          <p:nvPr/>
        </p:nvSpPr>
        <p:spPr>
          <a:xfrm>
            <a:off x="1304346" y="1137425"/>
            <a:ext cx="8486381" cy="2143140"/>
          </a:xfrm>
          <a:prstGeom prst="rect">
            <a:avLst/>
          </a:prstGeom>
          <a:noFill/>
        </p:spPr>
        <p:txBody>
          <a:bodyPr wrap="square" rtlCol="0">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    </a:t>
            </a:r>
            <a:r>
              <a:rPr lang="ru-RU" sz="3600" b="1" dirty="0" smtClean="0">
                <a:ln w="18000">
                  <a:solidFill>
                    <a:schemeClr val="accent4">
                      <a:lumMod val="50000"/>
                    </a:schemeClr>
                  </a:solidFill>
                  <a:prstDash val="solid"/>
                  <a:miter lim="800000"/>
                </a:ln>
                <a:solidFill>
                  <a:schemeClr val="accent4">
                    <a:lumMod val="50000"/>
                  </a:schemeClr>
                </a:solidFill>
                <a:effectLst>
                  <a:outerShdw blurRad="25500" dist="23000" dir="7020000" algn="tl">
                    <a:srgbClr val="000000">
                      <a:alpha val="50000"/>
                    </a:srgbClr>
                  </a:outerShdw>
                </a:effectLst>
                <a:latin typeface="Segoe Script" panose="020B0504020000000003" pitchFamily="34" charset="0"/>
                <a:cs typeface="Times New Roman" pitchFamily="18" charset="0"/>
              </a:rPr>
              <a:t>Проект «Играем в театр</a:t>
            </a:r>
            <a:r>
              <a:rPr lang="ru-RU" sz="3600" b="1" spc="50" dirty="0" smtClean="0">
                <a:ln w="11430"/>
                <a:solidFill>
                  <a:schemeClr val="accent4">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a:t>
            </a:r>
          </a:p>
        </p:txBody>
      </p:sp>
      <p:sp>
        <p:nvSpPr>
          <p:cNvPr id="5" name="TextBox 4"/>
          <p:cNvSpPr txBox="1"/>
          <p:nvPr/>
        </p:nvSpPr>
        <p:spPr>
          <a:xfrm>
            <a:off x="2718743" y="5352267"/>
            <a:ext cx="6757674" cy="1231106"/>
          </a:xfrm>
          <a:prstGeom prst="rect">
            <a:avLst/>
          </a:prstGeom>
          <a:noFill/>
        </p:spPr>
        <p:txBody>
          <a:bodyPr wrap="square" rtlCol="0">
            <a:spAutoFit/>
          </a:bodyPr>
          <a:lstStyle/>
          <a:p>
            <a:pPr algn="r"/>
            <a:r>
              <a:rPr lang="ru-RU" sz="2800" b="1" i="1" spc="50" dirty="0" smtClean="0">
                <a:ln w="11430"/>
                <a:solidFill>
                  <a:schemeClr val="accent6">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Выполнили</a:t>
            </a:r>
            <a:r>
              <a:rPr lang="en-US" sz="2800" b="1" i="1" spc="50" dirty="0" smtClean="0">
                <a:ln w="11430"/>
                <a:solidFill>
                  <a:schemeClr val="accent6">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 </a:t>
            </a:r>
            <a:endParaRPr lang="ru-RU" sz="2800" b="1" i="1" spc="50" dirty="0" smtClean="0">
              <a:ln w="11430"/>
              <a:solidFill>
                <a:schemeClr val="accent6">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endParaRPr>
          </a:p>
          <a:p>
            <a:pPr algn="r"/>
            <a:r>
              <a:rPr lang="ru-RU" sz="2800" b="1" i="1" spc="50" dirty="0" smtClean="0">
                <a:ln w="11430"/>
                <a:solidFill>
                  <a:schemeClr val="accent6">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Отрадных О.В.,  </a:t>
            </a:r>
            <a:r>
              <a:rPr lang="ru-RU" sz="2800" b="1" i="1" spc="50" dirty="0" err="1" smtClean="0">
                <a:ln w="11430"/>
                <a:solidFill>
                  <a:schemeClr val="accent6">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Рыкунова</a:t>
            </a:r>
            <a:r>
              <a:rPr lang="ru-RU" sz="2800" b="1" i="1" spc="50" dirty="0" smtClean="0">
                <a:ln w="11430"/>
                <a:solidFill>
                  <a:schemeClr val="accent6">
                    <a:lumMod val="50000"/>
                  </a:schemeClr>
                </a:solidFill>
                <a:effectLst>
                  <a:outerShdw blurRad="76200" dist="50800" dir="5400000" algn="tl" rotWithShape="0">
                    <a:srgbClr val="000000">
                      <a:alpha val="65000"/>
                    </a:srgbClr>
                  </a:outerShdw>
                </a:effectLst>
                <a:latin typeface="Segoe Script" panose="020B0504020000000003" pitchFamily="34" charset="0"/>
                <a:cs typeface="Times New Roman" pitchFamily="18" charset="0"/>
              </a:rPr>
              <a:t> И.Н. </a:t>
            </a:r>
          </a:p>
          <a:p>
            <a:pPr algn="r"/>
            <a:endParaRPr lang="ru-RU" dirty="0">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049" y="357081"/>
            <a:ext cx="4565791" cy="3424343"/>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225" y="3891367"/>
            <a:ext cx="4496949" cy="3372712"/>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29" y="2844527"/>
            <a:ext cx="3314664" cy="441955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Овал 9"/>
          <p:cNvSpPr/>
          <p:nvPr/>
        </p:nvSpPr>
        <p:spPr>
          <a:xfrm>
            <a:off x="2768152" y="756295"/>
            <a:ext cx="4108377" cy="21602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800" b="1" dirty="0">
                <a:solidFill>
                  <a:srgbClr val="FFC000"/>
                </a:solidFill>
                <a:latin typeface="Segoe Script" panose="020B0504020000000003" pitchFamily="34" charset="0"/>
              </a:rPr>
              <a:t>Просмотр детских выездных спектаклей </a:t>
            </a:r>
          </a:p>
        </p:txBody>
      </p:sp>
    </p:spTree>
    <p:extLst>
      <p:ext uri="{BB962C8B-B14F-4D97-AF65-F5344CB8AC3E}">
        <p14:creationId xmlns:p14="http://schemas.microsoft.com/office/powerpoint/2010/main" val="1812601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481" y="3348583"/>
            <a:ext cx="4951941" cy="3713956"/>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35" y="3965358"/>
            <a:ext cx="5290994" cy="3447414"/>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535" y="202752"/>
            <a:ext cx="5290994" cy="3510915"/>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pic>
      <p:sp>
        <p:nvSpPr>
          <p:cNvPr id="6" name="Овал 5"/>
          <p:cNvSpPr/>
          <p:nvPr/>
        </p:nvSpPr>
        <p:spPr>
          <a:xfrm>
            <a:off x="6876529" y="468263"/>
            <a:ext cx="4680520" cy="21602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50000"/>
                  </a:schemeClr>
                </a:solidFill>
                <a:latin typeface="Segoe Script" panose="020B0504020000000003" pitchFamily="34" charset="0"/>
              </a:rPr>
              <a:t>Показ презентаций «Виды театра», «История театра »</a:t>
            </a:r>
            <a:endParaRPr lang="ru-RU" sz="2000" b="1" dirty="0">
              <a:solidFill>
                <a:schemeClr val="accent2">
                  <a:lumMod val="50000"/>
                </a:schemeClr>
              </a:solidFill>
              <a:latin typeface="Segoe Script" panose="020B0504020000000003" pitchFamily="34" charset="0"/>
            </a:endParaRPr>
          </a:p>
        </p:txBody>
      </p:sp>
    </p:spTree>
    <p:extLst>
      <p:ext uri="{BB962C8B-B14F-4D97-AF65-F5344CB8AC3E}">
        <p14:creationId xmlns:p14="http://schemas.microsoft.com/office/powerpoint/2010/main" val="16856261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19347"/>
          <a:stretch/>
        </p:blipFill>
        <p:spPr>
          <a:xfrm>
            <a:off x="1417856" y="2196455"/>
            <a:ext cx="3297801" cy="4728469"/>
          </a:xfrm>
          <a:prstGeom prst="rect">
            <a:avLst/>
          </a:prstGeom>
        </p:spPr>
        <p:style>
          <a:lnRef idx="1">
            <a:schemeClr val="accent6"/>
          </a:lnRef>
          <a:fillRef idx="3">
            <a:schemeClr val="accent6"/>
          </a:fillRef>
          <a:effectRef idx="2">
            <a:schemeClr val="accent6"/>
          </a:effectRef>
          <a:fontRef idx="minor">
            <a:schemeClr val="lt1"/>
          </a:fontRef>
        </p:style>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449" y="345690"/>
            <a:ext cx="5044325" cy="2837433"/>
          </a:xfrm>
          <a:prstGeom prst="rect">
            <a:avLst/>
          </a:prstGeom>
        </p:spPr>
        <p:style>
          <a:lnRef idx="1">
            <a:schemeClr val="accent6"/>
          </a:lnRef>
          <a:fillRef idx="3">
            <a:schemeClr val="accent6"/>
          </a:fillRef>
          <a:effectRef idx="2">
            <a:schemeClr val="accent6"/>
          </a:effectRef>
          <a:fontRef idx="minor">
            <a:schemeClr val="lt1"/>
          </a:fontRef>
        </p:style>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345" y="3795250"/>
            <a:ext cx="6228457" cy="3503507"/>
          </a:xfrm>
          <a:prstGeom prst="rect">
            <a:avLst/>
          </a:prstGeom>
        </p:spPr>
        <p:style>
          <a:lnRef idx="1">
            <a:schemeClr val="accent6"/>
          </a:lnRef>
          <a:fillRef idx="3">
            <a:schemeClr val="accent6"/>
          </a:fillRef>
          <a:effectRef idx="2">
            <a:schemeClr val="accent6"/>
          </a:effectRef>
          <a:fontRef idx="minor">
            <a:schemeClr val="lt1"/>
          </a:fontRef>
        </p:style>
      </p:pic>
      <p:sp>
        <p:nvSpPr>
          <p:cNvPr id="6" name="Овал 5"/>
          <p:cNvSpPr/>
          <p:nvPr/>
        </p:nvSpPr>
        <p:spPr>
          <a:xfrm>
            <a:off x="2196009" y="345690"/>
            <a:ext cx="3960440" cy="17787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50000"/>
                  </a:schemeClr>
                </a:solidFill>
                <a:latin typeface="Segoe Script" panose="020B0504020000000003" pitchFamily="34" charset="0"/>
              </a:rPr>
              <a:t>«Что ты знаешь о театре?»</a:t>
            </a:r>
            <a:endParaRPr lang="ru-RU" sz="2000" b="1" dirty="0">
              <a:solidFill>
                <a:schemeClr val="accent2">
                  <a:lumMod val="50000"/>
                </a:schemeClr>
              </a:solidFill>
              <a:latin typeface="Segoe Script" panose="020B0504020000000003" pitchFamily="34" charset="0"/>
            </a:endParaRPr>
          </a:p>
        </p:txBody>
      </p:sp>
    </p:spTree>
    <p:extLst>
      <p:ext uri="{BB962C8B-B14F-4D97-AF65-F5344CB8AC3E}">
        <p14:creationId xmlns:p14="http://schemas.microsoft.com/office/powerpoint/2010/main" val="4171627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ÐÐ¾ÑÐ¾Ð¶ÐµÐµ Ð¸Ð·Ð¾Ð±ÑÐ°Ð¶ÐµÐ½Ð¸Ðµ"/>
          <p:cNvPicPr>
            <a:picLocks noChangeAspect="1" noChangeArrowheads="1"/>
          </p:cNvPicPr>
          <p:nvPr/>
        </p:nvPicPr>
        <p:blipFill rotWithShape="1">
          <a:blip r:embed="rId2">
            <a:extLst>
              <a:ext uri="{28A0092B-C50C-407E-A947-70E740481C1C}">
                <a14:useLocalDpi xmlns:a14="http://schemas.microsoft.com/office/drawing/2010/main" val="0"/>
              </a:ext>
            </a:extLst>
          </a:blip>
          <a:srcRect r="1403" b="84677"/>
          <a:stretch/>
        </p:blipFill>
        <p:spPr bwMode="auto">
          <a:xfrm>
            <a:off x="0" y="0"/>
            <a:ext cx="11880850" cy="10443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1044327"/>
            <a:ext cx="11880850" cy="651693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 Беседы на тему: «История театра», «Что такое театр».</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Просмотр презентации об истории театра и видах театра</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Составление рассказа «Я ходил в театр».</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ООД «Комната сказок». Цель</a:t>
            </a:r>
            <a:r>
              <a:rPr lang="en-US" dirty="0">
                <a:solidFill>
                  <a:schemeClr val="accent2">
                    <a:lumMod val="75000"/>
                  </a:schemeClr>
                </a:solidFill>
                <a:latin typeface="Segoe Script" panose="020B0504020000000003" pitchFamily="34" charset="0"/>
                <a:cs typeface="Times New Roman" pitchFamily="18" charset="0"/>
              </a:rPr>
              <a:t>:</a:t>
            </a:r>
            <a:r>
              <a:rPr lang="ru-RU" dirty="0">
                <a:solidFill>
                  <a:schemeClr val="accent2">
                    <a:lumMod val="75000"/>
                  </a:schemeClr>
                </a:solidFill>
                <a:latin typeface="Segoe Script" panose="020B0504020000000003" pitchFamily="34" charset="0"/>
                <a:cs typeface="Times New Roman" pitchFamily="18" charset="0"/>
              </a:rPr>
              <a:t> проявлять интерес к театрализованной деятельности, выражать свои чувства, учится разыгрывать сюжет из знакомой </a:t>
            </a:r>
            <a:r>
              <a:rPr lang="ru-RU" dirty="0" smtClean="0">
                <a:solidFill>
                  <a:schemeClr val="accent2">
                    <a:lumMod val="75000"/>
                  </a:schemeClr>
                </a:solidFill>
                <a:latin typeface="Segoe Script" panose="020B0504020000000003" pitchFamily="34" charset="0"/>
                <a:cs typeface="Times New Roman" pitchFamily="18" charset="0"/>
              </a:rPr>
              <a:t>сказки.</a:t>
            </a:r>
            <a:endParaRPr lang="ru-RU" dirty="0">
              <a:solidFill>
                <a:schemeClr val="accent2">
                  <a:lumMod val="75000"/>
                </a:schemeClr>
              </a:solidFill>
              <a:latin typeface="Segoe Script" panose="020B0504020000000003" pitchFamily="34" charset="0"/>
              <a:cs typeface="Times New Roman" pitchFamily="18" charset="0"/>
            </a:endParaRP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Разгадывание загадок о героях сказок (стр. 70)</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Викторина по русским народным сказкам (стр. 29)</a:t>
            </a:r>
          </a:p>
          <a:p>
            <a:pPr marL="285750" indent="-285750" algn="just">
              <a:buFont typeface="Wingdings" panose="05000000000000000000" pitchFamily="2" charset="2"/>
              <a:buChar char="v"/>
            </a:pPr>
            <a:r>
              <a:rPr lang="ru-RU" dirty="0" smtClean="0">
                <a:solidFill>
                  <a:schemeClr val="accent2">
                    <a:lumMod val="75000"/>
                  </a:schemeClr>
                </a:solidFill>
                <a:latin typeface="Segoe Script" panose="020B0504020000000003" pitchFamily="34" charset="0"/>
                <a:cs typeface="Times New Roman" pitchFamily="18" charset="0"/>
              </a:rPr>
              <a:t>Худ</a:t>
            </a:r>
            <a:r>
              <a:rPr lang="ru-RU" dirty="0">
                <a:solidFill>
                  <a:schemeClr val="accent2">
                    <a:lumMod val="75000"/>
                  </a:schemeClr>
                </a:solidFill>
                <a:latin typeface="Segoe Script" panose="020B0504020000000003" pitchFamily="34" charset="0"/>
                <a:cs typeface="Times New Roman" pitchFamily="18" charset="0"/>
              </a:rPr>
              <a:t>. - эстетическое развитие (Рисование</a:t>
            </a:r>
            <a:r>
              <a:rPr lang="ru-RU" dirty="0" smtClean="0">
                <a:solidFill>
                  <a:schemeClr val="accent2">
                    <a:lumMod val="75000"/>
                  </a:schemeClr>
                </a:solidFill>
                <a:latin typeface="Segoe Script" panose="020B0504020000000003" pitchFamily="34" charset="0"/>
                <a:cs typeface="Times New Roman" pitchFamily="18" charset="0"/>
              </a:rPr>
              <a:t>) «</a:t>
            </a:r>
            <a:r>
              <a:rPr lang="ru-RU" dirty="0">
                <a:solidFill>
                  <a:schemeClr val="accent2">
                    <a:lumMod val="75000"/>
                  </a:schemeClr>
                </a:solidFill>
                <a:latin typeface="Segoe Script" panose="020B0504020000000003" pitchFamily="34" charset="0"/>
                <a:cs typeface="Times New Roman" pitchFamily="18" charset="0"/>
              </a:rPr>
              <a:t>Занавес и сцена для театра</a:t>
            </a:r>
            <a:r>
              <a:rPr lang="ru-RU" dirty="0" smtClean="0">
                <a:solidFill>
                  <a:schemeClr val="accent2">
                    <a:lumMod val="75000"/>
                  </a:schemeClr>
                </a:solidFill>
                <a:latin typeface="Segoe Script" panose="020B0504020000000003" pitchFamily="34" charset="0"/>
                <a:cs typeface="Times New Roman" pitchFamily="18" charset="0"/>
              </a:rPr>
              <a:t>»,</a:t>
            </a:r>
            <a:r>
              <a:rPr lang="ru-RU" dirty="0">
                <a:solidFill>
                  <a:schemeClr val="accent2">
                    <a:lumMod val="75000"/>
                  </a:schemeClr>
                </a:solidFill>
                <a:latin typeface="Segoe Script" panose="020B0504020000000003" pitchFamily="34" charset="0"/>
                <a:cs typeface="Times New Roman" pitchFamily="18" charset="0"/>
              </a:rPr>
              <a:t> «Моя любимая сказка».</a:t>
            </a:r>
            <a:r>
              <a:rPr lang="ru-RU" dirty="0" smtClean="0">
                <a:solidFill>
                  <a:schemeClr val="accent2">
                    <a:lumMod val="75000"/>
                  </a:schemeClr>
                </a:solidFill>
                <a:latin typeface="Segoe Script" panose="020B0504020000000003" pitchFamily="34" charset="0"/>
                <a:cs typeface="Times New Roman" pitchFamily="18" charset="0"/>
              </a:rPr>
              <a:t> </a:t>
            </a:r>
            <a:r>
              <a:rPr lang="ru-RU" dirty="0">
                <a:solidFill>
                  <a:schemeClr val="accent2">
                    <a:lumMod val="75000"/>
                  </a:schemeClr>
                </a:solidFill>
                <a:latin typeface="Segoe Script" panose="020B0504020000000003" pitchFamily="34" charset="0"/>
                <a:cs typeface="Times New Roman" pitchFamily="18" charset="0"/>
              </a:rPr>
              <a:t>билеты, афиша.</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Ручной труд: изготовление театра из бросового материала (ложек, ниток, бумаги и </a:t>
            </a:r>
            <a:r>
              <a:rPr lang="ru-RU" dirty="0" err="1">
                <a:solidFill>
                  <a:schemeClr val="accent2">
                    <a:lumMod val="75000"/>
                  </a:schemeClr>
                </a:solidFill>
                <a:latin typeface="Segoe Script" panose="020B0504020000000003" pitchFamily="34" charset="0"/>
                <a:cs typeface="Times New Roman" pitchFamily="18" charset="0"/>
              </a:rPr>
              <a:t>т.д</a:t>
            </a:r>
            <a:r>
              <a:rPr lang="ru-RU" dirty="0">
                <a:solidFill>
                  <a:schemeClr val="accent2">
                    <a:lumMod val="75000"/>
                  </a:schemeClr>
                </a:solidFill>
                <a:latin typeface="Segoe Script" panose="020B0504020000000003" pitchFamily="34" charset="0"/>
                <a:cs typeface="Times New Roman" pitchFamily="18" charset="0"/>
              </a:rPr>
              <a:t>). </a:t>
            </a:r>
          </a:p>
          <a:p>
            <a:pPr marL="285750" indent="-285750" algn="just">
              <a:buFont typeface="Wingdings" panose="05000000000000000000" pitchFamily="2" charset="2"/>
              <a:buChar char="v"/>
            </a:pPr>
            <a:r>
              <a:rPr lang="ru-RU" dirty="0" smtClean="0">
                <a:solidFill>
                  <a:schemeClr val="accent2">
                    <a:lumMod val="75000"/>
                  </a:schemeClr>
                </a:solidFill>
                <a:latin typeface="Segoe Script" panose="020B0504020000000003" pitchFamily="34" charset="0"/>
                <a:cs typeface="Times New Roman" pitchFamily="18" charset="0"/>
              </a:rPr>
              <a:t>Этюды</a:t>
            </a:r>
            <a:r>
              <a:rPr lang="ru-RU" dirty="0">
                <a:solidFill>
                  <a:schemeClr val="accent2">
                    <a:lumMod val="75000"/>
                  </a:schemeClr>
                </a:solidFill>
                <a:latin typeface="Segoe Script" panose="020B0504020000000003" pitchFamily="34" charset="0"/>
                <a:cs typeface="Times New Roman" pitchFamily="18" charset="0"/>
              </a:rPr>
              <a:t>: «Измени голос», «Тень», «Зеркало», «Испорченный  телефон», «Узнай по носу», «Горячий картофель», «Продолжи фразу и покажи», «Угадай, чей голосок» (стр. 44)</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Игры на развитие мимики (съели кислый лимон, рассердились на драчуна, удивились, обиделись)</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Ритмопластика «Не ошибись», «Поймай хлопок», «Снеговик»</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Использование в театрализации малые фольклорные нормы: прибаутки, </a:t>
            </a:r>
            <a:r>
              <a:rPr lang="ru-RU" dirty="0" err="1">
                <a:solidFill>
                  <a:schemeClr val="accent2">
                    <a:lumMod val="75000"/>
                  </a:schemeClr>
                </a:solidFill>
                <a:latin typeface="Segoe Script" panose="020B0504020000000003" pitchFamily="34" charset="0"/>
                <a:cs typeface="Times New Roman" pitchFamily="18" charset="0"/>
              </a:rPr>
              <a:t>потешки</a:t>
            </a:r>
            <a:r>
              <a:rPr lang="ru-RU" dirty="0">
                <a:solidFill>
                  <a:schemeClr val="accent2">
                    <a:lumMod val="75000"/>
                  </a:schemeClr>
                </a:solidFill>
                <a:latin typeface="Segoe Script" panose="020B0504020000000003" pitchFamily="34" charset="0"/>
                <a:cs typeface="Times New Roman" pitchFamily="18" charset="0"/>
              </a:rPr>
              <a:t>, пословицы, поговорки.   </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Чтение русских народных </a:t>
            </a:r>
            <a:r>
              <a:rPr lang="ru-RU" dirty="0" smtClean="0">
                <a:solidFill>
                  <a:schemeClr val="accent2">
                    <a:lumMod val="75000"/>
                  </a:schemeClr>
                </a:solidFill>
                <a:latin typeface="Segoe Script" panose="020B0504020000000003" pitchFamily="34" charset="0"/>
                <a:cs typeface="Times New Roman" pitchFamily="18" charset="0"/>
              </a:rPr>
              <a:t>сказок.</a:t>
            </a:r>
            <a:endParaRPr lang="ru-RU" dirty="0">
              <a:solidFill>
                <a:schemeClr val="accent2">
                  <a:lumMod val="75000"/>
                </a:schemeClr>
              </a:solidFill>
              <a:latin typeface="Segoe Script" panose="020B0504020000000003" pitchFamily="34" charset="0"/>
              <a:cs typeface="Times New Roman" pitchFamily="18" charset="0"/>
            </a:endParaRPr>
          </a:p>
          <a:p>
            <a:pPr marL="342900" indent="-342900" algn="just">
              <a:buFont typeface="Wingdings" panose="05000000000000000000" pitchFamily="2" charset="2"/>
              <a:buChar char="v"/>
            </a:pPr>
            <a:r>
              <a:rPr lang="ru-RU" dirty="0" err="1" smtClean="0">
                <a:solidFill>
                  <a:schemeClr val="accent2">
                    <a:lumMod val="75000"/>
                  </a:schemeClr>
                </a:solidFill>
                <a:latin typeface="Segoe Script" panose="020B0504020000000003" pitchFamily="34" charset="0"/>
              </a:rPr>
              <a:t>Психогимнастика</a:t>
            </a:r>
            <a:r>
              <a:rPr lang="ru-RU" dirty="0" smtClean="0">
                <a:solidFill>
                  <a:schemeClr val="accent2">
                    <a:lumMod val="75000"/>
                  </a:schemeClr>
                </a:solidFill>
                <a:latin typeface="Segoe Script" panose="020B0504020000000003" pitchFamily="34" charset="0"/>
              </a:rPr>
              <a:t> </a:t>
            </a:r>
            <a:r>
              <a:rPr lang="ru-RU" dirty="0">
                <a:solidFill>
                  <a:schemeClr val="accent2">
                    <a:lumMod val="75000"/>
                  </a:schemeClr>
                </a:solidFill>
                <a:latin typeface="Segoe Script" panose="020B0504020000000003" pitchFamily="34" charset="0"/>
              </a:rPr>
              <a:t>«Представь себя иным»</a:t>
            </a:r>
            <a:endParaRPr lang="ru-RU" dirty="0">
              <a:solidFill>
                <a:schemeClr val="accent2">
                  <a:lumMod val="75000"/>
                </a:schemeClr>
              </a:solidFill>
            </a:endParaRPr>
          </a:p>
        </p:txBody>
      </p:sp>
      <p:sp>
        <p:nvSpPr>
          <p:cNvPr id="4" name="Скругленный прямоугольник 3"/>
          <p:cNvSpPr/>
          <p:nvPr/>
        </p:nvSpPr>
        <p:spPr>
          <a:xfrm>
            <a:off x="3852193" y="180231"/>
            <a:ext cx="4392488" cy="64807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b="1" dirty="0" smtClean="0">
                <a:solidFill>
                  <a:schemeClr val="tx1">
                    <a:lumMod val="95000"/>
                    <a:lumOff val="5000"/>
                  </a:schemeClr>
                </a:solidFill>
                <a:latin typeface="Segoe Script" panose="020B0504020000000003" pitchFamily="34" charset="0"/>
              </a:rPr>
              <a:t>Основной этап</a:t>
            </a:r>
            <a:endParaRPr lang="ru-RU" sz="2400" b="1" dirty="0">
              <a:solidFill>
                <a:schemeClr val="tx1">
                  <a:lumMod val="95000"/>
                  <a:lumOff val="5000"/>
                </a:schemeClr>
              </a:solidFill>
              <a:latin typeface="Segoe Script" panose="020B0504020000000003" pitchFamily="34" charset="0"/>
            </a:endParaRPr>
          </a:p>
        </p:txBody>
      </p:sp>
    </p:spTree>
    <p:extLst>
      <p:ext uri="{BB962C8B-B14F-4D97-AF65-F5344CB8AC3E}">
        <p14:creationId xmlns:p14="http://schemas.microsoft.com/office/powerpoint/2010/main" val="2048282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28057" y="324247"/>
            <a:ext cx="6768752" cy="6552728"/>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b="1" dirty="0">
                <a:solidFill>
                  <a:schemeClr val="accent2">
                    <a:lumMod val="50000"/>
                  </a:schemeClr>
                </a:solidFill>
                <a:latin typeface="Segoe Script" panose="020B0504020000000003" pitchFamily="34" charset="0"/>
              </a:rPr>
              <a:t>ВТОРОЙ БЛОК «Волшебный мир театра</a:t>
            </a:r>
            <a:r>
              <a:rPr lang="ru-RU" sz="2400" b="1" dirty="0" smtClean="0">
                <a:solidFill>
                  <a:schemeClr val="accent2">
                    <a:lumMod val="50000"/>
                  </a:schemeClr>
                </a:solidFill>
                <a:latin typeface="Segoe Script" panose="020B0504020000000003" pitchFamily="34" charset="0"/>
              </a:rPr>
              <a:t>».</a:t>
            </a:r>
          </a:p>
          <a:p>
            <a:pPr algn="ctr"/>
            <a:endParaRPr lang="ru-RU" sz="2400" b="1" dirty="0" smtClean="0">
              <a:solidFill>
                <a:schemeClr val="accent2">
                  <a:lumMod val="50000"/>
                </a:schemeClr>
              </a:solidFill>
              <a:latin typeface="Segoe Script" panose="020B0504020000000003" pitchFamily="34" charset="0"/>
            </a:endParaRPr>
          </a:p>
          <a:p>
            <a:pPr algn="just"/>
            <a:r>
              <a:rPr lang="ru-RU" b="1" dirty="0"/>
              <a:t> </a:t>
            </a:r>
            <a:r>
              <a:rPr lang="ru-RU" sz="2000" dirty="0">
                <a:solidFill>
                  <a:srgbClr val="C00000"/>
                </a:solidFill>
                <a:latin typeface="Segoe Script" panose="020B0504020000000003" pitchFamily="34" charset="0"/>
              </a:rPr>
              <a:t>Игры и этюды, знакомящие детей с основными эмоциями человека, средствами понимания детьми друг друга и мира взрослых. Для подведения итога по каждой эмоции проводилась игра с картинками «Эмоции для всех»: даются ситуации, которые ребенок должен, как бы пропустить через себя и дать ответ. Таким образом, корректировалось поведение ребенка, развивалось способность быть открытым и чутким, понимать чувства и эмоции других людей.</a:t>
            </a:r>
          </a:p>
        </p:txBody>
      </p:sp>
    </p:spTree>
    <p:extLst>
      <p:ext uri="{BB962C8B-B14F-4D97-AF65-F5344CB8AC3E}">
        <p14:creationId xmlns:p14="http://schemas.microsoft.com/office/powerpoint/2010/main" val="1124257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3"/>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ый прямоугольник 3"/>
          <p:cNvSpPr/>
          <p:nvPr/>
        </p:nvSpPr>
        <p:spPr>
          <a:xfrm>
            <a:off x="1619945" y="828303"/>
            <a:ext cx="7560840" cy="1152128"/>
          </a:xfrm>
          <a:prstGeom prst="round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75000"/>
                  </a:schemeClr>
                </a:solidFill>
                <a:latin typeface="Segoe Script" panose="020B0504020000000003" pitchFamily="34" charset="0"/>
                <a:cs typeface="Times New Roman" pitchFamily="18" charset="0"/>
              </a:rPr>
              <a:t>Ритмопластика «ПОЙМАЙ ХЛОПОК»</a:t>
            </a:r>
            <a:r>
              <a:rPr lang="ru-RU" b="1" dirty="0">
                <a:solidFill>
                  <a:schemeClr val="accent2">
                    <a:lumMod val="75000"/>
                  </a:schemeClr>
                </a:solidFill>
                <a:latin typeface="Times New Roman" pitchFamily="18" charset="0"/>
                <a:cs typeface="Times New Roman" pitchFamily="18" charset="0"/>
              </a:rPr>
              <a:t/>
            </a:r>
            <a:br>
              <a:rPr lang="ru-RU" b="1" dirty="0">
                <a:solidFill>
                  <a:schemeClr val="accent2">
                    <a:lumMod val="75000"/>
                  </a:schemeClr>
                </a:solidFill>
                <a:latin typeface="Times New Roman" pitchFamily="18" charset="0"/>
                <a:cs typeface="Times New Roman" pitchFamily="18" charset="0"/>
              </a:rPr>
            </a:br>
            <a:r>
              <a:rPr lang="ru-RU" b="1" dirty="0">
                <a:solidFill>
                  <a:schemeClr val="accent2">
                    <a:lumMod val="75000"/>
                  </a:schemeClr>
                </a:solidFill>
                <a:latin typeface="Segoe Script" panose="020B0504020000000003" pitchFamily="34" charset="0"/>
                <a:cs typeface="Times New Roman" pitchFamily="18" charset="0"/>
              </a:rPr>
              <a:t>Цель</a:t>
            </a:r>
            <a:r>
              <a:rPr lang="ru-RU" dirty="0">
                <a:solidFill>
                  <a:schemeClr val="accent2">
                    <a:lumMod val="75000"/>
                  </a:schemeClr>
                </a:solidFill>
                <a:latin typeface="Segoe Script" panose="020B0504020000000003" pitchFamily="34" charset="0"/>
                <a:cs typeface="Times New Roman" pitchFamily="18" charset="0"/>
              </a:rPr>
              <a:t>. Развивать произвольное слуховое внимание и быстроту реакции.</a:t>
            </a:r>
            <a:r>
              <a:rPr lang="ru-RU" dirty="0">
                <a:solidFill>
                  <a:schemeClr val="accent2">
                    <a:lumMod val="75000"/>
                  </a:schemeClr>
                </a:solidFill>
                <a:latin typeface="Times New Roman" pitchFamily="18" charset="0"/>
                <a:cs typeface="Times New Roman" pitchFamily="18" charset="0"/>
              </a:rPr>
              <a:t/>
            </a:r>
            <a:br>
              <a:rPr lang="ru-RU" dirty="0">
                <a:solidFill>
                  <a:schemeClr val="accent2">
                    <a:lumMod val="75000"/>
                  </a:schemeClr>
                </a:solidFill>
                <a:latin typeface="Times New Roman" pitchFamily="18" charset="0"/>
                <a:cs typeface="Times New Roman" pitchFamily="18" charset="0"/>
              </a:rPr>
            </a:br>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01" y="4356695"/>
            <a:ext cx="5201028" cy="2925578"/>
          </a:xfrm>
          <a:prstGeom prst="rect">
            <a:avLst/>
          </a:prstGeom>
          <a:ln>
            <a:solidFill>
              <a:schemeClr val="accent6">
                <a:lumMod val="50000"/>
              </a:schemeClr>
            </a:solidFill>
          </a:ln>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57" y="4356695"/>
            <a:ext cx="5201027" cy="2925578"/>
          </a:xfrm>
          <a:prstGeom prst="rect">
            <a:avLst/>
          </a:prstGeom>
          <a:ln>
            <a:solidFill>
              <a:schemeClr val="accent6">
                <a:lumMod val="50000"/>
              </a:schemeClr>
            </a:solidFill>
          </a:ln>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990" y="2281857"/>
            <a:ext cx="4424869" cy="2488989"/>
          </a:xfrm>
          <a:prstGeom prst="rect">
            <a:avLst/>
          </a:prstGeom>
          <a:ln>
            <a:solidFill>
              <a:schemeClr val="accent6">
                <a:lumMod val="50000"/>
              </a:schemeClr>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880850" cy="7561262"/>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ый прямоугольник 3"/>
          <p:cNvSpPr/>
          <p:nvPr/>
        </p:nvSpPr>
        <p:spPr>
          <a:xfrm>
            <a:off x="6660505" y="1332359"/>
            <a:ext cx="3960440" cy="1873002"/>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accent2">
                    <a:lumMod val="75000"/>
                  </a:schemeClr>
                </a:solidFill>
                <a:latin typeface="Segoe Script" panose="020B0504020000000003" pitchFamily="34" charset="0"/>
                <a:cs typeface="Times New Roman" pitchFamily="18" charset="0"/>
              </a:rPr>
              <a:t>«СНЕГОВИК»</a:t>
            </a:r>
            <a:r>
              <a:rPr lang="ru-RU" sz="2000" dirty="0">
                <a:solidFill>
                  <a:schemeClr val="accent2">
                    <a:lumMod val="75000"/>
                  </a:schemeClr>
                </a:solidFill>
                <a:latin typeface="Segoe Script" panose="020B0504020000000003" pitchFamily="34" charset="0"/>
                <a:cs typeface="Times New Roman" pitchFamily="18" charset="0"/>
              </a:rPr>
              <a:t/>
            </a:r>
            <a:br>
              <a:rPr lang="ru-RU" sz="2000" dirty="0">
                <a:solidFill>
                  <a:schemeClr val="accent2">
                    <a:lumMod val="75000"/>
                  </a:schemeClr>
                </a:solidFill>
                <a:latin typeface="Segoe Script" panose="020B0504020000000003" pitchFamily="34" charset="0"/>
                <a:cs typeface="Times New Roman" pitchFamily="18" charset="0"/>
              </a:rPr>
            </a:br>
            <a:r>
              <a:rPr lang="ru-RU" sz="2000" b="1" dirty="0">
                <a:solidFill>
                  <a:schemeClr val="accent2">
                    <a:lumMod val="75000"/>
                  </a:schemeClr>
                </a:solidFill>
                <a:latin typeface="Segoe Script" panose="020B0504020000000003" pitchFamily="34" charset="0"/>
                <a:cs typeface="Times New Roman" pitchFamily="18" charset="0"/>
              </a:rPr>
              <a:t>Цель</a:t>
            </a:r>
            <a:r>
              <a:rPr lang="ru-RU" sz="2000" dirty="0">
                <a:solidFill>
                  <a:schemeClr val="accent2">
                    <a:lumMod val="75000"/>
                  </a:schemeClr>
                </a:solidFill>
                <a:latin typeface="Segoe Script" panose="020B0504020000000003" pitchFamily="34" charset="0"/>
                <a:cs typeface="Times New Roman" pitchFamily="18" charset="0"/>
              </a:rPr>
              <a:t>. Умение напрягать и расслаблять мышцы шеи, рук, ног и корпуса.</a:t>
            </a:r>
            <a:r>
              <a:rPr lang="ru-RU" dirty="0">
                <a:solidFill>
                  <a:schemeClr val="accent2">
                    <a:lumMod val="75000"/>
                  </a:schemeClr>
                </a:solidFill>
                <a:latin typeface="Times New Roman" pitchFamily="18" charset="0"/>
                <a:cs typeface="Times New Roman" pitchFamily="18" charset="0"/>
              </a:rPr>
              <a:t/>
            </a:r>
            <a:br>
              <a:rPr lang="ru-RU" dirty="0">
                <a:solidFill>
                  <a:schemeClr val="accent2">
                    <a:lumMod val="75000"/>
                  </a:schemeClr>
                </a:solidFill>
                <a:latin typeface="Times New Roman" pitchFamily="18" charset="0"/>
                <a:cs typeface="Times New Roman" pitchFamily="18" charset="0"/>
              </a:rPr>
            </a:br>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25" y="677431"/>
            <a:ext cx="5144572" cy="2893822"/>
          </a:xfrm>
          <a:prstGeom prst="rect">
            <a:avLst/>
          </a:prstGeom>
          <a:ln>
            <a:solidFill>
              <a:schemeClr val="accent6">
                <a:lumMod val="50000"/>
              </a:schemeClr>
            </a:solidFill>
          </a:ln>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92" y="4212679"/>
            <a:ext cx="5325005" cy="2995315"/>
          </a:xfrm>
          <a:prstGeom prst="rect">
            <a:avLst/>
          </a:prstGeom>
          <a:ln>
            <a:solidFill>
              <a:schemeClr val="accent6">
                <a:lumMod val="50000"/>
              </a:schemeClr>
            </a:solidFill>
          </a:ln>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145" y="4212679"/>
            <a:ext cx="5325004" cy="2995315"/>
          </a:xfrm>
          <a:prstGeom prst="rect">
            <a:avLst/>
          </a:prstGeom>
          <a:ln>
            <a:solidFill>
              <a:schemeClr val="accent6">
                <a:lumMod val="50000"/>
              </a:schemeClr>
            </a:solidFill>
          </a:ln>
        </p:spPr>
      </p:pic>
    </p:spTree>
    <p:extLst>
      <p:ext uri="{BB962C8B-B14F-4D97-AF65-F5344CB8AC3E}">
        <p14:creationId xmlns:p14="http://schemas.microsoft.com/office/powerpoint/2010/main" val="1158212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1" y="4068663"/>
            <a:ext cx="5329596" cy="2997898"/>
          </a:xfrm>
          <a:prstGeom prst="rect">
            <a:avLst/>
          </a:prstGeom>
          <a:ln>
            <a:solidFill>
              <a:srgbClr val="FF000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458" y="4105103"/>
            <a:ext cx="5292353" cy="2976949"/>
          </a:xfrm>
          <a:prstGeom prst="rect">
            <a:avLst/>
          </a:prstGeom>
          <a:ln>
            <a:solidFill>
              <a:srgbClr val="FF0000"/>
            </a:solidFill>
          </a:ln>
        </p:spPr>
      </p:pic>
      <p:sp>
        <p:nvSpPr>
          <p:cNvPr id="5" name="Овал 4"/>
          <p:cNvSpPr/>
          <p:nvPr/>
        </p:nvSpPr>
        <p:spPr>
          <a:xfrm>
            <a:off x="3348137" y="1476375"/>
            <a:ext cx="5472608" cy="1728192"/>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a:solidFill>
                  <a:schemeClr val="accent2">
                    <a:lumMod val="50000"/>
                  </a:schemeClr>
                </a:solidFill>
                <a:latin typeface="Segoe Script" panose="020B0504020000000003" pitchFamily="34" charset="0"/>
                <a:cs typeface="Times New Roman" pitchFamily="18" charset="0"/>
              </a:rPr>
              <a:t>«НЕ ОШИБИСЬ»</a:t>
            </a:r>
            <a:br>
              <a:rPr lang="ru-RU" sz="2000" b="1" dirty="0">
                <a:solidFill>
                  <a:schemeClr val="accent2">
                    <a:lumMod val="50000"/>
                  </a:schemeClr>
                </a:solidFill>
                <a:latin typeface="Segoe Script" panose="020B0504020000000003" pitchFamily="34" charset="0"/>
                <a:cs typeface="Times New Roman" pitchFamily="18" charset="0"/>
              </a:rPr>
            </a:br>
            <a:r>
              <a:rPr lang="ru-RU" sz="2000" b="1" dirty="0">
                <a:solidFill>
                  <a:schemeClr val="accent2">
                    <a:lumMod val="50000"/>
                  </a:schemeClr>
                </a:solidFill>
                <a:latin typeface="Segoe Script" panose="020B0504020000000003" pitchFamily="34" charset="0"/>
                <a:cs typeface="Times New Roman" pitchFamily="18" charset="0"/>
              </a:rPr>
              <a:t>Цель</a:t>
            </a:r>
            <a:r>
              <a:rPr lang="ru-RU" sz="2000" dirty="0">
                <a:solidFill>
                  <a:schemeClr val="accent2">
                    <a:lumMod val="50000"/>
                  </a:schemeClr>
                </a:solidFill>
                <a:latin typeface="Segoe Script" panose="020B0504020000000003" pitchFamily="34" charset="0"/>
                <a:cs typeface="Times New Roman" pitchFamily="18" charset="0"/>
              </a:rPr>
              <a:t>. Развивать чувство ритма, произвольное внимание, координацию.</a:t>
            </a:r>
            <a:r>
              <a:rPr lang="ru-RU" dirty="0">
                <a:solidFill>
                  <a:schemeClr val="accent2">
                    <a:lumMod val="75000"/>
                  </a:schemeClr>
                </a:solidFill>
                <a:latin typeface="Times New Roman" pitchFamily="18" charset="0"/>
                <a:cs typeface="Times New Roman" pitchFamily="18" charset="0"/>
              </a:rPr>
              <a:t/>
            </a:r>
            <a:br>
              <a:rPr lang="ru-RU" dirty="0">
                <a:solidFill>
                  <a:schemeClr val="accent2">
                    <a:lumMod val="75000"/>
                  </a:schemeClr>
                </a:solidFill>
                <a:latin typeface="Times New Roman" pitchFamily="18" charset="0"/>
                <a:cs typeface="Times New Roman" pitchFamily="18" charset="0"/>
              </a:rPr>
            </a:br>
            <a:endParaRPr lang="ru-RU" dirty="0"/>
          </a:p>
        </p:txBody>
      </p:sp>
    </p:spTree>
    <p:extLst>
      <p:ext uri="{BB962C8B-B14F-4D97-AF65-F5344CB8AC3E}">
        <p14:creationId xmlns:p14="http://schemas.microsoft.com/office/powerpoint/2010/main" val="1776493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953" y="2055905"/>
            <a:ext cx="2918693" cy="5188788"/>
          </a:xfrm>
          <a:prstGeom prst="rect">
            <a:avLst/>
          </a:prstGeom>
          <a:ln>
            <a:solidFill>
              <a:schemeClr val="tx2">
                <a:lumMod val="50000"/>
              </a:schemeClr>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393" y="671609"/>
            <a:ext cx="5465058" cy="3074095"/>
          </a:xfrm>
          <a:prstGeom prst="rect">
            <a:avLst/>
          </a:prstGeom>
          <a:ln>
            <a:solidFill>
              <a:schemeClr val="tx2">
                <a:lumMod val="50000"/>
              </a:schemeClr>
            </a:solidFill>
          </a:ln>
        </p:spPr>
      </p:pic>
      <p:sp>
        <p:nvSpPr>
          <p:cNvPr id="7" name="Скругленный прямоугольник 6"/>
          <p:cNvSpPr/>
          <p:nvPr/>
        </p:nvSpPr>
        <p:spPr>
          <a:xfrm>
            <a:off x="2035176" y="703916"/>
            <a:ext cx="3096344" cy="648072"/>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accent2">
                    <a:lumMod val="50000"/>
                  </a:schemeClr>
                </a:solidFill>
                <a:latin typeface="Segoe Script" panose="020B0504020000000003" pitchFamily="34" charset="0"/>
              </a:rPr>
              <a:t>Игра «Назови ласково»</a:t>
            </a:r>
            <a:endParaRPr lang="ru-RU" sz="2000" dirty="0">
              <a:solidFill>
                <a:schemeClr val="accent2">
                  <a:lumMod val="50000"/>
                </a:schemeClr>
              </a:solidFill>
              <a:latin typeface="Segoe Script" panose="020B0504020000000003" pitchFamily="34" charset="0"/>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392" y="4121368"/>
            <a:ext cx="5540789" cy="3116694"/>
          </a:xfrm>
          <a:prstGeom prst="rect">
            <a:avLst/>
          </a:prstGeom>
          <a:ln>
            <a:solidFill>
              <a:schemeClr val="tx2">
                <a:lumMod val="75000"/>
              </a:schemeClr>
            </a:solidFill>
          </a:ln>
        </p:spPr>
      </p:pic>
    </p:spTree>
    <p:extLst>
      <p:ext uri="{BB962C8B-B14F-4D97-AF65-F5344CB8AC3E}">
        <p14:creationId xmlns:p14="http://schemas.microsoft.com/office/powerpoint/2010/main" val="135280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2916089" y="303063"/>
            <a:ext cx="6192688" cy="1101304"/>
          </a:xfrm>
          <a:prstGeom prst="roundRect">
            <a:avLst/>
          </a:prstGeom>
          <a:solidFill>
            <a:schemeClr val="tx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t>      </a:t>
            </a:r>
          </a:p>
          <a:p>
            <a:pPr algn="ctr"/>
            <a:r>
              <a:rPr lang="ru-RU" sz="2000" b="1" dirty="0" smtClean="0">
                <a:solidFill>
                  <a:srgbClr val="FF0000"/>
                </a:solidFill>
                <a:latin typeface="Segoe Script" panose="020B0504020000000003" pitchFamily="34" charset="0"/>
              </a:rPr>
              <a:t>Игра</a:t>
            </a:r>
          </a:p>
          <a:p>
            <a:r>
              <a:rPr lang="ru-RU" sz="2000" dirty="0" smtClean="0">
                <a:solidFill>
                  <a:schemeClr val="accent2">
                    <a:lumMod val="50000"/>
                  </a:schemeClr>
                </a:solidFill>
                <a:latin typeface="Segoe Script" panose="020B0504020000000003" pitchFamily="34" charset="0"/>
              </a:rPr>
              <a:t>на </a:t>
            </a:r>
            <a:r>
              <a:rPr lang="ru-RU" sz="2000" dirty="0">
                <a:solidFill>
                  <a:schemeClr val="accent2">
                    <a:lumMod val="50000"/>
                  </a:schemeClr>
                </a:solidFill>
                <a:latin typeface="Segoe Script" panose="020B0504020000000003" pitchFamily="34" charset="0"/>
              </a:rPr>
              <a:t>выражение эмоций «Сделай лицо»</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809" y="2412479"/>
            <a:ext cx="2774677" cy="4932760"/>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177" y="2412479"/>
            <a:ext cx="2774678" cy="4932760"/>
          </a:xfrm>
          <a:prstGeom prst="rect">
            <a:avLst/>
          </a:prstGeom>
        </p:spPr>
        <p:style>
          <a:lnRef idx="2">
            <a:schemeClr val="accent2">
              <a:shade val="50000"/>
            </a:schemeClr>
          </a:lnRef>
          <a:fillRef idx="1">
            <a:schemeClr val="accent2"/>
          </a:fillRef>
          <a:effectRef idx="0">
            <a:schemeClr val="accent2"/>
          </a:effectRef>
          <a:fontRef idx="minor">
            <a:schemeClr val="lt1"/>
          </a:fontRef>
        </p:style>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718" y="2772519"/>
            <a:ext cx="4788297" cy="2693417"/>
          </a:xfrm>
          <a:prstGeom prst="rect">
            <a:avLst/>
          </a:prstGeom>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2949403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880849" cy="756126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72073" y="396255"/>
            <a:ext cx="6336704" cy="5904656"/>
          </a:xfrm>
          <a:prstGeom prst="rect">
            <a:avLst/>
          </a:prstGeom>
          <a:solidFill>
            <a:schemeClr val="accent2">
              <a:lumMod val="20000"/>
              <a:lumOff val="80000"/>
            </a:schemeClr>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accent2">
                    <a:lumMod val="50000"/>
                  </a:schemeClr>
                </a:solidFill>
                <a:latin typeface="Segoe Script" panose="020B0504020000000003" pitchFamily="34" charset="0"/>
                <a:cs typeface="Gautami" panose="020B0502040204020203" pitchFamily="34" charset="0"/>
              </a:rPr>
              <a:t>Проект по театрализованной деятельности в</a:t>
            </a:r>
            <a:r>
              <a:rPr lang="ru-RU" sz="2800" b="1" dirty="0" smtClean="0">
                <a:solidFill>
                  <a:schemeClr val="accent2">
                    <a:lumMod val="50000"/>
                  </a:schemeClr>
                </a:solidFill>
                <a:latin typeface="Segoe Script" panose="020B0504020000000003" pitchFamily="34" charset="0"/>
                <a:cs typeface="Gautami" panose="020B0502040204020203" pitchFamily="34" charset="0"/>
              </a:rPr>
              <a:t> </a:t>
            </a:r>
            <a:r>
              <a:rPr lang="ru-RU" sz="2800" b="1" dirty="0">
                <a:solidFill>
                  <a:schemeClr val="accent2">
                    <a:lumMod val="50000"/>
                  </a:schemeClr>
                </a:solidFill>
                <a:latin typeface="Segoe Script" panose="020B0504020000000003" pitchFamily="34" charset="0"/>
                <a:cs typeface="Gautami" panose="020B0502040204020203" pitchFamily="34" charset="0"/>
              </a:rPr>
              <a:t>старшей </a:t>
            </a:r>
            <a:r>
              <a:rPr lang="ru-RU" sz="2800" b="1" dirty="0" smtClean="0">
                <a:solidFill>
                  <a:schemeClr val="accent2">
                    <a:lumMod val="50000"/>
                  </a:schemeClr>
                </a:solidFill>
                <a:latin typeface="Segoe Script" panose="020B0504020000000003" pitchFamily="34" charset="0"/>
                <a:cs typeface="Gautami" panose="020B0502040204020203" pitchFamily="34" charset="0"/>
              </a:rPr>
              <a:t>группе №3 </a:t>
            </a:r>
          </a:p>
          <a:p>
            <a:pPr algn="ctr"/>
            <a:r>
              <a:rPr lang="ru-RU" sz="2800" b="1" dirty="0" smtClean="0">
                <a:solidFill>
                  <a:schemeClr val="accent2">
                    <a:lumMod val="50000"/>
                  </a:schemeClr>
                </a:solidFill>
                <a:latin typeface="Segoe Script" panose="020B0504020000000003" pitchFamily="34" charset="0"/>
                <a:cs typeface="Gautami" panose="020B0502040204020203" pitchFamily="34" charset="0"/>
              </a:rPr>
              <a:t>«Играем в театр»</a:t>
            </a:r>
          </a:p>
          <a:p>
            <a:pPr algn="ctr"/>
            <a:endParaRPr lang="ru-RU" sz="2800" dirty="0">
              <a:solidFill>
                <a:schemeClr val="accent2">
                  <a:lumMod val="50000"/>
                </a:schemeClr>
              </a:solidFill>
              <a:latin typeface="Segoe Script" panose="020B0504020000000003" pitchFamily="34" charset="0"/>
              <a:cs typeface="Gautami" panose="020B0502040204020203" pitchFamily="34" charset="0"/>
            </a:endParaRPr>
          </a:p>
          <a:p>
            <a:r>
              <a:rPr lang="ru-RU" sz="2000" b="1" dirty="0">
                <a:solidFill>
                  <a:schemeClr val="bg2">
                    <a:lumMod val="25000"/>
                  </a:schemeClr>
                </a:solidFill>
                <a:latin typeface="Segoe Script" panose="020B0504020000000003" pitchFamily="34" charset="0"/>
              </a:rPr>
              <a:t>Участники:</a:t>
            </a:r>
            <a:r>
              <a:rPr lang="ru-RU" sz="2000" dirty="0">
                <a:solidFill>
                  <a:schemeClr val="bg2">
                    <a:lumMod val="25000"/>
                  </a:schemeClr>
                </a:solidFill>
                <a:latin typeface="Segoe Script" panose="020B0504020000000003" pitchFamily="34" charset="0"/>
              </a:rPr>
              <a:t> Воспитатели старшей группы, дети, </a:t>
            </a:r>
            <a:r>
              <a:rPr lang="ru-RU" sz="2000" dirty="0" smtClean="0">
                <a:solidFill>
                  <a:schemeClr val="bg2">
                    <a:lumMod val="25000"/>
                  </a:schemeClr>
                </a:solidFill>
                <a:latin typeface="Segoe Script" panose="020B0504020000000003" pitchFamily="34" charset="0"/>
              </a:rPr>
              <a:t>родители.</a:t>
            </a:r>
            <a:endParaRPr lang="ru-RU" sz="2000" dirty="0">
              <a:solidFill>
                <a:schemeClr val="bg2">
                  <a:lumMod val="25000"/>
                </a:schemeClr>
              </a:solidFill>
              <a:latin typeface="Segoe Script" panose="020B0504020000000003" pitchFamily="34" charset="0"/>
            </a:endParaRPr>
          </a:p>
          <a:p>
            <a:r>
              <a:rPr lang="ru-RU" sz="2000" b="1" dirty="0">
                <a:solidFill>
                  <a:schemeClr val="bg2">
                    <a:lumMod val="25000"/>
                  </a:schemeClr>
                </a:solidFill>
                <a:latin typeface="Segoe Script" panose="020B0504020000000003" pitchFamily="34" charset="0"/>
              </a:rPr>
              <a:t>Тип:</a:t>
            </a:r>
            <a:r>
              <a:rPr lang="ru-RU" sz="2000" dirty="0">
                <a:solidFill>
                  <a:schemeClr val="bg2">
                    <a:lumMod val="25000"/>
                  </a:schemeClr>
                </a:solidFill>
                <a:latin typeface="Segoe Script" panose="020B0504020000000003" pitchFamily="34" charset="0"/>
              </a:rPr>
              <a:t> </a:t>
            </a:r>
            <a:r>
              <a:rPr lang="ru-RU" sz="2000" dirty="0" smtClean="0">
                <a:solidFill>
                  <a:schemeClr val="bg2">
                    <a:lumMod val="25000"/>
                  </a:schemeClr>
                </a:solidFill>
                <a:latin typeface="Segoe Script" panose="020B0504020000000003" pitchFamily="34" charset="0"/>
              </a:rPr>
              <a:t>творческий</a:t>
            </a:r>
            <a:r>
              <a:rPr lang="ru-RU" sz="2000" dirty="0">
                <a:solidFill>
                  <a:schemeClr val="bg2">
                    <a:lumMod val="25000"/>
                  </a:schemeClr>
                </a:solidFill>
                <a:latin typeface="Segoe Script" panose="020B0504020000000003" pitchFamily="34" charset="0"/>
              </a:rPr>
              <a:t>, </a:t>
            </a:r>
            <a:r>
              <a:rPr lang="ru-RU" sz="2000" dirty="0" smtClean="0">
                <a:solidFill>
                  <a:schemeClr val="bg2">
                    <a:lumMod val="25000"/>
                  </a:schemeClr>
                </a:solidFill>
                <a:latin typeface="Segoe Script" panose="020B0504020000000003" pitchFamily="34" charset="0"/>
              </a:rPr>
              <a:t>краткосрочный.</a:t>
            </a:r>
          </a:p>
          <a:p>
            <a:r>
              <a:rPr lang="ru-RU" sz="2000" dirty="0" smtClean="0">
                <a:solidFill>
                  <a:schemeClr val="bg2">
                    <a:lumMod val="25000"/>
                  </a:schemeClr>
                </a:solidFill>
                <a:latin typeface="Segoe Script" panose="020B0504020000000003" pitchFamily="34" charset="0"/>
              </a:rPr>
              <a:t>Сроки проведения: с 11.03-27.03.2019г.</a:t>
            </a:r>
            <a:endParaRPr lang="ru-RU" sz="2000" dirty="0">
              <a:solidFill>
                <a:schemeClr val="bg2">
                  <a:lumMod val="25000"/>
                </a:schemeClr>
              </a:solidFill>
              <a:latin typeface="Segoe Script" panose="020B0504020000000003" pitchFamily="34" charset="0"/>
            </a:endParaRPr>
          </a:p>
        </p:txBody>
      </p:sp>
    </p:spTree>
    <p:extLst>
      <p:ext uri="{BB962C8B-B14F-4D97-AF65-F5344CB8AC3E}">
        <p14:creationId xmlns:p14="http://schemas.microsoft.com/office/powerpoint/2010/main" val="3888659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93" y="4037733"/>
            <a:ext cx="5511713" cy="3315640"/>
          </a:xfrm>
          <a:prstGeom prst="rect">
            <a:avLst/>
          </a:prstGeom>
          <a:ln>
            <a:solidFill>
              <a:srgbClr val="C0000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481" y="324247"/>
            <a:ext cx="5222216" cy="3141489"/>
          </a:xfrm>
          <a:prstGeom prst="rect">
            <a:avLst/>
          </a:prstGeom>
          <a:ln>
            <a:solidFill>
              <a:srgbClr val="C00000"/>
            </a:solidFill>
          </a:ln>
        </p:spPr>
      </p:pic>
      <p:sp>
        <p:nvSpPr>
          <p:cNvPr id="5" name="Скругленный прямоугольник 4"/>
          <p:cNvSpPr/>
          <p:nvPr/>
        </p:nvSpPr>
        <p:spPr>
          <a:xfrm>
            <a:off x="2556049" y="972319"/>
            <a:ext cx="3240360" cy="14401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50000"/>
                  </a:schemeClr>
                </a:solidFill>
                <a:latin typeface="Segoe Script" panose="020B0504020000000003" pitchFamily="34" charset="0"/>
              </a:rPr>
              <a:t>Игра на </a:t>
            </a:r>
            <a:r>
              <a:rPr lang="ru-RU" sz="2000" b="1" dirty="0">
                <a:solidFill>
                  <a:schemeClr val="accent2">
                    <a:lumMod val="50000"/>
                  </a:schemeClr>
                </a:solidFill>
                <a:latin typeface="Segoe Script" panose="020B0504020000000003" pitchFamily="34" charset="0"/>
              </a:rPr>
              <a:t>развитие мимики «Люблю-не люблю»</a:t>
            </a:r>
            <a:endParaRPr lang="ru-RU" sz="2000" b="1"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6420" y="4037733"/>
            <a:ext cx="5580277" cy="3315640"/>
          </a:xfrm>
          <a:prstGeom prst="rect">
            <a:avLst/>
          </a:prstGeom>
          <a:ln>
            <a:solidFill>
              <a:srgbClr val="C00000"/>
            </a:solidFill>
          </a:ln>
        </p:spPr>
      </p:pic>
    </p:spTree>
    <p:extLst>
      <p:ext uri="{BB962C8B-B14F-4D97-AF65-F5344CB8AC3E}">
        <p14:creationId xmlns:p14="http://schemas.microsoft.com/office/powerpoint/2010/main" val="1220332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545" y="3906645"/>
            <a:ext cx="4592960" cy="3444720"/>
          </a:xfrm>
          <a:prstGeom prst="rect">
            <a:avLst/>
          </a:prstGeom>
          <a:ln>
            <a:solidFill>
              <a:srgbClr val="FFFF00"/>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93" y="3948987"/>
            <a:ext cx="4536504" cy="3402378"/>
          </a:xfrm>
          <a:prstGeom prst="rect">
            <a:avLst/>
          </a:prstGeom>
          <a:ln>
            <a:solidFill>
              <a:srgbClr val="FFFF0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794" y="252559"/>
            <a:ext cx="4536503" cy="2728990"/>
          </a:xfrm>
          <a:prstGeom prst="rect">
            <a:avLst/>
          </a:prstGeom>
          <a:ln>
            <a:solidFill>
              <a:srgbClr val="FFFF00"/>
            </a:solidFill>
          </a:ln>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545" y="258012"/>
            <a:ext cx="4592960" cy="2820502"/>
          </a:xfrm>
          <a:prstGeom prst="rect">
            <a:avLst/>
          </a:prstGeom>
          <a:ln>
            <a:solidFill>
              <a:srgbClr val="FFFF00"/>
            </a:solidFill>
          </a:ln>
        </p:spPr>
      </p:pic>
      <p:sp>
        <p:nvSpPr>
          <p:cNvPr id="7" name="Овал 6"/>
          <p:cNvSpPr/>
          <p:nvPr/>
        </p:nvSpPr>
        <p:spPr>
          <a:xfrm>
            <a:off x="4428257" y="1188343"/>
            <a:ext cx="3096344" cy="47525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50000"/>
                  </a:schemeClr>
                </a:solidFill>
                <a:latin typeface="Segoe Script" panose="020B0504020000000003" pitchFamily="34" charset="0"/>
              </a:rPr>
              <a:t>Пальчиковые игры и упражнения</a:t>
            </a:r>
          </a:p>
          <a:p>
            <a:pPr algn="ctr"/>
            <a:r>
              <a:rPr lang="ru-RU" sz="2000" dirty="0" smtClean="0">
                <a:solidFill>
                  <a:schemeClr val="accent2">
                    <a:lumMod val="50000"/>
                  </a:schemeClr>
                </a:solidFill>
                <a:latin typeface="Segoe Script" panose="020B0504020000000003" pitchFamily="34" charset="0"/>
              </a:rPr>
              <a:t>Цель: развитие мелкой моторики, активизация речевого центра.</a:t>
            </a:r>
            <a:endParaRPr lang="ru-RU" sz="2000" dirty="0">
              <a:solidFill>
                <a:schemeClr val="accent2">
                  <a:lumMod val="50000"/>
                </a:schemeClr>
              </a:solidFill>
              <a:latin typeface="Segoe Script" panose="020B0504020000000003" pitchFamily="34" charset="0"/>
            </a:endParaRPr>
          </a:p>
        </p:txBody>
      </p:sp>
    </p:spTree>
    <p:extLst>
      <p:ext uri="{BB962C8B-B14F-4D97-AF65-F5344CB8AC3E}">
        <p14:creationId xmlns:p14="http://schemas.microsoft.com/office/powerpoint/2010/main" val="1195825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ÐÐ¾ÑÐ¾Ð¶ÐµÐµ Ð¸Ð·Ð¾Ð±ÑÐ°Ð¶ÐµÐ½Ð¸Ðµ"/>
          <p:cNvPicPr>
            <a:picLocks noChangeAspect="1" noChangeArrowheads="1"/>
          </p:cNvPicPr>
          <p:nvPr/>
        </p:nvPicPr>
        <p:blipFill rotWithShape="1">
          <a:blip r:embed="rId2">
            <a:extLst>
              <a:ext uri="{28A0092B-C50C-407E-A947-70E740481C1C}">
                <a14:useLocalDpi xmlns:a14="http://schemas.microsoft.com/office/drawing/2010/main" val="0"/>
              </a:ext>
            </a:extLst>
          </a:blip>
          <a:srcRect r="1403" b="84677"/>
          <a:stretch/>
        </p:blipFill>
        <p:spPr bwMode="auto">
          <a:xfrm>
            <a:off x="0" y="0"/>
            <a:ext cx="11880850" cy="10443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1044327"/>
            <a:ext cx="11880850" cy="651693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 Беседы на тему: «История театра», «Что такое театр».</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Просмотр презентации об истории театра и видах театра</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Составление рассказа «Я ходил в театр».</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ООД «Комната сказок». Цель</a:t>
            </a:r>
            <a:r>
              <a:rPr lang="en-US" dirty="0">
                <a:solidFill>
                  <a:schemeClr val="accent2">
                    <a:lumMod val="75000"/>
                  </a:schemeClr>
                </a:solidFill>
                <a:latin typeface="Segoe Script" panose="020B0504020000000003" pitchFamily="34" charset="0"/>
                <a:cs typeface="Times New Roman" pitchFamily="18" charset="0"/>
              </a:rPr>
              <a:t>:</a:t>
            </a:r>
            <a:r>
              <a:rPr lang="ru-RU" dirty="0">
                <a:solidFill>
                  <a:schemeClr val="accent2">
                    <a:lumMod val="75000"/>
                  </a:schemeClr>
                </a:solidFill>
                <a:latin typeface="Segoe Script" panose="020B0504020000000003" pitchFamily="34" charset="0"/>
                <a:cs typeface="Times New Roman" pitchFamily="18" charset="0"/>
              </a:rPr>
              <a:t> проявлять интерес к театрализованной деятельности, выражать свои чувства, учится разыгрывать сюжет из знакомой </a:t>
            </a:r>
            <a:r>
              <a:rPr lang="ru-RU" dirty="0" smtClean="0">
                <a:solidFill>
                  <a:schemeClr val="accent2">
                    <a:lumMod val="75000"/>
                  </a:schemeClr>
                </a:solidFill>
                <a:latin typeface="Segoe Script" panose="020B0504020000000003" pitchFamily="34" charset="0"/>
                <a:cs typeface="Times New Roman" pitchFamily="18" charset="0"/>
              </a:rPr>
              <a:t>сказки.</a:t>
            </a:r>
            <a:endParaRPr lang="ru-RU" dirty="0">
              <a:solidFill>
                <a:schemeClr val="accent2">
                  <a:lumMod val="75000"/>
                </a:schemeClr>
              </a:solidFill>
              <a:latin typeface="Segoe Script" panose="020B0504020000000003" pitchFamily="34" charset="0"/>
              <a:cs typeface="Times New Roman" pitchFamily="18" charset="0"/>
            </a:endParaRP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Разгадывание загадок о героях сказок </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Викторина по русским народным сказкам </a:t>
            </a:r>
          </a:p>
          <a:p>
            <a:pPr marL="285750" indent="-285750" algn="just">
              <a:buFont typeface="Wingdings" panose="05000000000000000000" pitchFamily="2" charset="2"/>
              <a:buChar char="v"/>
            </a:pPr>
            <a:r>
              <a:rPr lang="ru-RU" dirty="0" smtClean="0">
                <a:solidFill>
                  <a:schemeClr val="accent2">
                    <a:lumMod val="75000"/>
                  </a:schemeClr>
                </a:solidFill>
                <a:latin typeface="Segoe Script" panose="020B0504020000000003" pitchFamily="34" charset="0"/>
                <a:cs typeface="Times New Roman" pitchFamily="18" charset="0"/>
              </a:rPr>
              <a:t>Худ</a:t>
            </a:r>
            <a:r>
              <a:rPr lang="ru-RU" dirty="0">
                <a:solidFill>
                  <a:schemeClr val="accent2">
                    <a:lumMod val="75000"/>
                  </a:schemeClr>
                </a:solidFill>
                <a:latin typeface="Segoe Script" panose="020B0504020000000003" pitchFamily="34" charset="0"/>
                <a:cs typeface="Times New Roman" pitchFamily="18" charset="0"/>
              </a:rPr>
              <a:t>. - эстетическое развитие (Рисование</a:t>
            </a:r>
            <a:r>
              <a:rPr lang="ru-RU" dirty="0" smtClean="0">
                <a:solidFill>
                  <a:schemeClr val="accent2">
                    <a:lumMod val="75000"/>
                  </a:schemeClr>
                </a:solidFill>
                <a:latin typeface="Segoe Script" panose="020B0504020000000003" pitchFamily="34" charset="0"/>
                <a:cs typeface="Times New Roman" pitchFamily="18" charset="0"/>
              </a:rPr>
              <a:t>) «</a:t>
            </a:r>
            <a:r>
              <a:rPr lang="ru-RU" dirty="0">
                <a:solidFill>
                  <a:schemeClr val="accent2">
                    <a:lumMod val="75000"/>
                  </a:schemeClr>
                </a:solidFill>
                <a:latin typeface="Segoe Script" panose="020B0504020000000003" pitchFamily="34" charset="0"/>
                <a:cs typeface="Times New Roman" pitchFamily="18" charset="0"/>
              </a:rPr>
              <a:t>Занавес и сцена для театра</a:t>
            </a:r>
            <a:r>
              <a:rPr lang="ru-RU" dirty="0" smtClean="0">
                <a:solidFill>
                  <a:schemeClr val="accent2">
                    <a:lumMod val="75000"/>
                  </a:schemeClr>
                </a:solidFill>
                <a:latin typeface="Segoe Script" panose="020B0504020000000003" pitchFamily="34" charset="0"/>
                <a:cs typeface="Times New Roman" pitchFamily="18" charset="0"/>
              </a:rPr>
              <a:t>»,</a:t>
            </a:r>
            <a:r>
              <a:rPr lang="ru-RU" dirty="0">
                <a:solidFill>
                  <a:schemeClr val="accent2">
                    <a:lumMod val="75000"/>
                  </a:schemeClr>
                </a:solidFill>
                <a:latin typeface="Segoe Script" panose="020B0504020000000003" pitchFamily="34" charset="0"/>
                <a:cs typeface="Times New Roman" pitchFamily="18" charset="0"/>
              </a:rPr>
              <a:t> «Моя любимая сказка».</a:t>
            </a:r>
            <a:r>
              <a:rPr lang="ru-RU" dirty="0" smtClean="0">
                <a:solidFill>
                  <a:schemeClr val="accent2">
                    <a:lumMod val="75000"/>
                  </a:schemeClr>
                </a:solidFill>
                <a:latin typeface="Segoe Script" panose="020B0504020000000003" pitchFamily="34" charset="0"/>
                <a:cs typeface="Times New Roman" pitchFamily="18" charset="0"/>
              </a:rPr>
              <a:t> </a:t>
            </a:r>
            <a:r>
              <a:rPr lang="ru-RU" dirty="0">
                <a:solidFill>
                  <a:schemeClr val="accent2">
                    <a:lumMod val="75000"/>
                  </a:schemeClr>
                </a:solidFill>
                <a:latin typeface="Segoe Script" panose="020B0504020000000003" pitchFamily="34" charset="0"/>
                <a:cs typeface="Times New Roman" pitchFamily="18" charset="0"/>
              </a:rPr>
              <a:t>билеты, афиша.</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Ручной труд: изготовление театра из бросового материала (ложек, ниток, бумаги и </a:t>
            </a:r>
            <a:r>
              <a:rPr lang="ru-RU" dirty="0" err="1">
                <a:solidFill>
                  <a:schemeClr val="accent2">
                    <a:lumMod val="75000"/>
                  </a:schemeClr>
                </a:solidFill>
                <a:latin typeface="Segoe Script" panose="020B0504020000000003" pitchFamily="34" charset="0"/>
                <a:cs typeface="Times New Roman" pitchFamily="18" charset="0"/>
              </a:rPr>
              <a:t>т.д</a:t>
            </a:r>
            <a:r>
              <a:rPr lang="ru-RU" dirty="0">
                <a:solidFill>
                  <a:schemeClr val="accent2">
                    <a:lumMod val="75000"/>
                  </a:schemeClr>
                </a:solidFill>
                <a:latin typeface="Segoe Script" panose="020B0504020000000003" pitchFamily="34" charset="0"/>
                <a:cs typeface="Times New Roman" pitchFamily="18" charset="0"/>
              </a:rPr>
              <a:t>). </a:t>
            </a:r>
          </a:p>
          <a:p>
            <a:pPr marL="285750" indent="-285750" algn="just">
              <a:buFont typeface="Wingdings" panose="05000000000000000000" pitchFamily="2" charset="2"/>
              <a:buChar char="v"/>
            </a:pPr>
            <a:r>
              <a:rPr lang="ru-RU" dirty="0" smtClean="0">
                <a:solidFill>
                  <a:schemeClr val="accent2">
                    <a:lumMod val="75000"/>
                  </a:schemeClr>
                </a:solidFill>
                <a:latin typeface="Segoe Script" panose="020B0504020000000003" pitchFamily="34" charset="0"/>
                <a:cs typeface="Times New Roman" pitchFamily="18" charset="0"/>
              </a:rPr>
              <a:t>Этюды</a:t>
            </a:r>
            <a:r>
              <a:rPr lang="ru-RU" dirty="0">
                <a:solidFill>
                  <a:schemeClr val="accent2">
                    <a:lumMod val="75000"/>
                  </a:schemeClr>
                </a:solidFill>
                <a:latin typeface="Segoe Script" panose="020B0504020000000003" pitchFamily="34" charset="0"/>
                <a:cs typeface="Times New Roman" pitchFamily="18" charset="0"/>
              </a:rPr>
              <a:t>: «Измени голос», «Тень», «Зеркало», «Испорченный  телефон», «Узнай по носу», «Горячий картофель», «Продолжи фразу и покажи», «Угадай, чей голосок» </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Игры на развитие мимики (съели кислый лимон, рассердились на драчуна, удивились, обиделись)</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Ритмопластика «Не ошибись», «Поймай хлопок», «Снеговик»</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Использование в театрализации малые фольклорные нормы: прибаутки, </a:t>
            </a:r>
            <a:r>
              <a:rPr lang="ru-RU" dirty="0" err="1">
                <a:solidFill>
                  <a:schemeClr val="accent2">
                    <a:lumMod val="75000"/>
                  </a:schemeClr>
                </a:solidFill>
                <a:latin typeface="Segoe Script" panose="020B0504020000000003" pitchFamily="34" charset="0"/>
                <a:cs typeface="Times New Roman" pitchFamily="18" charset="0"/>
              </a:rPr>
              <a:t>потешки</a:t>
            </a:r>
            <a:r>
              <a:rPr lang="ru-RU" dirty="0">
                <a:solidFill>
                  <a:schemeClr val="accent2">
                    <a:lumMod val="75000"/>
                  </a:schemeClr>
                </a:solidFill>
                <a:latin typeface="Segoe Script" panose="020B0504020000000003" pitchFamily="34" charset="0"/>
                <a:cs typeface="Times New Roman" pitchFamily="18" charset="0"/>
              </a:rPr>
              <a:t>, пословицы, поговорки.   </a:t>
            </a:r>
          </a:p>
          <a:p>
            <a:pPr marL="285750" indent="-285750" algn="just">
              <a:buFont typeface="Wingdings" panose="05000000000000000000" pitchFamily="2" charset="2"/>
              <a:buChar char="v"/>
            </a:pPr>
            <a:r>
              <a:rPr lang="ru-RU" dirty="0">
                <a:solidFill>
                  <a:schemeClr val="accent2">
                    <a:lumMod val="75000"/>
                  </a:schemeClr>
                </a:solidFill>
                <a:latin typeface="Segoe Script" panose="020B0504020000000003" pitchFamily="34" charset="0"/>
                <a:cs typeface="Times New Roman" pitchFamily="18" charset="0"/>
              </a:rPr>
              <a:t>Чтение русских народных </a:t>
            </a:r>
            <a:r>
              <a:rPr lang="ru-RU" dirty="0" smtClean="0">
                <a:solidFill>
                  <a:schemeClr val="accent2">
                    <a:lumMod val="75000"/>
                  </a:schemeClr>
                </a:solidFill>
                <a:latin typeface="Segoe Script" panose="020B0504020000000003" pitchFamily="34" charset="0"/>
                <a:cs typeface="Times New Roman" pitchFamily="18" charset="0"/>
              </a:rPr>
              <a:t>сказок.</a:t>
            </a:r>
            <a:endParaRPr lang="ru-RU" dirty="0">
              <a:solidFill>
                <a:schemeClr val="accent2">
                  <a:lumMod val="75000"/>
                </a:schemeClr>
              </a:solidFill>
              <a:latin typeface="Segoe Script" panose="020B0504020000000003" pitchFamily="34" charset="0"/>
              <a:cs typeface="Times New Roman" pitchFamily="18" charset="0"/>
            </a:endParaRPr>
          </a:p>
          <a:p>
            <a:pPr marL="342900" indent="-342900" algn="just">
              <a:buFont typeface="Wingdings" panose="05000000000000000000" pitchFamily="2" charset="2"/>
              <a:buChar char="v"/>
            </a:pPr>
            <a:r>
              <a:rPr lang="ru-RU" dirty="0" err="1" smtClean="0">
                <a:solidFill>
                  <a:schemeClr val="accent2">
                    <a:lumMod val="75000"/>
                  </a:schemeClr>
                </a:solidFill>
                <a:latin typeface="Segoe Script" panose="020B0504020000000003" pitchFamily="34" charset="0"/>
              </a:rPr>
              <a:t>Психогимнастика</a:t>
            </a:r>
            <a:r>
              <a:rPr lang="ru-RU" dirty="0" smtClean="0">
                <a:solidFill>
                  <a:schemeClr val="accent2">
                    <a:lumMod val="75000"/>
                  </a:schemeClr>
                </a:solidFill>
                <a:latin typeface="Segoe Script" panose="020B0504020000000003" pitchFamily="34" charset="0"/>
              </a:rPr>
              <a:t> </a:t>
            </a:r>
            <a:r>
              <a:rPr lang="ru-RU" dirty="0">
                <a:solidFill>
                  <a:schemeClr val="accent2">
                    <a:lumMod val="75000"/>
                  </a:schemeClr>
                </a:solidFill>
                <a:latin typeface="Segoe Script" panose="020B0504020000000003" pitchFamily="34" charset="0"/>
              </a:rPr>
              <a:t>«Представь себя иным»</a:t>
            </a:r>
            <a:endParaRPr lang="ru-RU" dirty="0">
              <a:solidFill>
                <a:schemeClr val="accent2">
                  <a:lumMod val="75000"/>
                </a:schemeClr>
              </a:solidFill>
            </a:endParaRPr>
          </a:p>
        </p:txBody>
      </p:sp>
      <p:sp>
        <p:nvSpPr>
          <p:cNvPr id="4" name="Скругленный прямоугольник 3"/>
          <p:cNvSpPr/>
          <p:nvPr/>
        </p:nvSpPr>
        <p:spPr>
          <a:xfrm>
            <a:off x="3852193" y="180231"/>
            <a:ext cx="4392488" cy="64807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b="1" dirty="0" smtClean="0">
                <a:solidFill>
                  <a:schemeClr val="tx1">
                    <a:lumMod val="95000"/>
                    <a:lumOff val="5000"/>
                  </a:schemeClr>
                </a:solidFill>
                <a:latin typeface="Segoe Script" panose="020B0504020000000003" pitchFamily="34" charset="0"/>
              </a:rPr>
              <a:t>Основной этап</a:t>
            </a:r>
            <a:endParaRPr lang="ru-RU" sz="2400" b="1" dirty="0">
              <a:solidFill>
                <a:schemeClr val="tx1">
                  <a:lumMod val="95000"/>
                  <a:lumOff val="5000"/>
                </a:schemeClr>
              </a:solidFill>
              <a:latin typeface="Segoe Script" panose="020B0504020000000003" pitchFamily="34" charset="0"/>
            </a:endParaRPr>
          </a:p>
        </p:txBody>
      </p:sp>
    </p:spTree>
    <p:extLst>
      <p:ext uri="{BB962C8B-B14F-4D97-AF65-F5344CB8AC3E}">
        <p14:creationId xmlns:p14="http://schemas.microsoft.com/office/powerpoint/2010/main" val="1100338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17" y="324247"/>
            <a:ext cx="4376936" cy="3282702"/>
          </a:xfrm>
          <a:prstGeom prst="rect">
            <a:avLst/>
          </a:prstGeom>
          <a:ln>
            <a:solidFill>
              <a:srgbClr val="FF0000"/>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545" y="166260"/>
            <a:ext cx="4424941" cy="3318706"/>
          </a:xfrm>
          <a:prstGeom prst="rect">
            <a:avLst/>
          </a:prstGeom>
          <a:ln>
            <a:solidFill>
              <a:srgbClr val="FF0000"/>
            </a:solidFill>
          </a:ln>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648" y="2920956"/>
            <a:ext cx="3480230" cy="4640307"/>
          </a:xfrm>
          <a:prstGeom prst="rect">
            <a:avLst/>
          </a:prstGeom>
          <a:ln>
            <a:solidFill>
              <a:srgbClr val="FF0000"/>
            </a:solidFill>
          </a:ln>
        </p:spPr>
      </p:pic>
      <p:sp>
        <p:nvSpPr>
          <p:cNvPr id="7" name="Овал 6"/>
          <p:cNvSpPr/>
          <p:nvPr/>
        </p:nvSpPr>
        <p:spPr>
          <a:xfrm>
            <a:off x="396040" y="4140671"/>
            <a:ext cx="3600169" cy="30963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dirty="0" smtClean="0">
                <a:solidFill>
                  <a:schemeClr val="accent2">
                    <a:lumMod val="50000"/>
                  </a:schemeClr>
                </a:solidFill>
                <a:latin typeface="Segoe Script" panose="020B0504020000000003" pitchFamily="34" charset="0"/>
              </a:rPr>
              <a:t>«Рисуем любимого сказочного героя»</a:t>
            </a:r>
            <a:endParaRPr lang="ru-RU" sz="2400" dirty="0">
              <a:solidFill>
                <a:schemeClr val="accent2">
                  <a:lumMod val="50000"/>
                </a:schemeClr>
              </a:solidFill>
              <a:latin typeface="Segoe Script" panose="020B0504020000000003" pitchFamily="34" charset="0"/>
            </a:endParaRPr>
          </a:p>
        </p:txBody>
      </p:sp>
    </p:spTree>
    <p:extLst>
      <p:ext uri="{BB962C8B-B14F-4D97-AF65-F5344CB8AC3E}">
        <p14:creationId xmlns:p14="http://schemas.microsoft.com/office/powerpoint/2010/main" val="3992713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34" y="4032658"/>
            <a:ext cx="5581319" cy="335751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478" y="4032658"/>
            <a:ext cx="5581320" cy="335751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426" y="180231"/>
            <a:ext cx="5674372" cy="3413489"/>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64" y="226220"/>
            <a:ext cx="5521471" cy="3321510"/>
          </a:xfrm>
          <a:prstGeom prst="rect">
            <a:avLst/>
          </a:prstGeom>
        </p:spPr>
      </p:pic>
    </p:spTree>
    <p:extLst>
      <p:ext uri="{BB962C8B-B14F-4D97-AF65-F5344CB8AC3E}">
        <p14:creationId xmlns:p14="http://schemas.microsoft.com/office/powerpoint/2010/main" val="3717331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ÐÐ¾ÑÐ¾Ð¶ÐµÐµ Ð¸Ð·Ð¾Ð±ÑÐ°Ð¶ÐµÐ½Ð¸Ðµ"/>
          <p:cNvPicPr>
            <a:picLocks noChangeAspect="1" noChangeArrowheads="1"/>
          </p:cNvPicPr>
          <p:nvPr/>
        </p:nvPicPr>
        <p:blipFill rotWithShape="1">
          <a:blip r:embed="rId2">
            <a:extLst>
              <a:ext uri="{28A0092B-C50C-407E-A947-70E740481C1C}">
                <a14:useLocalDpi xmlns:a14="http://schemas.microsoft.com/office/drawing/2010/main" val="0"/>
              </a:ext>
            </a:extLst>
          </a:blip>
          <a:srcRect r="1403" b="84677"/>
          <a:stretch/>
        </p:blipFill>
        <p:spPr bwMode="auto">
          <a:xfrm>
            <a:off x="0" y="0"/>
            <a:ext cx="11880850" cy="10443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1044327"/>
            <a:ext cx="11880850" cy="6516936"/>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800" b="1" dirty="0">
                <a:solidFill>
                  <a:schemeClr val="accent2">
                    <a:lumMod val="50000"/>
                  </a:schemeClr>
                </a:solidFill>
                <a:latin typeface="Segoe Script" panose="020B0504020000000003" pitchFamily="34" charset="0"/>
              </a:rPr>
              <a:t>ТРЕТИЙ БЛОК «Я маленький актер</a:t>
            </a:r>
            <a:r>
              <a:rPr lang="ru-RU" sz="2800" b="1" dirty="0" smtClean="0">
                <a:solidFill>
                  <a:schemeClr val="accent2">
                    <a:lumMod val="50000"/>
                  </a:schemeClr>
                </a:solidFill>
                <a:latin typeface="Segoe Script" panose="020B0504020000000003" pitchFamily="34" charset="0"/>
              </a:rPr>
              <a:t>».</a:t>
            </a:r>
          </a:p>
          <a:p>
            <a:pPr algn="ctr"/>
            <a:endParaRPr lang="ru-RU" sz="2800" dirty="0">
              <a:solidFill>
                <a:schemeClr val="accent2">
                  <a:lumMod val="50000"/>
                </a:schemeClr>
              </a:solidFill>
              <a:latin typeface="Segoe Script" panose="020B0504020000000003" pitchFamily="34" charset="0"/>
            </a:endParaRPr>
          </a:p>
          <a:p>
            <a:pPr algn="just"/>
            <a:r>
              <a:rPr lang="ru-RU" b="1" dirty="0"/>
              <a:t> </a:t>
            </a:r>
            <a:r>
              <a:rPr lang="ru-RU" sz="2000" dirty="0">
                <a:solidFill>
                  <a:schemeClr val="accent2">
                    <a:lumMod val="50000"/>
                  </a:schemeClr>
                </a:solidFill>
                <a:latin typeface="Segoe Script" panose="020B0504020000000003" pitchFamily="34" charset="0"/>
              </a:rPr>
              <a:t>Цель: тренировка речевого аппарата, различных групп мышц, дыхания. Сюда входят творческие игры со словами, упражнения на дикцию, интонацию, пальчиковые игры, игры на развитие выразительности речи. Одним из видов игр этого блока является ритмопластика. Игры по ритмопластике позволяют достичь:</a:t>
            </a:r>
          </a:p>
          <a:p>
            <a:pPr algn="just"/>
            <a:r>
              <a:rPr lang="ru-RU" sz="2000" dirty="0">
                <a:solidFill>
                  <a:schemeClr val="accent2">
                    <a:lumMod val="50000"/>
                  </a:schemeClr>
                </a:solidFill>
                <a:latin typeface="Segoe Script" panose="020B0504020000000003" pitchFamily="34" charset="0"/>
              </a:rPr>
              <a:t>· раскрепощения ребенка, почувствовать возможности своего тела;</a:t>
            </a:r>
          </a:p>
          <a:p>
            <a:pPr algn="just"/>
            <a:r>
              <a:rPr lang="ru-RU" sz="2000" dirty="0">
                <a:solidFill>
                  <a:schemeClr val="accent2">
                    <a:lumMod val="50000"/>
                  </a:schemeClr>
                </a:solidFill>
                <a:latin typeface="Segoe Script" panose="020B0504020000000003" pitchFamily="34" charset="0"/>
              </a:rPr>
              <a:t>· развития выразительности телодвижений; · развития двигательных способностей;</a:t>
            </a:r>
          </a:p>
          <a:p>
            <a:pPr algn="just"/>
            <a:r>
              <a:rPr lang="ru-RU" sz="2000" dirty="0">
                <a:solidFill>
                  <a:schemeClr val="accent2">
                    <a:lumMod val="50000"/>
                  </a:schemeClr>
                </a:solidFill>
                <a:latin typeface="Segoe Script" panose="020B0504020000000003" pitchFamily="34" charset="0"/>
              </a:rPr>
              <a:t> · мышечной свободы, снять перенапряжение мышц.</a:t>
            </a:r>
          </a:p>
          <a:p>
            <a:pPr algn="just"/>
            <a:r>
              <a:rPr lang="ru-RU" sz="2000" dirty="0">
                <a:solidFill>
                  <a:schemeClr val="accent2">
                    <a:lumMod val="50000"/>
                  </a:schemeClr>
                </a:solidFill>
                <a:latin typeface="Segoe Script" panose="020B0504020000000003" pitchFamily="34" charset="0"/>
              </a:rPr>
              <a:t>В процессе работы над выразительностью реплик персонажей, собственных высказываний, активизируется словарь ребенка, совершенствуется звуковая культура речи.</a:t>
            </a:r>
          </a:p>
          <a:p>
            <a:pPr algn="just"/>
            <a:r>
              <a:rPr lang="ru-RU" sz="2000" dirty="0">
                <a:solidFill>
                  <a:schemeClr val="accent2">
                    <a:lumMod val="50000"/>
                  </a:schemeClr>
                </a:solidFill>
                <a:latin typeface="Segoe Script" panose="020B0504020000000003" pitchFamily="34" charset="0"/>
              </a:rPr>
              <a:t>Исполняемая ребенком роль, особенно диалог с другим персонажем, ставила маленького актера перед необходимостью ясно, четко, понятно изъясняться.</a:t>
            </a:r>
          </a:p>
        </p:txBody>
      </p:sp>
    </p:spTree>
    <p:extLst>
      <p:ext uri="{BB962C8B-B14F-4D97-AF65-F5344CB8AC3E}">
        <p14:creationId xmlns:p14="http://schemas.microsoft.com/office/powerpoint/2010/main" val="3204493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055" y="4291670"/>
            <a:ext cx="5544616" cy="3118847"/>
          </a:xfrm>
          <a:prstGeom prst="rect">
            <a:avLst/>
          </a:prstGeom>
          <a:effectLst>
            <a:glow rad="228600">
              <a:schemeClr val="accent6">
                <a:satMod val="175000"/>
                <a:alpha val="40000"/>
              </a:schemeClr>
            </a:glow>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656" y="382200"/>
            <a:ext cx="5379015" cy="3025696"/>
          </a:xfrm>
          <a:prstGeom prst="rect">
            <a:avLst/>
          </a:prstGeom>
          <a:effectLst>
            <a:glow rad="228600">
              <a:schemeClr val="accent6">
                <a:satMod val="175000"/>
                <a:alpha val="40000"/>
              </a:schemeClr>
            </a:glow>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66" y="4414353"/>
            <a:ext cx="5326514" cy="2996164"/>
          </a:xfrm>
          <a:prstGeom prst="rect">
            <a:avLst/>
          </a:prstGeom>
          <a:effectLst>
            <a:glow rad="228600">
              <a:schemeClr val="accent6">
                <a:satMod val="175000"/>
                <a:alpha val="40000"/>
              </a:schemeClr>
            </a:glow>
          </a:effectLst>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785" y="382200"/>
            <a:ext cx="5145005" cy="3025696"/>
          </a:xfrm>
          <a:prstGeom prst="rect">
            <a:avLst/>
          </a:prstGeom>
          <a:effectLst>
            <a:glow rad="228600">
              <a:schemeClr val="accent6">
                <a:satMod val="175000"/>
                <a:alpha val="40000"/>
              </a:schemeClr>
            </a:glow>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0396" y="2550862"/>
            <a:ext cx="4120057" cy="247847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027825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82" y="3983732"/>
            <a:ext cx="4498794" cy="3374096"/>
          </a:xfrm>
          <a:prstGeom prst="rect">
            <a:avLst/>
          </a:prstGeom>
          <a:effectLst>
            <a:glow rad="228600">
              <a:schemeClr val="accent5">
                <a:satMod val="175000"/>
                <a:alpha val="40000"/>
              </a:schemeClr>
            </a:glo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803" y="3973034"/>
            <a:ext cx="4513059" cy="3384794"/>
          </a:xfrm>
          <a:prstGeom prst="rect">
            <a:avLst/>
          </a:prstGeom>
          <a:effectLst>
            <a:glow rad="228600">
              <a:schemeClr val="accent5">
                <a:satMod val="175000"/>
                <a:alpha val="40000"/>
              </a:schemeClr>
            </a:glo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9" y="36208"/>
            <a:ext cx="4160912" cy="3120684"/>
          </a:xfrm>
          <a:prstGeom prst="rect">
            <a:avLst/>
          </a:prstGeom>
          <a:effectLst>
            <a:glow rad="228600">
              <a:schemeClr val="accent5">
                <a:satMod val="175000"/>
                <a:alpha val="40000"/>
              </a:schemeClr>
            </a:glow>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408" y="121763"/>
            <a:ext cx="4280925" cy="3210694"/>
          </a:xfrm>
          <a:prstGeom prst="rect">
            <a:avLst/>
          </a:prstGeom>
          <a:effectLst>
            <a:glow rad="228600">
              <a:schemeClr val="accent5">
                <a:satMod val="175000"/>
                <a:alpha val="40000"/>
              </a:schemeClr>
            </a:glow>
          </a:effectLst>
        </p:spPr>
      </p:pic>
      <p:pic>
        <p:nvPicPr>
          <p:cNvPr id="8" name="Рисунок 7"/>
          <p:cNvPicPr>
            <a:picLocks noChangeAspect="1"/>
          </p:cNvPicPr>
          <p:nvPr/>
        </p:nvPicPr>
        <p:blipFill rotWithShape="1">
          <a:blip r:embed="rId7">
            <a:extLst>
              <a:ext uri="{28A0092B-C50C-407E-A947-70E740481C1C}">
                <a14:useLocalDpi xmlns:a14="http://schemas.microsoft.com/office/drawing/2010/main" val="0"/>
              </a:ext>
            </a:extLst>
          </a:blip>
          <a:srcRect b="17995"/>
          <a:stretch/>
        </p:blipFill>
        <p:spPr>
          <a:xfrm>
            <a:off x="4144646" y="1044327"/>
            <a:ext cx="3591558" cy="3937525"/>
          </a:xfrm>
          <a:prstGeom prst="rect">
            <a:avLst/>
          </a:prstGeom>
          <a:effectLst>
            <a:glow rad="228600">
              <a:schemeClr val="accent2">
                <a:satMod val="175000"/>
                <a:alpha val="40000"/>
              </a:schemeClr>
            </a:glow>
          </a:effectLst>
        </p:spPr>
      </p:pic>
      <p:sp>
        <p:nvSpPr>
          <p:cNvPr id="9" name="Овал 8"/>
          <p:cNvSpPr/>
          <p:nvPr/>
        </p:nvSpPr>
        <p:spPr>
          <a:xfrm>
            <a:off x="4428257" y="4981852"/>
            <a:ext cx="2880320" cy="2579411"/>
          </a:xfrm>
          <a:prstGeom prst="ellipse">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tx2">
                    <a:lumMod val="50000"/>
                  </a:schemeClr>
                </a:solidFill>
                <a:latin typeface="Segoe Script" panose="020B0504020000000003" pitchFamily="34" charset="0"/>
              </a:rPr>
              <a:t>Настольный театр</a:t>
            </a:r>
          </a:p>
          <a:p>
            <a:pPr algn="ctr"/>
            <a:r>
              <a:rPr lang="ru-RU" sz="2000" b="1" dirty="0" smtClean="0">
                <a:solidFill>
                  <a:schemeClr val="tx2">
                    <a:lumMod val="50000"/>
                  </a:schemeClr>
                </a:solidFill>
                <a:latin typeface="Segoe Script" panose="020B0504020000000003" pitchFamily="34" charset="0"/>
              </a:rPr>
              <a:t> «Три поросёнка»</a:t>
            </a:r>
            <a:endParaRPr lang="ru-RU" sz="2000" b="1" dirty="0">
              <a:solidFill>
                <a:schemeClr val="tx2">
                  <a:lumMod val="50000"/>
                </a:schemeClr>
              </a:solidFill>
              <a:latin typeface="Segoe Script" panose="020B0504020000000003" pitchFamily="34" charset="0"/>
            </a:endParaRPr>
          </a:p>
        </p:txBody>
      </p:sp>
    </p:spTree>
    <p:extLst>
      <p:ext uri="{BB962C8B-B14F-4D97-AF65-F5344CB8AC3E}">
        <p14:creationId xmlns:p14="http://schemas.microsoft.com/office/powerpoint/2010/main" val="2079933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901" y="212014"/>
            <a:ext cx="6345619" cy="3569411"/>
          </a:xfrm>
          <a:prstGeom prst="rect">
            <a:avLst/>
          </a:prstGeom>
          <a:effectLst>
            <a:glow rad="228600">
              <a:schemeClr val="accent1">
                <a:satMod val="175000"/>
                <a:alpha val="40000"/>
              </a:schemeClr>
            </a:glo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93" y="4204424"/>
            <a:ext cx="5749375" cy="3234024"/>
          </a:xfrm>
          <a:prstGeom prst="rect">
            <a:avLst/>
          </a:prstGeom>
          <a:effectLst>
            <a:glow rad="228600">
              <a:schemeClr val="accent2">
                <a:satMod val="175000"/>
                <a:alpha val="40000"/>
              </a:schemeClr>
            </a:glow>
          </a:effec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381" y="4191308"/>
            <a:ext cx="5309892" cy="2986814"/>
          </a:xfrm>
          <a:prstGeom prst="rect">
            <a:avLst/>
          </a:prstGeom>
          <a:effectLst>
            <a:glow rad="228600">
              <a:schemeClr val="accent2">
                <a:satMod val="175000"/>
                <a:alpha val="40000"/>
              </a:schemeClr>
            </a:glow>
          </a:effectLst>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81" y="617058"/>
            <a:ext cx="4953000" cy="2786063"/>
          </a:xfrm>
          <a:prstGeom prst="rect">
            <a:avLst/>
          </a:prstGeom>
          <a:effectLst>
            <a:glow rad="228600">
              <a:schemeClr val="accent5">
                <a:satMod val="175000"/>
                <a:alpha val="40000"/>
              </a:schemeClr>
            </a:glo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28" y="4212679"/>
            <a:ext cx="5248583" cy="2952328"/>
          </a:xfrm>
          <a:prstGeom prst="rect">
            <a:avLst/>
          </a:prstGeom>
          <a:effectLst>
            <a:glow rad="228600">
              <a:schemeClr val="accent1">
                <a:satMod val="175000"/>
                <a:alpha val="40000"/>
              </a:schemeClr>
            </a:glo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545" y="168011"/>
            <a:ext cx="3808419" cy="3779838"/>
          </a:xfrm>
          <a:prstGeom prst="rect">
            <a:avLst/>
          </a:prstGeom>
          <a:effectLst>
            <a:glow rad="228600">
              <a:schemeClr val="accent3">
                <a:satMod val="175000"/>
                <a:alpha val="40000"/>
              </a:schemeClr>
            </a:glow>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28" y="396255"/>
            <a:ext cx="5313040" cy="2988585"/>
          </a:xfrm>
          <a:prstGeom prst="rect">
            <a:avLst/>
          </a:prstGeom>
          <a:effectLst>
            <a:glow rad="228600">
              <a:schemeClr val="accent4">
                <a:satMod val="175000"/>
                <a:alpha val="40000"/>
              </a:schemeClr>
            </a:glow>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529" y="4212679"/>
            <a:ext cx="4617959" cy="3127946"/>
          </a:xfrm>
          <a:prstGeom prst="rect">
            <a:avLst/>
          </a:prstGeom>
          <a:effectLst>
            <a:glow rad="228600">
              <a:schemeClr val="accent6">
                <a:satMod val="175000"/>
                <a:alpha val="40000"/>
              </a:schemeClr>
            </a:glow>
          </a:effectLst>
        </p:spPr>
      </p:pic>
      <p:sp>
        <p:nvSpPr>
          <p:cNvPr id="8" name="Овал 7"/>
          <p:cNvSpPr/>
          <p:nvPr/>
        </p:nvSpPr>
        <p:spPr>
          <a:xfrm>
            <a:off x="4644281" y="2700511"/>
            <a:ext cx="2592288" cy="2592288"/>
          </a:xfrm>
          <a:prstGeom prst="ellips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50000"/>
                  </a:schemeClr>
                </a:solidFill>
                <a:latin typeface="Segoe Script" panose="020B0504020000000003" pitchFamily="34" charset="0"/>
              </a:rPr>
              <a:t>Кукольный театр «Маша и медведь»</a:t>
            </a:r>
            <a:endParaRPr lang="ru-RU" sz="2000" b="1" dirty="0">
              <a:solidFill>
                <a:schemeClr val="accent2">
                  <a:lumMod val="50000"/>
                </a:schemeClr>
              </a:solidFill>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ÐÐ°ÑÑÐ¸Ð½ÐºÐ¸ Ð¿Ð¾ Ð·Ð°Ð¿ÑÐ¾ÑÑ ÑÐ°Ð±Ð»Ð¾Ð½Ñ Ð¿ÑÐµÐ·ÐµÐ½ÑÐ°ÑÐ¸Ð¹ Ð¿Ð¾ ÑÐµÐ°ÑÑÐ°Ð»Ð¸Ð·Ð¾Ð²Ð°Ð½Ð½Ð¾Ð¹ Ð´ÐµÑÑÐµÐ»ÑÐ½Ð¾ÑÑÐ¸ Ð² ÑÑÐ°ÑÑÐµÐ¹ Ð³ÑÑÐ¿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1880850" cy="7561262"/>
          </a:xfrm>
          <a:prstGeom prst="rect">
            <a:avLst/>
          </a:prstGeom>
          <a:noFill/>
          <a:extLst>
            <a:ext uri="{909E8E84-426E-40DD-AFC4-6F175D3DCCD1}">
              <a14:hiddenFill xmlns:a14="http://schemas.microsoft.com/office/drawing/2010/main">
                <a:solidFill>
                  <a:srgbClr val="FFFFFF"/>
                </a:solidFill>
              </a14:hiddenFill>
            </a:ext>
          </a:extLst>
        </p:spPr>
      </p:pic>
      <p:sp>
        <p:nvSpPr>
          <p:cNvPr id="6" name="Скругленный прямоугольник 5"/>
          <p:cNvSpPr/>
          <p:nvPr/>
        </p:nvSpPr>
        <p:spPr>
          <a:xfrm>
            <a:off x="1043881" y="2196455"/>
            <a:ext cx="9865096" cy="53648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FF0000"/>
                </a:solidFill>
                <a:latin typeface="Segoe Script" panose="020B0504020000000003" pitchFamily="34" charset="0"/>
              </a:rPr>
              <a:t>Актуальность проекта:</a:t>
            </a:r>
          </a:p>
          <a:p>
            <a:pPr algn="just"/>
            <a:r>
              <a:rPr lang="ru-RU" sz="2000" dirty="0">
                <a:solidFill>
                  <a:schemeClr val="accent2">
                    <a:lumMod val="75000"/>
                  </a:schemeClr>
                </a:solidFill>
                <a:latin typeface="Segoe Script" panose="020B0504020000000003" pitchFamily="34" charset="0"/>
              </a:rPr>
              <a:t>С помощью театрализованной деятельности дети знакомятся с окружающим миром во всем его многообразии через образы, краски, звуки, а поставленные вопросы заставляют детей думать, анализировать, делать выводы и обобщения. В процессе игры, слушанья, просмотра произведений активизируется словарь ребенка, совершенствуется звуковая культура речи и ее интонационный строй, проявляется творчество ребенка, накапливается опыт разнообразных переживаний. Артистические способности детей развиваются от выступления к выступлению. Театрализованная деятельность способствует гармоничному развитию дошкольников. Их жизнь в детском саду становится интереснее, содержательнее, наполненной яркими впечатлениями, радостью творчества.</a:t>
            </a:r>
          </a:p>
        </p:txBody>
      </p:sp>
    </p:spTree>
    <p:extLst>
      <p:ext uri="{BB962C8B-B14F-4D97-AF65-F5344CB8AC3E}">
        <p14:creationId xmlns:p14="http://schemas.microsoft.com/office/powerpoint/2010/main" val="3312946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1880850" cy="756126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879" y="180231"/>
            <a:ext cx="5016225" cy="3762169"/>
          </a:xfrm>
          <a:prstGeom prst="rect">
            <a:avLst/>
          </a:prstGeom>
          <a:ln>
            <a:solidFill>
              <a:srgbClr val="FF0000"/>
            </a:solid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463" y="4233584"/>
            <a:ext cx="5457056" cy="3069594"/>
          </a:xfrm>
          <a:prstGeom prst="rect">
            <a:avLst/>
          </a:prstGeom>
          <a:ln>
            <a:solidFill>
              <a:srgbClr val="FF0000"/>
            </a:solidFill>
          </a:ln>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89" y="4301091"/>
            <a:ext cx="5337044" cy="3002087"/>
          </a:xfrm>
          <a:prstGeom prst="rect">
            <a:avLst/>
          </a:prstGeom>
          <a:ln>
            <a:solidFill>
              <a:srgbClr val="FF0000"/>
            </a:solidFill>
          </a:ln>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121" y="191748"/>
            <a:ext cx="5509112" cy="3098876"/>
          </a:xfrm>
          <a:prstGeom prst="rect">
            <a:avLst/>
          </a:prstGeom>
          <a:ln>
            <a:solidFill>
              <a:srgbClr val="FF0000"/>
            </a:solidFill>
          </a:ln>
        </p:spPr>
      </p:pic>
      <p:sp>
        <p:nvSpPr>
          <p:cNvPr id="8" name="Овал 7"/>
          <p:cNvSpPr/>
          <p:nvPr/>
        </p:nvSpPr>
        <p:spPr>
          <a:xfrm>
            <a:off x="4068217" y="2340472"/>
            <a:ext cx="3024336" cy="3096344"/>
          </a:xfrm>
          <a:prstGeom prst="ellipse">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b="1" dirty="0" smtClean="0">
                <a:solidFill>
                  <a:schemeClr val="accent2">
                    <a:lumMod val="50000"/>
                  </a:schemeClr>
                </a:solidFill>
                <a:latin typeface="Segoe Script" panose="020B0504020000000003" pitchFamily="34" charset="0"/>
              </a:rPr>
              <a:t>Пальчиковый театр «Красная шапочка»</a:t>
            </a:r>
            <a:endParaRPr lang="ru-RU" sz="2000" b="1" dirty="0">
              <a:solidFill>
                <a:schemeClr val="accent2">
                  <a:lumMod val="50000"/>
                </a:schemeClr>
              </a:solidFill>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3"/>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179785" y="180231"/>
            <a:ext cx="5472608" cy="2448271"/>
          </a:xfrm>
          <a:prstGeom prst="ellipse">
            <a:avLst/>
          </a:prstGeom>
          <a:solidFill>
            <a:srgbClr val="D8DD05"/>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accent2">
                    <a:lumMod val="50000"/>
                  </a:schemeClr>
                </a:solidFill>
                <a:latin typeface="Segoe Script" panose="020B0504020000000003" pitchFamily="34" charset="0"/>
              </a:rPr>
              <a:t>В заключительном этапе для </a:t>
            </a:r>
            <a:r>
              <a:rPr lang="ru-RU" sz="2400" dirty="0" smtClean="0">
                <a:solidFill>
                  <a:schemeClr val="accent2">
                    <a:lumMod val="50000"/>
                  </a:schemeClr>
                </a:solidFill>
                <a:latin typeface="Segoe Script" panose="020B0504020000000003" pitchFamily="34" charset="0"/>
              </a:rPr>
              <a:t>спектакля приготовили афишу и билеты</a:t>
            </a:r>
            <a:endParaRPr lang="ru-RU" sz="2400" dirty="0">
              <a:solidFill>
                <a:schemeClr val="accent2">
                  <a:lumMod val="50000"/>
                </a:schemeClr>
              </a:solidFill>
              <a:latin typeface="Segoe Script" panose="020B0504020000000003"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8867" b="16984"/>
          <a:stretch/>
        </p:blipFill>
        <p:spPr>
          <a:xfrm>
            <a:off x="783991" y="2747395"/>
            <a:ext cx="4372443" cy="4662623"/>
          </a:xfrm>
          <a:prstGeom prst="rect">
            <a:avLst/>
          </a:prstGeom>
          <a:effectLst>
            <a:glow rad="228600">
              <a:schemeClr val="accent3">
                <a:satMod val="175000"/>
                <a:alpha val="40000"/>
              </a:scheme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649" y="4140671"/>
            <a:ext cx="5097349" cy="3066374"/>
          </a:xfrm>
          <a:prstGeom prst="rect">
            <a:avLst/>
          </a:prstGeom>
          <a:effectLst>
            <a:glow rad="228600">
              <a:schemeClr val="accent6">
                <a:satMod val="175000"/>
                <a:alpha val="40000"/>
              </a:schemeClr>
            </a:glow>
          </a:effectLst>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t="24272"/>
          <a:stretch/>
        </p:blipFill>
        <p:spPr>
          <a:xfrm>
            <a:off x="5940425" y="442056"/>
            <a:ext cx="5733774" cy="3256559"/>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790648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3"/>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2988097" y="900311"/>
            <a:ext cx="6120680" cy="1152128"/>
          </a:xfrm>
          <a:prstGeom prst="ellipse">
            <a:avLst/>
          </a:prstGeom>
          <a:solidFill>
            <a:schemeClr val="accent6">
              <a:lumMod val="20000"/>
              <a:lumOff val="80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accent2">
                    <a:lumMod val="50000"/>
                  </a:schemeClr>
                </a:solidFill>
                <a:latin typeface="Segoe Script" panose="020B0504020000000003" pitchFamily="34" charset="0"/>
              </a:rPr>
              <a:t>Показ спектакля</a:t>
            </a:r>
            <a:endParaRPr lang="ru-RU" sz="2400" dirty="0">
              <a:solidFill>
                <a:schemeClr val="accent2">
                  <a:lumMod val="50000"/>
                </a:schemeClr>
              </a:solidFill>
              <a:latin typeface="Segoe Script" panose="020B0504020000000003"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167" y="2107133"/>
            <a:ext cx="4464779" cy="3348584"/>
          </a:xfrm>
          <a:prstGeom prst="rect">
            <a:avLst/>
          </a:prstGeom>
          <a:effectLst>
            <a:glow rad="228600">
              <a:schemeClr val="accent2">
                <a:satMod val="175000"/>
                <a:alpha val="40000"/>
              </a:schemeClr>
            </a:glo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121" y="4047816"/>
            <a:ext cx="4102939" cy="3077205"/>
          </a:xfrm>
          <a:prstGeom prst="rect">
            <a:avLst/>
          </a:prstGeom>
          <a:effectLst>
            <a:glow rad="228600">
              <a:schemeClr val="accent3">
                <a:satMod val="175000"/>
                <a:alpha val="40000"/>
              </a:schemeClr>
            </a:glo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7458" y="2959113"/>
            <a:ext cx="4412391" cy="3309293"/>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178955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0849" cy="756126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1" b="26154"/>
          <a:stretch/>
        </p:blipFill>
        <p:spPr>
          <a:xfrm>
            <a:off x="467816" y="3708835"/>
            <a:ext cx="6192970" cy="3456384"/>
          </a:xfrm>
          <a:prstGeom prst="rect">
            <a:avLst/>
          </a:prstGeom>
          <a:effectLst>
            <a:glow rad="228600">
              <a:schemeClr val="accent1">
                <a:satMod val="175000"/>
                <a:alpha val="40000"/>
              </a:schemeClr>
            </a:glo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423" y="3780631"/>
            <a:ext cx="4560789" cy="3420592"/>
          </a:xfrm>
          <a:prstGeom prst="rect">
            <a:avLst/>
          </a:prstGeom>
          <a:effectLst>
            <a:glow rad="228600">
              <a:schemeClr val="accent3">
                <a:satMod val="175000"/>
                <a:alpha val="40000"/>
              </a:schemeClr>
            </a:glow>
          </a:effectLst>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b="12508"/>
          <a:stretch/>
        </p:blipFill>
        <p:spPr>
          <a:xfrm>
            <a:off x="268490" y="252239"/>
            <a:ext cx="4680802" cy="3071482"/>
          </a:xfrm>
          <a:prstGeom prst="rect">
            <a:avLst/>
          </a:prstGeom>
          <a:effectLst>
            <a:glow rad="228600">
              <a:schemeClr val="accent2">
                <a:satMod val="175000"/>
                <a:alpha val="40000"/>
              </a:schemeClr>
            </a:glow>
          </a:effectLst>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b="12609"/>
          <a:stretch/>
        </p:blipFill>
        <p:spPr>
          <a:xfrm>
            <a:off x="5568920" y="252239"/>
            <a:ext cx="5712917" cy="3744416"/>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91725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77fe44f4cbe04b734ee324971bf19a1.jpg"/>
          <p:cNvPicPr>
            <a:picLocks noChangeAspect="1"/>
          </p:cNvPicPr>
          <p:nvPr/>
        </p:nvPicPr>
        <p:blipFill>
          <a:blip r:embed="rId2"/>
          <a:stretch>
            <a:fillRect/>
          </a:stretch>
        </p:blipFill>
        <p:spPr>
          <a:xfrm>
            <a:off x="0" y="1"/>
            <a:ext cx="11880850" cy="7561263"/>
          </a:xfrm>
          <a:prstGeom prst="rect">
            <a:avLst/>
          </a:prstGeom>
        </p:spPr>
      </p:pic>
      <p:sp>
        <p:nvSpPr>
          <p:cNvPr id="2" name="Овал 1"/>
          <p:cNvSpPr/>
          <p:nvPr/>
        </p:nvSpPr>
        <p:spPr>
          <a:xfrm>
            <a:off x="2808077" y="5076775"/>
            <a:ext cx="6264696" cy="1800200"/>
          </a:xfrm>
          <a:prstGeom prst="ellipse">
            <a:avLst/>
          </a:prstGeom>
          <a:solidFill>
            <a:schemeClr val="bg2"/>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FF0000"/>
                </a:solidFill>
                <a:latin typeface="Segoe Script" panose="020B0504020000000003" pitchFamily="34" charset="0"/>
              </a:rPr>
              <a:t>Спасибо за внимание!</a:t>
            </a:r>
            <a:endParaRPr lang="ru-RU" sz="3200" dirty="0">
              <a:solidFill>
                <a:srgbClr val="FF0000"/>
              </a:solidFill>
              <a:latin typeface="Segoe Script" panose="020B0504020000000003" pitchFamily="34" charset="0"/>
            </a:endParaRPr>
          </a:p>
        </p:txBody>
      </p:sp>
    </p:spTree>
    <p:extLst>
      <p:ext uri="{BB962C8B-B14F-4D97-AF65-F5344CB8AC3E}">
        <p14:creationId xmlns:p14="http://schemas.microsoft.com/office/powerpoint/2010/main" val="2386580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137" y="923110"/>
            <a:ext cx="11086875" cy="1015663"/>
          </a:xfrm>
          <a:prstGeom prst="rect">
            <a:avLst/>
          </a:prstGeom>
          <a:noFill/>
        </p:spPr>
        <p:txBody>
          <a:bodyPr wrap="square" rtlCol="0">
            <a:spAutoFit/>
          </a:bodyPr>
          <a:lstStyle/>
          <a:p>
            <a:endParaRPr lang="ru-RU" sz="2400" dirty="0" smtClean="0">
              <a:solidFill>
                <a:schemeClr val="accent2">
                  <a:lumMod val="75000"/>
                </a:schemeClr>
              </a:solidFill>
              <a:latin typeface="Times New Roman" pitchFamily="18" charset="0"/>
              <a:cs typeface="Times New Roman" pitchFamily="18" charset="0"/>
            </a:endParaRPr>
          </a:p>
          <a:p>
            <a:endParaRPr lang="ru-RU" dirty="0" smtClean="0"/>
          </a:p>
          <a:p>
            <a:endParaRPr lang="ru-RU" dirty="0"/>
          </a:p>
        </p:txBody>
      </p:sp>
      <p:pic>
        <p:nvPicPr>
          <p:cNvPr id="3" name="Picture 16"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4"/>
            <a:ext cx="11880849" cy="7534369"/>
          </a:xfrm>
          <a:prstGeom prst="rect">
            <a:avLst/>
          </a:prstGeom>
          <a:noFill/>
          <a:extLst>
            <a:ext uri="{909E8E84-426E-40DD-AFC4-6F175D3DCCD1}">
              <a14:hiddenFill xmlns:a14="http://schemas.microsoft.com/office/drawing/2010/main">
                <a:solidFill>
                  <a:srgbClr val="FFFFFF"/>
                </a:solidFill>
              </a14:hiddenFill>
            </a:ext>
          </a:extLst>
        </p:spPr>
      </p:pic>
      <p:sp>
        <p:nvSpPr>
          <p:cNvPr id="4" name="Овал 3"/>
          <p:cNvSpPr/>
          <p:nvPr/>
        </p:nvSpPr>
        <p:spPr>
          <a:xfrm>
            <a:off x="1043881" y="1692399"/>
            <a:ext cx="10081120" cy="5868864"/>
          </a:xfrm>
          <a:prstGeom prst="ellipse">
            <a:avLst/>
          </a:prstGeom>
          <a:solidFill>
            <a:schemeClr val="bg1">
              <a:lumMod val="95000"/>
            </a:schemeClr>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accent4">
                    <a:lumMod val="75000"/>
                  </a:schemeClr>
                </a:solidFill>
                <a:latin typeface="Segoe Script" panose="020B0504020000000003" pitchFamily="34" charset="0"/>
              </a:rPr>
              <a:t>Цель:</a:t>
            </a:r>
            <a:r>
              <a:rPr lang="ru-RU" dirty="0">
                <a:solidFill>
                  <a:schemeClr val="accent4">
                    <a:lumMod val="75000"/>
                  </a:schemeClr>
                </a:solidFill>
                <a:latin typeface="Segoe Script" panose="020B0504020000000003" pitchFamily="34" charset="0"/>
              </a:rPr>
              <a:t> Формирование у детей и их родителей интереса к театру и современной театральной деятельности, развитие у детей артистических способностей.</a:t>
            </a:r>
          </a:p>
          <a:p>
            <a:pPr algn="ctr"/>
            <a:r>
              <a:rPr lang="ru-RU" b="1" dirty="0">
                <a:solidFill>
                  <a:schemeClr val="accent4">
                    <a:lumMod val="75000"/>
                  </a:schemeClr>
                </a:solidFill>
                <a:latin typeface="Segoe Script" panose="020B0504020000000003" pitchFamily="34" charset="0"/>
              </a:rPr>
              <a:t>Задачи:</a:t>
            </a:r>
            <a:r>
              <a:rPr lang="ru-RU" dirty="0">
                <a:solidFill>
                  <a:schemeClr val="accent4">
                    <a:lumMod val="75000"/>
                  </a:schemeClr>
                </a:solidFill>
                <a:latin typeface="Segoe Script" panose="020B0504020000000003" pitchFamily="34" charset="0"/>
              </a:rPr>
              <a:t> </a:t>
            </a:r>
          </a:p>
          <a:p>
            <a:pPr marL="285750" lvl="0" indent="-285750" algn="ctr">
              <a:buFont typeface="Wingdings" panose="05000000000000000000" pitchFamily="2" charset="2"/>
              <a:buChar char="v"/>
            </a:pPr>
            <a:r>
              <a:rPr lang="ru-RU" dirty="0">
                <a:solidFill>
                  <a:schemeClr val="accent4">
                    <a:lumMod val="75000"/>
                  </a:schemeClr>
                </a:solidFill>
                <a:latin typeface="Segoe Script" panose="020B0504020000000003" pitchFamily="34" charset="0"/>
              </a:rPr>
              <a:t>Пробуждать интерес к театру у детей и родителей;</a:t>
            </a:r>
          </a:p>
          <a:p>
            <a:pPr marL="285750" lvl="0" indent="-285750" algn="ctr">
              <a:buFont typeface="Wingdings" panose="05000000000000000000" pitchFamily="2" charset="2"/>
              <a:buChar char="v"/>
            </a:pPr>
            <a:r>
              <a:rPr lang="ru-RU" dirty="0">
                <a:solidFill>
                  <a:schemeClr val="accent4">
                    <a:lumMod val="75000"/>
                  </a:schemeClr>
                </a:solidFill>
                <a:latin typeface="Segoe Script" panose="020B0504020000000003" pitchFamily="34" charset="0"/>
              </a:rPr>
              <a:t>Привить детям первичные навыки в области театрального искусства (использование мимики, жестов, голоса, </a:t>
            </a:r>
            <a:r>
              <a:rPr lang="ru-RU" dirty="0" err="1">
                <a:solidFill>
                  <a:schemeClr val="accent4">
                    <a:lumMod val="75000"/>
                  </a:schemeClr>
                </a:solidFill>
                <a:latin typeface="Segoe Script" panose="020B0504020000000003" pitchFamily="34" charset="0"/>
              </a:rPr>
              <a:t>кукловождения</a:t>
            </a:r>
            <a:r>
              <a:rPr lang="ru-RU" dirty="0">
                <a:solidFill>
                  <a:schemeClr val="accent4">
                    <a:lumMod val="75000"/>
                  </a:schemeClr>
                </a:solidFill>
                <a:latin typeface="Segoe Script" panose="020B0504020000000003" pitchFamily="34" charset="0"/>
              </a:rPr>
              <a:t>);</a:t>
            </a:r>
          </a:p>
          <a:p>
            <a:pPr marL="285750" lvl="0" indent="-285750" algn="ctr">
              <a:buFont typeface="Wingdings" panose="05000000000000000000" pitchFamily="2" charset="2"/>
              <a:buChar char="v"/>
            </a:pPr>
            <a:r>
              <a:rPr lang="ru-RU" dirty="0">
                <a:solidFill>
                  <a:schemeClr val="accent4">
                    <a:lumMod val="75000"/>
                  </a:schemeClr>
                </a:solidFill>
                <a:latin typeface="Segoe Script" panose="020B0504020000000003" pitchFamily="34" charset="0"/>
              </a:rPr>
              <a:t>Заинтересовать родителей в посещении театра с детьми;</a:t>
            </a:r>
          </a:p>
          <a:p>
            <a:pPr marL="285750" lvl="0" indent="-285750" algn="ctr">
              <a:buFont typeface="Wingdings" panose="05000000000000000000" pitchFamily="2" charset="2"/>
              <a:buChar char="v"/>
            </a:pPr>
            <a:r>
              <a:rPr lang="ru-RU" dirty="0">
                <a:solidFill>
                  <a:schemeClr val="accent4">
                    <a:lumMod val="75000"/>
                  </a:schemeClr>
                </a:solidFill>
                <a:latin typeface="Segoe Script" panose="020B0504020000000003" pitchFamily="34" charset="0"/>
              </a:rPr>
              <a:t>Дать сведения родителям о способах обыгрывания дома с детьми;</a:t>
            </a:r>
          </a:p>
          <a:p>
            <a:pPr marL="285750" lvl="0" indent="-285750" algn="ctr">
              <a:buFont typeface="Wingdings" panose="05000000000000000000" pitchFamily="2" charset="2"/>
              <a:buChar char="v"/>
            </a:pPr>
            <a:r>
              <a:rPr lang="ru-RU" dirty="0">
                <a:solidFill>
                  <a:schemeClr val="accent4">
                    <a:lumMod val="75000"/>
                  </a:schemeClr>
                </a:solidFill>
                <a:latin typeface="Segoe Script" panose="020B0504020000000003" pitchFamily="34" charset="0"/>
              </a:rPr>
              <a:t>Развивать эмоциональность и выразительность речи у </a:t>
            </a:r>
            <a:r>
              <a:rPr lang="ru-RU" dirty="0" smtClean="0">
                <a:solidFill>
                  <a:schemeClr val="accent4">
                    <a:lumMod val="75000"/>
                  </a:schemeClr>
                </a:solidFill>
                <a:latin typeface="Segoe Script" panose="020B0504020000000003" pitchFamily="34" charset="0"/>
              </a:rPr>
              <a:t>дошкольников.</a:t>
            </a:r>
            <a:endParaRPr lang="ru-RU" dirty="0">
              <a:solidFill>
                <a:schemeClr val="accent4">
                  <a:lumMod val="75000"/>
                </a:schemeClr>
              </a:solidFill>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ÐÐ°ÑÑÐ¸Ð½ÐºÐ¸ Ð¿Ð¾ Ð·Ð°Ð¿ÑÐ¾ÑÑ ÑÐ°Ð±Ð»Ð¾Ð½Ñ Ð¿ÑÐµÐ·ÐµÐ½ÑÐ°ÑÐ¸Ð¹ Ð¿Ð¾ ÑÐµÐ°ÑÑÐ°Ð»Ð¸Ð·Ð¾Ð²Ð°Ð½Ð½Ð¾Ð¹ Ð´ÐµÑÑÐµÐ»ÑÐ½Ð¾ÑÑÐ¸ Ð² ÑÑÐ°ÑÑÐµÐ¹ Ð³ÑÑÐ¿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1880850" cy="7561262"/>
          </a:xfrm>
          <a:prstGeom prst="rect">
            <a:avLst/>
          </a:prstGeom>
          <a:noFill/>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1331913" y="2340471"/>
            <a:ext cx="9217024" cy="52207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FF0000"/>
                </a:solidFill>
                <a:latin typeface="Segoe Script" panose="020B0504020000000003" pitchFamily="34" charset="0"/>
              </a:rPr>
              <a:t>Этапы реализации</a:t>
            </a:r>
            <a:r>
              <a:rPr lang="ru-RU" sz="2800" b="1" dirty="0" smtClean="0">
                <a:solidFill>
                  <a:srgbClr val="FF0000"/>
                </a:solidFill>
                <a:latin typeface="Segoe Script" panose="020B0504020000000003" pitchFamily="34" charset="0"/>
              </a:rPr>
              <a:t>:</a:t>
            </a:r>
          </a:p>
          <a:p>
            <a:pPr algn="ctr"/>
            <a:endParaRPr lang="ru-RU" sz="2400" dirty="0">
              <a:latin typeface="Segoe Script" panose="020B0504020000000003" pitchFamily="34" charset="0"/>
            </a:endParaRPr>
          </a:p>
          <a:p>
            <a:pPr lvl="0" algn="ctr"/>
            <a:r>
              <a:rPr lang="ru-RU" sz="2400" dirty="0">
                <a:solidFill>
                  <a:srgbClr val="C00000"/>
                </a:solidFill>
                <a:latin typeface="Segoe Script" panose="020B0504020000000003" pitchFamily="34" charset="0"/>
              </a:rPr>
              <a:t>Подготовительный </a:t>
            </a:r>
            <a:r>
              <a:rPr lang="ru-RU" sz="2400" dirty="0" smtClean="0">
                <a:solidFill>
                  <a:srgbClr val="C00000"/>
                </a:solidFill>
                <a:latin typeface="Segoe Script" panose="020B0504020000000003" pitchFamily="34" charset="0"/>
              </a:rPr>
              <a:t>этап:</a:t>
            </a:r>
            <a:endParaRPr lang="ru-RU" sz="2400" dirty="0">
              <a:solidFill>
                <a:srgbClr val="C00000"/>
              </a:solidFill>
              <a:latin typeface="Segoe Script" panose="020B0504020000000003" pitchFamily="34" charset="0"/>
            </a:endParaRPr>
          </a:p>
          <a:p>
            <a:pPr marL="342900" indent="-342900" algn="ctr">
              <a:buFont typeface="Wingdings" panose="05000000000000000000" pitchFamily="2" charset="2"/>
              <a:buChar char="v"/>
            </a:pPr>
            <a:r>
              <a:rPr lang="ru-RU" sz="2400" dirty="0" smtClean="0">
                <a:solidFill>
                  <a:schemeClr val="accent2">
                    <a:lumMod val="50000"/>
                  </a:schemeClr>
                </a:solidFill>
                <a:latin typeface="Segoe Script" panose="020B0504020000000003" pitchFamily="34" charset="0"/>
              </a:rPr>
              <a:t>Сбор </a:t>
            </a:r>
            <a:r>
              <a:rPr lang="ru-RU" sz="2400" dirty="0">
                <a:solidFill>
                  <a:schemeClr val="accent2">
                    <a:lumMod val="50000"/>
                  </a:schemeClr>
                </a:solidFill>
                <a:latin typeface="Segoe Script" panose="020B0504020000000003" pitchFamily="34" charset="0"/>
              </a:rPr>
              <a:t>литературы</a:t>
            </a:r>
          </a:p>
          <a:p>
            <a:pPr marL="342900" indent="-342900" algn="ctr">
              <a:buFont typeface="Wingdings" panose="05000000000000000000" pitchFamily="2" charset="2"/>
              <a:buChar char="v"/>
            </a:pPr>
            <a:r>
              <a:rPr lang="ru-RU" sz="2400" dirty="0" smtClean="0">
                <a:solidFill>
                  <a:schemeClr val="accent2">
                    <a:lumMod val="50000"/>
                  </a:schemeClr>
                </a:solidFill>
                <a:latin typeface="Segoe Script" panose="020B0504020000000003" pitchFamily="34" charset="0"/>
              </a:rPr>
              <a:t>Беседы </a:t>
            </a:r>
            <a:r>
              <a:rPr lang="ru-RU" sz="2400" dirty="0">
                <a:solidFill>
                  <a:schemeClr val="accent2">
                    <a:lumMod val="50000"/>
                  </a:schemeClr>
                </a:solidFill>
                <a:latin typeface="Segoe Script" panose="020B0504020000000003" pitchFamily="34" charset="0"/>
              </a:rPr>
              <a:t>с </a:t>
            </a:r>
            <a:r>
              <a:rPr lang="ru-RU" sz="2400" dirty="0" smtClean="0">
                <a:solidFill>
                  <a:schemeClr val="accent2">
                    <a:lumMod val="50000"/>
                  </a:schemeClr>
                </a:solidFill>
                <a:latin typeface="Segoe Script" panose="020B0504020000000003" pitchFamily="34" charset="0"/>
              </a:rPr>
              <a:t>детьми</a:t>
            </a:r>
            <a:endParaRPr lang="ru-RU" sz="2400" dirty="0">
              <a:solidFill>
                <a:schemeClr val="accent2">
                  <a:lumMod val="50000"/>
                </a:schemeClr>
              </a:solidFill>
              <a:latin typeface="Segoe Script" panose="020B0504020000000003" pitchFamily="34" charset="0"/>
            </a:endParaRPr>
          </a:p>
          <a:p>
            <a:pPr marL="342900" indent="-342900" algn="ctr">
              <a:buFont typeface="Wingdings" panose="05000000000000000000" pitchFamily="2" charset="2"/>
              <a:buChar char="v"/>
            </a:pPr>
            <a:r>
              <a:rPr lang="ru-RU" sz="2400" dirty="0" smtClean="0">
                <a:solidFill>
                  <a:schemeClr val="accent2">
                    <a:lumMod val="50000"/>
                  </a:schemeClr>
                </a:solidFill>
                <a:latin typeface="Segoe Script" panose="020B0504020000000003" pitchFamily="34" charset="0"/>
              </a:rPr>
              <a:t>Составление </a:t>
            </a:r>
            <a:r>
              <a:rPr lang="ru-RU" sz="2400" dirty="0">
                <a:solidFill>
                  <a:schemeClr val="accent2">
                    <a:lumMod val="50000"/>
                  </a:schemeClr>
                </a:solidFill>
                <a:latin typeface="Segoe Script" panose="020B0504020000000003" pitchFamily="34" charset="0"/>
              </a:rPr>
              <a:t>плана работы</a:t>
            </a:r>
          </a:p>
          <a:p>
            <a:pPr marL="342900" indent="-342900" algn="ctr">
              <a:buFont typeface="Wingdings" panose="05000000000000000000" pitchFamily="2" charset="2"/>
              <a:buChar char="v"/>
            </a:pPr>
            <a:r>
              <a:rPr lang="ru-RU" sz="2400" dirty="0" smtClean="0">
                <a:solidFill>
                  <a:schemeClr val="accent2">
                    <a:lumMod val="50000"/>
                  </a:schemeClr>
                </a:solidFill>
                <a:latin typeface="Segoe Script" panose="020B0504020000000003" pitchFamily="34" charset="0"/>
              </a:rPr>
              <a:t>Изготовление </a:t>
            </a:r>
            <a:r>
              <a:rPr lang="ru-RU" sz="2400" dirty="0">
                <a:solidFill>
                  <a:schemeClr val="accent2">
                    <a:lumMod val="50000"/>
                  </a:schemeClr>
                </a:solidFill>
                <a:latin typeface="Segoe Script" panose="020B0504020000000003" pitchFamily="34" charset="0"/>
              </a:rPr>
              <a:t>атрибутов</a:t>
            </a:r>
          </a:p>
          <a:p>
            <a:pPr marL="342900" indent="-342900" algn="ctr">
              <a:buFont typeface="Wingdings" panose="05000000000000000000" pitchFamily="2" charset="2"/>
              <a:buChar char="v"/>
            </a:pPr>
            <a:r>
              <a:rPr lang="ru-RU" sz="2400" dirty="0" smtClean="0">
                <a:solidFill>
                  <a:schemeClr val="accent2">
                    <a:lumMod val="50000"/>
                  </a:schemeClr>
                </a:solidFill>
                <a:latin typeface="Segoe Script" panose="020B0504020000000003" pitchFamily="34" charset="0"/>
              </a:rPr>
              <a:t>Разработка </a:t>
            </a:r>
            <a:r>
              <a:rPr lang="ru-RU" sz="2400" dirty="0">
                <a:solidFill>
                  <a:schemeClr val="accent2">
                    <a:lumMod val="50000"/>
                  </a:schemeClr>
                </a:solidFill>
                <a:latin typeface="Segoe Script" panose="020B0504020000000003" pitchFamily="34" charset="0"/>
              </a:rPr>
              <a:t>рекомендаций для родителей</a:t>
            </a:r>
          </a:p>
          <a:p>
            <a:pPr marL="342900" indent="-342900" algn="ctr">
              <a:buFont typeface="Wingdings" panose="05000000000000000000" pitchFamily="2" charset="2"/>
              <a:buChar char="v"/>
            </a:pPr>
            <a:r>
              <a:rPr lang="ru-RU" sz="2400" dirty="0">
                <a:solidFill>
                  <a:schemeClr val="accent2">
                    <a:lumMod val="50000"/>
                  </a:schemeClr>
                </a:solidFill>
                <a:latin typeface="Segoe Script" panose="020B0504020000000003" pitchFamily="34" charset="0"/>
              </a:rPr>
              <a:t>П</a:t>
            </a:r>
            <a:r>
              <a:rPr lang="ru-RU" sz="2400" dirty="0" smtClean="0">
                <a:solidFill>
                  <a:schemeClr val="accent2">
                    <a:lumMod val="50000"/>
                  </a:schemeClr>
                </a:solidFill>
                <a:latin typeface="Segoe Script" panose="020B0504020000000003" pitchFamily="34" charset="0"/>
              </a:rPr>
              <a:t>одбор </a:t>
            </a:r>
            <a:r>
              <a:rPr lang="ru-RU" sz="2400" dirty="0">
                <a:solidFill>
                  <a:schemeClr val="accent2">
                    <a:lumMod val="50000"/>
                  </a:schemeClr>
                </a:solidFill>
                <a:latin typeface="Segoe Script" panose="020B0504020000000003" pitchFamily="34" charset="0"/>
              </a:rPr>
              <a:t>наглядной </a:t>
            </a:r>
            <a:r>
              <a:rPr lang="ru-RU" sz="2400" dirty="0" smtClean="0">
                <a:solidFill>
                  <a:schemeClr val="accent2">
                    <a:lumMod val="50000"/>
                  </a:schemeClr>
                </a:solidFill>
                <a:latin typeface="Segoe Script" panose="020B0504020000000003" pitchFamily="34" charset="0"/>
              </a:rPr>
              <a:t>информации</a:t>
            </a:r>
          </a:p>
          <a:p>
            <a:pPr marL="342900" lvl="0" indent="-342900" algn="ctr">
              <a:buFont typeface="Wingdings" panose="05000000000000000000" pitchFamily="2" charset="2"/>
              <a:buChar char="v"/>
            </a:pPr>
            <a:r>
              <a:rPr lang="ru-RU" sz="2400" dirty="0">
                <a:solidFill>
                  <a:schemeClr val="accent2">
                    <a:lumMod val="50000"/>
                  </a:schemeClr>
                </a:solidFill>
                <a:latin typeface="Segoe Script" panose="020B0504020000000003" pitchFamily="34" charset="0"/>
                <a:ea typeface="Times New Roman" pitchFamily="18" charset="0"/>
                <a:cs typeface="Times New Roman" pitchFamily="18" charset="0"/>
              </a:rPr>
              <a:t>Создание игровой среды для самостоятельной театральной деятельности детей (изготовление театров, билетов; подбор музыки, реквизита, афиш).</a:t>
            </a:r>
          </a:p>
          <a:p>
            <a:pPr marL="342900" indent="-342900" algn="ctr">
              <a:buFont typeface="Wingdings" panose="05000000000000000000" pitchFamily="2" charset="2"/>
              <a:buChar char="v"/>
            </a:pPr>
            <a:endParaRPr lang="ru-RU" sz="2400" dirty="0">
              <a:solidFill>
                <a:schemeClr val="accent2">
                  <a:lumMod val="50000"/>
                </a:schemeClr>
              </a:solidFill>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6878" y="315028"/>
            <a:ext cx="10767096" cy="3970318"/>
          </a:xfrm>
          <a:prstGeom prst="rect">
            <a:avLst/>
          </a:prstGeom>
        </p:spPr>
        <p:txBody>
          <a:bodyPr wrap="square">
            <a:spAutoFit/>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p:txBody>
      </p:sp>
      <p:pic>
        <p:nvPicPr>
          <p:cNvPr id="4" name="Picture 10" descr="ÐÐ°ÑÑÐ¸Ð½ÐºÐ¸ Ð¿Ð¾ Ð·Ð°Ð¿ÑÐ¾ÑÑ ÑÐ°Ð±Ð»Ð¾Ð½Ñ Ð¿ÑÐµÐ·ÐµÐ½ÑÐ°ÑÐ¸Ð¹ Ð¿Ð¾ ÑÐµÐ°ÑÑÐ°Ð»Ð¸Ð·Ð¾Ð²Ð°Ð½Ð½Ð¾Ð¹ Ð´ÐµÑÑÐµÐ»ÑÐ½Ð¾ÑÑÐ¸ Ð² ÑÑÐ°ÑÑÐµÐ¹ Ð³ÑÑÐ¿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880849" cy="7561263"/>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3132113" y="108223"/>
            <a:ext cx="5832648" cy="73448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2">
                    <a:lumMod val="50000"/>
                  </a:schemeClr>
                </a:solidFill>
                <a:latin typeface="Segoe Script" panose="020B0504020000000003" pitchFamily="34" charset="0"/>
              </a:rPr>
              <a:t>Формы реализации</a:t>
            </a:r>
            <a:r>
              <a:rPr lang="ru-RU" sz="2800" b="1" dirty="0" smtClean="0">
                <a:solidFill>
                  <a:schemeClr val="tx2">
                    <a:lumMod val="50000"/>
                  </a:schemeClr>
                </a:solidFill>
                <a:latin typeface="Segoe Script" panose="020B0504020000000003" pitchFamily="34" charset="0"/>
              </a:rPr>
              <a:t>:</a:t>
            </a:r>
          </a:p>
          <a:p>
            <a:pPr algn="ctr"/>
            <a:endParaRPr lang="ru-RU" sz="2800" b="1" dirty="0">
              <a:latin typeface="Segoe Script" panose="020B0504020000000003" pitchFamily="34" charset="0"/>
            </a:endParaRP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 </a:t>
            </a:r>
            <a:r>
              <a:rPr lang="ru-RU" sz="2000" dirty="0">
                <a:solidFill>
                  <a:schemeClr val="tx2">
                    <a:lumMod val="50000"/>
                  </a:schemeClr>
                </a:solidFill>
                <a:latin typeface="Segoe Script" panose="020B0504020000000003" pitchFamily="34" charset="0"/>
              </a:rPr>
              <a:t>Чтение художественной литературы</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 </a:t>
            </a:r>
            <a:r>
              <a:rPr lang="ru-RU" sz="2000" dirty="0">
                <a:solidFill>
                  <a:schemeClr val="tx2">
                    <a:lumMod val="50000"/>
                  </a:schemeClr>
                </a:solidFill>
                <a:latin typeface="Segoe Script" panose="020B0504020000000003" pitchFamily="34" charset="0"/>
              </a:rPr>
              <a:t>Речевые и дыхательные упражнения</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Праздники </a:t>
            </a:r>
            <a:r>
              <a:rPr lang="ru-RU" sz="2000" dirty="0">
                <a:solidFill>
                  <a:schemeClr val="tx2">
                    <a:lumMod val="50000"/>
                  </a:schemeClr>
                </a:solidFill>
                <a:latin typeface="Segoe Script" panose="020B0504020000000003" pitchFamily="34" charset="0"/>
              </a:rPr>
              <a:t>и </a:t>
            </a:r>
            <a:r>
              <a:rPr lang="ru-RU" sz="2000" dirty="0" smtClean="0">
                <a:solidFill>
                  <a:schemeClr val="tx2">
                    <a:lumMod val="50000"/>
                  </a:schemeClr>
                </a:solidFill>
                <a:latin typeface="Segoe Script" panose="020B0504020000000003" pitchFamily="34" charset="0"/>
              </a:rPr>
              <a:t>развлечения</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 </a:t>
            </a:r>
            <a:r>
              <a:rPr lang="ru-RU" sz="2000" dirty="0">
                <a:solidFill>
                  <a:schemeClr val="tx2">
                    <a:lumMod val="50000"/>
                  </a:schemeClr>
                </a:solidFill>
                <a:latin typeface="Segoe Script" panose="020B0504020000000003" pitchFamily="34" charset="0"/>
              </a:rPr>
              <a:t>Беседы</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Просмотры </a:t>
            </a:r>
            <a:r>
              <a:rPr lang="ru-RU" sz="2000" dirty="0">
                <a:solidFill>
                  <a:schemeClr val="tx2">
                    <a:lumMod val="50000"/>
                  </a:schemeClr>
                </a:solidFill>
                <a:latin typeface="Segoe Script" panose="020B0504020000000003" pitchFamily="34" charset="0"/>
              </a:rPr>
              <a:t>театральных произведений для детей, презентации</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 </a:t>
            </a:r>
            <a:r>
              <a:rPr lang="ru-RU" sz="2000" dirty="0">
                <a:solidFill>
                  <a:schemeClr val="tx2">
                    <a:lumMod val="50000"/>
                  </a:schemeClr>
                </a:solidFill>
                <a:latin typeface="Segoe Script" panose="020B0504020000000003" pitchFamily="34" charset="0"/>
              </a:rPr>
              <a:t>Работа с родителями</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 </a:t>
            </a:r>
            <a:r>
              <a:rPr lang="ru-RU" sz="2000" dirty="0">
                <a:solidFill>
                  <a:schemeClr val="tx2">
                    <a:lumMod val="50000"/>
                  </a:schemeClr>
                </a:solidFill>
                <a:latin typeface="Segoe Script" panose="020B0504020000000003" pitchFamily="34" charset="0"/>
              </a:rPr>
              <a:t>Сюжетно ролевые игры</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rPr>
              <a:t>Походы </a:t>
            </a:r>
            <a:r>
              <a:rPr lang="ru-RU" sz="2000" dirty="0">
                <a:solidFill>
                  <a:schemeClr val="tx2">
                    <a:lumMod val="50000"/>
                  </a:schemeClr>
                </a:solidFill>
                <a:latin typeface="Segoe Script" panose="020B0504020000000003" pitchFamily="34" charset="0"/>
              </a:rPr>
              <a:t>в </a:t>
            </a:r>
            <a:r>
              <a:rPr lang="ru-RU" sz="2000" dirty="0" smtClean="0">
                <a:solidFill>
                  <a:schemeClr val="tx2">
                    <a:lumMod val="50000"/>
                  </a:schemeClr>
                </a:solidFill>
                <a:latin typeface="Segoe Script" panose="020B0504020000000003" pitchFamily="34" charset="0"/>
              </a:rPr>
              <a:t>театр</a:t>
            </a: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cs typeface="Times New Roman" pitchFamily="18" charset="0"/>
              </a:rPr>
              <a:t>Игры </a:t>
            </a:r>
            <a:r>
              <a:rPr lang="ru-RU" sz="2000" dirty="0">
                <a:solidFill>
                  <a:schemeClr val="tx2">
                    <a:lumMod val="50000"/>
                  </a:schemeClr>
                </a:solidFill>
                <a:latin typeface="Segoe Script" panose="020B0504020000000003" pitchFamily="34" charset="0"/>
                <a:cs typeface="Times New Roman" pitchFamily="18" charset="0"/>
              </a:rPr>
              <a:t>на развитие мимики </a:t>
            </a:r>
            <a:endParaRPr lang="ru-RU" sz="2000" dirty="0" smtClean="0">
              <a:solidFill>
                <a:schemeClr val="tx2">
                  <a:lumMod val="50000"/>
                </a:schemeClr>
              </a:solidFill>
              <a:latin typeface="Segoe Script" panose="020B0504020000000003" pitchFamily="34" charset="0"/>
              <a:cs typeface="Times New Roman" pitchFamily="18" charset="0"/>
            </a:endParaRPr>
          </a:p>
          <a:p>
            <a:pPr marL="342900" indent="-342900" algn="ctr">
              <a:buFont typeface="Wingdings" panose="05000000000000000000" pitchFamily="2" charset="2"/>
              <a:buChar char="v"/>
            </a:pPr>
            <a:r>
              <a:rPr lang="ru-RU" sz="2000" dirty="0" smtClean="0">
                <a:solidFill>
                  <a:schemeClr val="tx2">
                    <a:lumMod val="50000"/>
                  </a:schemeClr>
                </a:solidFill>
                <a:latin typeface="Segoe Script" panose="020B0504020000000003" pitchFamily="34" charset="0"/>
                <a:cs typeface="Times New Roman" pitchFamily="18" charset="0"/>
              </a:rPr>
              <a:t>Ритмопластика</a:t>
            </a:r>
            <a:endParaRPr lang="ru-RU" sz="2000" dirty="0" smtClean="0">
              <a:solidFill>
                <a:schemeClr val="tx2">
                  <a:lumMod val="50000"/>
                </a:schemeClr>
              </a:solidFill>
              <a:latin typeface="Segoe Script" panose="020B0504020000000003" pitchFamily="34" charset="0"/>
            </a:endParaRPr>
          </a:p>
          <a:p>
            <a:pPr marL="342900" indent="-342900" algn="ctr">
              <a:buFont typeface="Wingdings" panose="05000000000000000000" pitchFamily="2" charset="2"/>
              <a:buChar char="v"/>
            </a:pPr>
            <a:endParaRPr lang="ru-RU" sz="2000" dirty="0">
              <a:solidFill>
                <a:schemeClr val="tx2">
                  <a:lumMod val="50000"/>
                </a:schemeClr>
              </a:solidFill>
              <a:latin typeface="Segoe Script" panose="020B0504020000000003"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ÐÐ°ÑÑÐ¸Ð½ÐºÐ¸ Ð¿Ð¾ Ð·Ð°Ð¿ÑÐ¾ÑÑ ÑÐ°Ð±Ð»Ð¾Ð½Ñ Ð¿ÑÐµÐ·ÐµÐ½ÑÐ°ÑÐ¸Ð¹ Ð¿Ð¾ ÑÐµÐ°ÑÑÐ°Ð»Ð¸Ð·Ð¾Ð²Ð°Ð½Ð½Ð¾Ð¹ Ð´ÐµÑÑÐµÐ»ÑÐ½Ð¾ÑÑÐ¸ Ð² ÑÑÐ°ÑÑÐµÐ¹ Ð³ÑÑÐ¿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880849" cy="7561263"/>
          </a:xfrm>
          <a:prstGeom prst="rect">
            <a:avLst/>
          </a:prstGeom>
          <a:noFill/>
          <a:extLst>
            <a:ext uri="{909E8E84-426E-40DD-AFC4-6F175D3DCCD1}">
              <a14:hiddenFill xmlns:a14="http://schemas.microsoft.com/office/drawing/2010/main">
                <a:solidFill>
                  <a:srgbClr val="FFFFFF"/>
                </a:solidFill>
              </a14:hiddenFill>
            </a:ext>
          </a:extLst>
        </p:spPr>
      </p:pic>
      <p:sp>
        <p:nvSpPr>
          <p:cNvPr id="4" name="Овал 3"/>
          <p:cNvSpPr/>
          <p:nvPr/>
        </p:nvSpPr>
        <p:spPr>
          <a:xfrm>
            <a:off x="3492152" y="241838"/>
            <a:ext cx="4896544" cy="1152128"/>
          </a:xfrm>
          <a:prstGeom prst="ellipse">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C00000"/>
                </a:solidFill>
                <a:latin typeface="Segoe Script" panose="020B0504020000000003" pitchFamily="34" charset="0"/>
              </a:rPr>
              <a:t>Уголок театрализации в группе</a:t>
            </a:r>
            <a:endParaRPr lang="ru-RU" sz="2000" dirty="0">
              <a:solidFill>
                <a:srgbClr val="C00000"/>
              </a:solidFill>
              <a:latin typeface="Segoe Script" panose="020B0504020000000003"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17" y="4136509"/>
            <a:ext cx="5201078" cy="3128773"/>
          </a:xfrm>
          <a:prstGeom prst="rect">
            <a:avLst/>
          </a:prstGeom>
          <a:effectLst>
            <a:glow rad="228600">
              <a:schemeClr val="accent2">
                <a:satMod val="175000"/>
                <a:alpha val="40000"/>
              </a:scheme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457" y="4038285"/>
            <a:ext cx="5364361" cy="3226998"/>
          </a:xfrm>
          <a:prstGeom prst="rect">
            <a:avLst/>
          </a:prstGeom>
          <a:effectLst>
            <a:glow rad="228600">
              <a:schemeClr val="accent2">
                <a:satMod val="175000"/>
                <a:alpha val="40000"/>
              </a:schemeClr>
            </a:glo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9880" y="1396088"/>
            <a:ext cx="5122534" cy="308152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9884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ÐÐ°ÑÑÐ¸Ð½ÐºÐ¸ Ð¿Ð¾ Ð·Ð°Ð¿ÑÐ¾ÑÑ ÑÐ°Ð±Ð»Ð¾Ð½Ñ Ð¿ÑÐµÐ·ÐµÐ½ÑÐ°ÑÐ¸Ð¹ ÑÐµÐ°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 y="-35534"/>
            <a:ext cx="11880850" cy="7537627"/>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449" y="3924647"/>
            <a:ext cx="5385252" cy="3239566"/>
          </a:xfrm>
          <a:prstGeom prst="rect">
            <a:avLst/>
          </a:prstGeom>
          <a:ln>
            <a:solidFill>
              <a:schemeClr val="accent2">
                <a:lumMod val="50000"/>
              </a:schemeClr>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833" y="2988543"/>
            <a:ext cx="5126770" cy="3309203"/>
          </a:xfrm>
          <a:prstGeom prst="rect">
            <a:avLst/>
          </a:prstGeom>
          <a:ln>
            <a:solidFill>
              <a:schemeClr val="accent2">
                <a:lumMod val="50000"/>
              </a:schemeClr>
            </a:solidFill>
          </a:ln>
        </p:spPr>
      </p:pic>
      <p:sp>
        <p:nvSpPr>
          <p:cNvPr id="5" name="Овал 4"/>
          <p:cNvSpPr/>
          <p:nvPr/>
        </p:nvSpPr>
        <p:spPr>
          <a:xfrm>
            <a:off x="3420145" y="1332359"/>
            <a:ext cx="5184576" cy="144016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accent2">
                    <a:lumMod val="50000"/>
                  </a:schemeClr>
                </a:solidFill>
                <a:latin typeface="Segoe Script" panose="020B0504020000000003" pitchFamily="34" charset="0"/>
              </a:rPr>
              <a:t>Информация для родителей</a:t>
            </a:r>
            <a:endParaRPr lang="ru-RU" sz="2400" dirty="0">
              <a:solidFill>
                <a:schemeClr val="accent2">
                  <a:lumMod val="50000"/>
                </a:schemeClr>
              </a:solidFill>
              <a:latin typeface="Segoe Script" panose="020B0504020000000003" pitchFamily="34" charset="0"/>
            </a:endParaRPr>
          </a:p>
        </p:txBody>
      </p:sp>
      <p:sp>
        <p:nvSpPr>
          <p:cNvPr id="7" name="Скругленный прямоугольник 6"/>
          <p:cNvSpPr/>
          <p:nvPr/>
        </p:nvSpPr>
        <p:spPr>
          <a:xfrm>
            <a:off x="899865" y="6516935"/>
            <a:ext cx="4608512" cy="4320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000" dirty="0">
                <a:solidFill>
                  <a:schemeClr val="accent2">
                    <a:lumMod val="75000"/>
                  </a:schemeClr>
                </a:solidFill>
                <a:latin typeface="Segoe Script" panose="020B0504020000000003" pitchFamily="34" charset="0"/>
                <a:cs typeface="Times New Roman" pitchFamily="18" charset="0"/>
              </a:rPr>
              <a:t>«Как читать детям дома</a:t>
            </a:r>
            <a:r>
              <a:rPr lang="ru-RU" sz="2000" dirty="0" smtClean="0">
                <a:solidFill>
                  <a:schemeClr val="accent2">
                    <a:lumMod val="75000"/>
                  </a:schemeClr>
                </a:solidFill>
                <a:latin typeface="Segoe Script" panose="020B0504020000000003" pitchFamily="34" charset="0"/>
                <a:cs typeface="Times New Roman" pitchFamily="18" charset="0"/>
              </a:rPr>
              <a:t>»</a:t>
            </a:r>
            <a:endParaRPr lang="ru-RU" sz="2000" dirty="0">
              <a:latin typeface="Segoe Script" panose="020B0504020000000003" pitchFamily="34" charset="0"/>
            </a:endParaRPr>
          </a:p>
        </p:txBody>
      </p:sp>
      <p:sp>
        <p:nvSpPr>
          <p:cNvPr id="8" name="Скругленный прямоугольник 7"/>
          <p:cNvSpPr/>
          <p:nvPr/>
        </p:nvSpPr>
        <p:spPr>
          <a:xfrm>
            <a:off x="7092553" y="2700511"/>
            <a:ext cx="3528392" cy="10809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dirty="0" smtClean="0">
                <a:solidFill>
                  <a:schemeClr val="accent2">
                    <a:lumMod val="75000"/>
                  </a:schemeClr>
                </a:solidFill>
                <a:latin typeface="Segoe Script" panose="020B0504020000000003" pitchFamily="34" charset="0"/>
                <a:cs typeface="Times New Roman" pitchFamily="18" charset="0"/>
              </a:rPr>
              <a:t> </a:t>
            </a:r>
            <a:r>
              <a:rPr lang="ru-RU" sz="2400" dirty="0">
                <a:solidFill>
                  <a:schemeClr val="accent2">
                    <a:lumMod val="75000"/>
                  </a:schemeClr>
                </a:solidFill>
                <a:latin typeface="Segoe Script" panose="020B0504020000000003" pitchFamily="34" charset="0"/>
                <a:cs typeface="Times New Roman" pitchFamily="18" charset="0"/>
              </a:rPr>
              <a:t>«Театр в жизни ребёнка»</a:t>
            </a:r>
            <a:endParaRPr lang="ru-RU" sz="2400" dirty="0">
              <a:latin typeface="Segoe Script" panose="020B0504020000000003" pitchFamily="34" charset="0"/>
            </a:endParaRPr>
          </a:p>
        </p:txBody>
      </p:sp>
    </p:spTree>
    <p:extLst>
      <p:ext uri="{BB962C8B-B14F-4D97-AF65-F5344CB8AC3E}">
        <p14:creationId xmlns:p14="http://schemas.microsoft.com/office/powerpoint/2010/main" val="250117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ÐÐ¾ÑÐ¾Ð¶ÐµÐµ Ð¸Ð·Ð¾Ð±ÑÐ°Ð¶ÐµÐ½Ð¸Ðµ"/>
          <p:cNvPicPr>
            <a:picLocks noChangeAspect="1" noChangeArrowheads="1"/>
          </p:cNvPicPr>
          <p:nvPr/>
        </p:nvPicPr>
        <p:blipFill rotWithShape="1">
          <a:blip r:embed="rId2">
            <a:extLst>
              <a:ext uri="{28A0092B-C50C-407E-A947-70E740481C1C}">
                <a14:useLocalDpi xmlns:a14="http://schemas.microsoft.com/office/drawing/2010/main" val="0"/>
              </a:ext>
            </a:extLst>
          </a:blip>
          <a:srcRect r="1513"/>
          <a:stretch/>
        </p:blipFill>
        <p:spPr bwMode="auto">
          <a:xfrm>
            <a:off x="0" y="0"/>
            <a:ext cx="11880850" cy="7561263"/>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1979985" y="1260351"/>
            <a:ext cx="7848872" cy="6192688"/>
          </a:xfrm>
          <a:prstGeom prst="roundRect">
            <a:avLst/>
          </a:prstGeom>
          <a:solidFill>
            <a:schemeClr val="accent4">
              <a:lumMod val="40000"/>
              <a:lumOff val="60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2400" b="1" dirty="0" smtClean="0">
                <a:solidFill>
                  <a:srgbClr val="FF0000"/>
                </a:solidFill>
                <a:latin typeface="Segoe Script" panose="020B0504020000000003" pitchFamily="34" charset="0"/>
              </a:rPr>
              <a:t>ПЕРВЫЙ </a:t>
            </a:r>
            <a:r>
              <a:rPr lang="ru-RU" sz="2400" b="1" dirty="0">
                <a:solidFill>
                  <a:srgbClr val="FF0000"/>
                </a:solidFill>
                <a:latin typeface="Segoe Script" panose="020B0504020000000003" pitchFamily="34" charset="0"/>
              </a:rPr>
              <a:t>БЛОК «Знакомство с театром</a:t>
            </a:r>
            <a:r>
              <a:rPr lang="ru-RU" sz="2400" b="1" dirty="0" smtClean="0">
                <a:solidFill>
                  <a:srgbClr val="FF0000"/>
                </a:solidFill>
                <a:latin typeface="Segoe Script" panose="020B0504020000000003" pitchFamily="34" charset="0"/>
              </a:rPr>
              <a:t>».</a:t>
            </a:r>
          </a:p>
          <a:p>
            <a:endParaRPr lang="ru-RU" dirty="0"/>
          </a:p>
          <a:p>
            <a:pPr algn="just"/>
            <a:r>
              <a:rPr lang="ru-RU" sz="2000" dirty="0">
                <a:solidFill>
                  <a:schemeClr val="accent4">
                    <a:lumMod val="50000"/>
                  </a:schemeClr>
                </a:solidFill>
                <a:latin typeface="Segoe Script" panose="020B0504020000000003" pitchFamily="34" charset="0"/>
              </a:rPr>
              <a:t> Цель этого блока – расширение кругозора детей, воспитание людей, любящих и понимающих искусство, стремящихся к театральному творчеству.</a:t>
            </a:r>
          </a:p>
          <a:p>
            <a:pPr algn="just"/>
            <a:r>
              <a:rPr lang="ru-RU" sz="2000" dirty="0">
                <a:solidFill>
                  <a:schemeClr val="accent4">
                    <a:lumMod val="50000"/>
                  </a:schemeClr>
                </a:solidFill>
                <a:latin typeface="Segoe Script" panose="020B0504020000000003" pitchFamily="34" charset="0"/>
              </a:rPr>
              <a:t> С </a:t>
            </a:r>
            <a:r>
              <a:rPr lang="ru-RU" sz="2000" dirty="0" smtClean="0">
                <a:solidFill>
                  <a:schemeClr val="accent4">
                    <a:lumMod val="50000"/>
                  </a:schemeClr>
                </a:solidFill>
                <a:latin typeface="Segoe Script" panose="020B0504020000000003" pitchFamily="34" charset="0"/>
              </a:rPr>
              <a:t> </a:t>
            </a:r>
            <a:r>
              <a:rPr lang="ru-RU" sz="2000" dirty="0">
                <a:solidFill>
                  <a:schemeClr val="accent4">
                    <a:lumMod val="50000"/>
                  </a:schemeClr>
                </a:solidFill>
                <a:latin typeface="Segoe Script" panose="020B0504020000000003" pitchFamily="34" charset="0"/>
              </a:rPr>
              <a:t>детьми организовывались виртуальные экскурсии и поездки в разные </a:t>
            </a:r>
            <a:r>
              <a:rPr lang="ru-RU" sz="2000" dirty="0" smtClean="0">
                <a:solidFill>
                  <a:schemeClr val="accent4">
                    <a:lumMod val="50000"/>
                  </a:schemeClr>
                </a:solidFill>
                <a:latin typeface="Segoe Script" panose="020B0504020000000003" pitchFamily="34" charset="0"/>
              </a:rPr>
              <a:t>театры, где </a:t>
            </a:r>
            <a:r>
              <a:rPr lang="ru-RU" sz="2000" dirty="0">
                <a:solidFill>
                  <a:schemeClr val="accent4">
                    <a:lumMod val="50000"/>
                  </a:schemeClr>
                </a:solidFill>
                <a:latin typeface="Segoe Script" panose="020B0504020000000003" pitchFamily="34" charset="0"/>
              </a:rPr>
              <a:t>происходит знакомство с историей игрушки, как игрушки «играют роли». Также мы знакомим ребят с профессиями людей работающих в театре. Дети с интересом слушают рассказ о различных театрах, рассматривают иллюстрации. Были разработаны дидактические игры и наглядный материал для подготовки детей к театрализованным играм.</a:t>
            </a:r>
          </a:p>
        </p:txBody>
      </p:sp>
    </p:spTree>
    <p:extLst>
      <p:ext uri="{BB962C8B-B14F-4D97-AF65-F5344CB8AC3E}">
        <p14:creationId xmlns:p14="http://schemas.microsoft.com/office/powerpoint/2010/main" val="3440783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591</TotalTime>
  <Words>372</Words>
  <Application>Microsoft Office PowerPoint</Application>
  <PresentationFormat>Произвольный</PresentationFormat>
  <Paragraphs>123</Paragraphs>
  <Slides>34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34</vt:i4>
      </vt:variant>
    </vt:vector>
  </HeadingPairs>
  <TitlesOfParts>
    <vt:vector size="41" baseType="lpstr">
      <vt:lpstr>Arial</vt:lpstr>
      <vt:lpstr>Calibri</vt:lpstr>
      <vt:lpstr>Gautami</vt:lpstr>
      <vt:lpstr>Segoe Script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Инна Рыкунова</cp:lastModifiedBy>
  <cp:revision>55</cp:revision>
  <dcterms:created xsi:type="dcterms:W3CDTF">2019-02-09T13:52:38Z</dcterms:created>
  <dcterms:modified xsi:type="dcterms:W3CDTF">2019-03-28T12:12:11Z</dcterms:modified>
</cp:coreProperties>
</file>