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89" r:id="rId3"/>
    <p:sldId id="275" r:id="rId4"/>
    <p:sldId id="274" r:id="rId5"/>
    <p:sldId id="283" r:id="rId6"/>
    <p:sldId id="290" r:id="rId7"/>
    <p:sldId id="258" r:id="rId8"/>
    <p:sldId id="269" r:id="rId9"/>
    <p:sldId id="267" r:id="rId10"/>
    <p:sldId id="288" r:id="rId11"/>
    <p:sldId id="266" r:id="rId12"/>
    <p:sldId id="286" r:id="rId13"/>
    <p:sldId id="262" r:id="rId14"/>
    <p:sldId id="264" r:id="rId15"/>
    <p:sldId id="291" r:id="rId16"/>
    <p:sldId id="292" r:id="rId17"/>
    <p:sldId id="261" r:id="rId18"/>
    <p:sldId id="284" r:id="rId19"/>
    <p:sldId id="28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1DA3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любознательность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низкая</c:v>
                </c:pt>
                <c:pt idx="1">
                  <c:v>средняя</c:v>
                </c:pt>
                <c:pt idx="2">
                  <c:v>высокая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0.1</c:v>
                </c:pt>
                <c:pt idx="1">
                  <c:v>0.4</c:v>
                </c:pt>
                <c:pt idx="2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6202496"/>
        <c:axId val="34575424"/>
      </c:barChart>
      <c:valAx>
        <c:axId val="3457542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6202496"/>
        <c:crosses val="autoZero"/>
        <c:crossBetween val="between"/>
      </c:valAx>
      <c:catAx>
        <c:axId val="36202496"/>
        <c:scaling>
          <c:orientation val="minMax"/>
        </c:scaling>
        <c:delete val="0"/>
        <c:axPos val="b"/>
        <c:majorTickMark val="out"/>
        <c:minorTickMark val="none"/>
        <c:tickLblPos val="nextTo"/>
        <c:crossAx val="34575424"/>
        <c:crosses val="autoZero"/>
        <c:auto val="1"/>
        <c:lblAlgn val="ctr"/>
        <c:lblOffset val="100"/>
        <c:noMultiLvlLbl val="0"/>
      </c:cat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любознательность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низкая</c:v>
                </c:pt>
                <c:pt idx="1">
                  <c:v>средня</c:v>
                </c:pt>
                <c:pt idx="2">
                  <c:v>высокая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0.05</c:v>
                </c:pt>
                <c:pt idx="1">
                  <c:v>0.1</c:v>
                </c:pt>
                <c:pt idx="2">
                  <c:v>0.85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6176896"/>
        <c:axId val="34577728"/>
      </c:barChart>
      <c:valAx>
        <c:axId val="3457772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6176896"/>
        <c:crosses val="autoZero"/>
        <c:crossBetween val="between"/>
      </c:valAx>
      <c:catAx>
        <c:axId val="36176896"/>
        <c:scaling>
          <c:orientation val="minMax"/>
        </c:scaling>
        <c:delete val="0"/>
        <c:axPos val="b"/>
        <c:majorTickMark val="out"/>
        <c:minorTickMark val="none"/>
        <c:tickLblPos val="nextTo"/>
        <c:crossAx val="34577728"/>
        <c:crosses val="autoZero"/>
        <c:auto val="1"/>
        <c:lblAlgn val="ctr"/>
        <c:lblOffset val="100"/>
        <c:noMultiLvlLbl val="0"/>
      </c:cat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3EFF36-C8E7-49E1-BD80-A9555971AB93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148173-8C89-44B3-844F-8AAF5F528F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227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48173-8C89-44B3-844F-8AAF5F528F0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481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BD1DF-D6F1-460F-AF6D-AAA165CA1912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B34BA-A471-41D7-B447-8515348C80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486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BD1DF-D6F1-460F-AF6D-AAA165CA1912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B34BA-A471-41D7-B447-8515348C80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663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BD1DF-D6F1-460F-AF6D-AAA165CA1912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B34BA-A471-41D7-B447-8515348C80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031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BD1DF-D6F1-460F-AF6D-AAA165CA1912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B34BA-A471-41D7-B447-8515348C80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28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BD1DF-D6F1-460F-AF6D-AAA165CA1912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B34BA-A471-41D7-B447-8515348C80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648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BD1DF-D6F1-460F-AF6D-AAA165CA1912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B34BA-A471-41D7-B447-8515348C80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711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BD1DF-D6F1-460F-AF6D-AAA165CA1912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B34BA-A471-41D7-B447-8515348C80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209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BD1DF-D6F1-460F-AF6D-AAA165CA1912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B34BA-A471-41D7-B447-8515348C80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70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BD1DF-D6F1-460F-AF6D-AAA165CA1912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B34BA-A471-41D7-B447-8515348C80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993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BD1DF-D6F1-460F-AF6D-AAA165CA1912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B34BA-A471-41D7-B447-8515348C80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23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BD1DF-D6F1-460F-AF6D-AAA165CA1912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B34BA-A471-41D7-B447-8515348C80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978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BD1DF-D6F1-460F-AF6D-AAA165CA1912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B34BA-A471-41D7-B447-8515348C80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37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lokolchik116.ru/pochem.php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Admin\Desktop\фоны - эксп\dopuslug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7317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Круглая лента лицом вверх 3"/>
          <p:cNvSpPr/>
          <p:nvPr/>
        </p:nvSpPr>
        <p:spPr>
          <a:xfrm>
            <a:off x="1714480" y="1428736"/>
            <a:ext cx="5500726" cy="3166642"/>
          </a:xfrm>
          <a:prstGeom prst="ellipseRibbon2">
            <a:avLst>
              <a:gd name="adj1" fmla="val 17672"/>
              <a:gd name="adj2" fmla="val 57161"/>
              <a:gd name="adj3" fmla="val 576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8D1DA3"/>
                </a:solidFill>
                <a:latin typeface="Times New Roman" pitchFamily="18" charset="0"/>
                <a:cs typeface="Times New Roman" pitchFamily="18" charset="0"/>
              </a:rPr>
              <a:t>Любознательность детей раннего возраста</a:t>
            </a:r>
            <a:endParaRPr lang="ru-RU" sz="2400" b="1" dirty="0">
              <a:solidFill>
                <a:srgbClr val="8D1DA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116632"/>
            <a:ext cx="7848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 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общеразвивающего вида  № 52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города Муром (МБДОУ детский сад № 52)</a:t>
            </a:r>
          </a:p>
          <a:p>
            <a:pPr algn="just"/>
            <a:r>
              <a:rPr lang="ru-RU" dirty="0"/>
              <a:t>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7488" y="6215082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Март 2019 г.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Воспитатель: Кузина Н. Н.</a:t>
            </a:r>
            <a:endParaRPr lang="ru-RU" sz="1400" dirty="0"/>
          </a:p>
        </p:txBody>
      </p:sp>
      <p:sp>
        <p:nvSpPr>
          <p:cNvPr id="9" name="Лента лицом вниз 8"/>
          <p:cNvSpPr/>
          <p:nvPr/>
        </p:nvSpPr>
        <p:spPr>
          <a:xfrm>
            <a:off x="1643042" y="2143116"/>
            <a:ext cx="45719" cy="71438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11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692696"/>
            <a:ext cx="4310063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C:\Users\User\Desktop\Сегодня\IMG_20190226_1557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3"/>
            <a:ext cx="253828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User\Desktop\Сегодня\IMG_20190226_15573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916834"/>
            <a:ext cx="2538281" cy="338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User\Desktop\Сегодня\IMG_20190226_15575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926400"/>
            <a:ext cx="2531107" cy="337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368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dmin\Desktop\фоны - эксп\фон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Лента лицом вниз 5"/>
          <p:cNvSpPr/>
          <p:nvPr/>
        </p:nvSpPr>
        <p:spPr>
          <a:xfrm>
            <a:off x="4572000" y="714357"/>
            <a:ext cx="4214842" cy="1000132"/>
          </a:xfrm>
          <a:prstGeom prst="ribbon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«Конструктивные превращения»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Лента лицом вниз 6"/>
          <p:cNvSpPr/>
          <p:nvPr/>
        </p:nvSpPr>
        <p:spPr>
          <a:xfrm>
            <a:off x="571472" y="4572008"/>
            <a:ext cx="4286280" cy="1000132"/>
          </a:xfrm>
          <a:prstGeom prst="ribbon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«Вылови шарик!»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IMG_20190205_1615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721251"/>
            <a:ext cx="2798142" cy="209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IMG_20190205_1612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86654"/>
            <a:ext cx="2798142" cy="209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ser\Desktop\IMG_20190214_09185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3563888" cy="267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64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\Desktop\фоны - эксп\фон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57214"/>
            <a:ext cx="8229600" cy="35721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11" name="Лента лицом вниз 10"/>
          <p:cNvSpPr/>
          <p:nvPr/>
        </p:nvSpPr>
        <p:spPr>
          <a:xfrm>
            <a:off x="4680205" y="1642220"/>
            <a:ext cx="3857652" cy="714380"/>
          </a:xfrm>
          <a:prstGeom prst="ribbon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Узнаем цвета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Лента лицом вниз 11"/>
          <p:cNvSpPr/>
          <p:nvPr/>
        </p:nvSpPr>
        <p:spPr>
          <a:xfrm>
            <a:off x="467544" y="1246727"/>
            <a:ext cx="3786214" cy="714380"/>
          </a:xfrm>
          <a:prstGeom prst="ribbon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красками знакомимся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IMG_20190213_0919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716" y="2636912"/>
            <a:ext cx="3851920" cy="288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IMG_20190213_0919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95" y="2451228"/>
            <a:ext cx="3702157" cy="277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dmin\Desktop\фоны - эксп\фон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571472" y="1428736"/>
            <a:ext cx="4068564" cy="27860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Лента лицом вниз 5"/>
          <p:cNvSpPr/>
          <p:nvPr/>
        </p:nvSpPr>
        <p:spPr>
          <a:xfrm>
            <a:off x="899592" y="584447"/>
            <a:ext cx="6912768" cy="612305"/>
          </a:xfrm>
          <a:prstGeom prst="ribbon">
            <a:avLst>
              <a:gd name="adj1" fmla="val 17843"/>
              <a:gd name="adj2" fmla="val 47840"/>
            </a:avLst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«УГОЛОК ЭКСПЕРИМЕНТИРОВАНИЯ»</a:t>
            </a:r>
          </a:p>
        </p:txBody>
      </p:sp>
      <p:pic>
        <p:nvPicPr>
          <p:cNvPr id="7" name="Рисунок 6" descr="Рисунок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3286124"/>
            <a:ext cx="3852672" cy="2895600"/>
          </a:xfrm>
          <a:prstGeom prst="round2DiagRect">
            <a:avLst/>
          </a:prstGeom>
          <a:ln w="762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316664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Admin\Desktop\фоны - эксп\фон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>
            <a:off x="642910" y="642919"/>
            <a:ext cx="3571900" cy="25168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11960" y="1340768"/>
            <a:ext cx="4536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screen"/>
          <a:stretch>
            <a:fillRect/>
          </a:stretch>
        </p:blipFill>
        <p:spPr bwMode="auto">
          <a:xfrm>
            <a:off x="642910" y="3500438"/>
            <a:ext cx="3524274" cy="26432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 descr="C:\Users\User\Desktop\IMG_20190131_15504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288" y="665042"/>
            <a:ext cx="3203848" cy="240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IMG_20190131_15505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260" y="3362716"/>
            <a:ext cx="3707904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64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Результативность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268760"/>
            <a:ext cx="8147248" cy="4857403"/>
          </a:xfrm>
        </p:spPr>
        <p:txBody>
          <a:bodyPr/>
          <a:lstStyle/>
          <a:p>
            <a:r>
              <a:rPr lang="ru-RU" dirty="0" smtClean="0"/>
              <a:t>До начала проекта  любознательность выявлена </a:t>
            </a:r>
          </a:p>
          <a:p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132661107"/>
              </p:ext>
            </p:extLst>
          </p:nvPr>
        </p:nvGraphicFramePr>
        <p:xfrm>
          <a:off x="1475656" y="2420888"/>
          <a:ext cx="6696744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74816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Результативность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 окончанию  проекта  </a:t>
            </a:r>
            <a:r>
              <a:rPr lang="ru-RU" dirty="0"/>
              <a:t>любознательность выявлена </a:t>
            </a:r>
          </a:p>
          <a:p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029613945"/>
              </p:ext>
            </p:extLst>
          </p:nvPr>
        </p:nvGraphicFramePr>
        <p:xfrm>
          <a:off x="1835696" y="2276872"/>
          <a:ext cx="6336704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891113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dmin\Desktop\фоны - эксп\фон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1291235"/>
            <a:ext cx="83529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b="1" i="1" u="sng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971600" y="1556792"/>
            <a:ext cx="7200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Вывод: 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В ходе проекта у детей раннего возраста развивался познавательный интерес – любознательность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Дети учувствовали в исследованиях, закрепляли знания цветов, сравнивали предметы наглядно по карточкам составляли узоры 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У детей сформировалось представление о свойствах и качествах предметного мира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6664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фоны - эксп\фон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500090"/>
            <a:ext cx="8229600" cy="714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500726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ru-RU" sz="1600" b="1" dirty="0" smtClean="0">
                <a:latin typeface="Times New Roman"/>
                <a:ea typeface="Times New Roman"/>
              </a:rPr>
              <a:t>       1. Аксенова, З.Ф. Войди в природу другом. Экологическое воспитание дошкольников. – Москва: ТЦ Сфера, 2011. – 128 с. – (Библиотека воспитателя).</a:t>
            </a:r>
          </a:p>
          <a:p>
            <a:pPr lvl="0">
              <a:buNone/>
            </a:pPr>
            <a:r>
              <a:rPr lang="ru-RU" sz="1600" b="1" dirty="0" smtClean="0">
                <a:latin typeface="Times New Roman"/>
                <a:ea typeface="Times New Roman"/>
              </a:rPr>
              <a:t>       2. </a:t>
            </a:r>
            <a:r>
              <a:rPr lang="ru-RU" sz="1600" b="1" dirty="0" err="1" smtClean="0">
                <a:latin typeface="Times New Roman"/>
                <a:ea typeface="Times New Roman"/>
              </a:rPr>
              <a:t>Горькова</a:t>
            </a:r>
            <a:r>
              <a:rPr lang="ru-RU" sz="1600" b="1" dirty="0" smtClean="0">
                <a:latin typeface="Times New Roman"/>
                <a:ea typeface="Times New Roman"/>
              </a:rPr>
              <a:t>, Л.Г. Сценарии занятий по экологическому воспитанию дошкольников (средняя, старшая, подготовительная группы) / Л.Г. </a:t>
            </a:r>
            <a:r>
              <a:rPr lang="ru-RU" sz="1600" b="1" dirty="0" err="1" smtClean="0">
                <a:latin typeface="Times New Roman"/>
                <a:ea typeface="Times New Roman"/>
              </a:rPr>
              <a:t>Горькова</a:t>
            </a:r>
            <a:r>
              <a:rPr lang="ru-RU" sz="1600" b="1" dirty="0" smtClean="0">
                <a:latin typeface="Times New Roman"/>
                <a:ea typeface="Times New Roman"/>
              </a:rPr>
              <a:t>, А.В. Кочергина, Л.А. Обухова. - Москва: ВАКО, 2005. – 240 с. - (Дошкольники: учим, развиваем, воспитываем).</a:t>
            </a:r>
          </a:p>
          <a:p>
            <a:pPr lvl="0">
              <a:buNone/>
            </a:pPr>
            <a:r>
              <a:rPr lang="ru-RU" sz="1600" b="1" dirty="0" smtClean="0">
                <a:latin typeface="Times New Roman"/>
                <a:ea typeface="Times New Roman"/>
              </a:rPr>
              <a:t>       3. Егоренков, Л.И. Экологическое воспитание дошкольников и младших школьников: Пособие для родителей, педагогов и воспитателей детских дошкольных учреждений, учителей начальных классов. - Москва: АРКТИ, 2001. - 128с.</a:t>
            </a:r>
          </a:p>
          <a:p>
            <a:pPr lvl="0">
              <a:buNone/>
            </a:pPr>
            <a:r>
              <a:rPr lang="ru-RU" sz="1600" b="1" dirty="0" smtClean="0">
                <a:latin typeface="Times New Roman"/>
                <a:ea typeface="Times New Roman"/>
              </a:rPr>
              <a:t>      4. </a:t>
            </a:r>
            <a:r>
              <a:rPr lang="ru-RU" sz="1600" b="1" dirty="0" err="1" smtClean="0">
                <a:latin typeface="Times New Roman"/>
                <a:ea typeface="Times New Roman"/>
              </a:rPr>
              <a:t>Ковинько</a:t>
            </a:r>
            <a:r>
              <a:rPr lang="ru-RU" sz="1600" b="1" dirty="0" smtClean="0">
                <a:latin typeface="Times New Roman"/>
                <a:ea typeface="Times New Roman"/>
              </a:rPr>
              <a:t>, Л.В. Секреты природы - это так интересно! - Москва: </a:t>
            </a:r>
            <a:r>
              <a:rPr lang="ru-RU" sz="1600" b="1" dirty="0" err="1" smtClean="0">
                <a:latin typeface="Times New Roman"/>
                <a:ea typeface="Times New Roman"/>
              </a:rPr>
              <a:t>Линка-Пресс</a:t>
            </a:r>
            <a:r>
              <a:rPr lang="ru-RU" sz="1600" b="1" dirty="0" smtClean="0">
                <a:latin typeface="Times New Roman"/>
                <a:ea typeface="Times New Roman"/>
              </a:rPr>
              <a:t>, 2004. – 72с.: ил.</a:t>
            </a:r>
          </a:p>
          <a:p>
            <a:pPr lvl="0">
              <a:buNone/>
            </a:pPr>
            <a:r>
              <a:rPr lang="ru-RU" sz="1600" b="1" dirty="0" smtClean="0">
                <a:latin typeface="Times New Roman"/>
                <a:ea typeface="Times New Roman"/>
              </a:rPr>
              <a:t>       5. Лопатина, А.А. Сказы матушки земли. Экологическое воспитание через сказки, стихи и творческие задания / А. А.Лопатина, М.В. </a:t>
            </a:r>
            <a:r>
              <a:rPr lang="ru-RU" sz="1600" b="1" dirty="0" err="1" smtClean="0">
                <a:latin typeface="Times New Roman"/>
                <a:ea typeface="Times New Roman"/>
              </a:rPr>
              <a:t>Скребцова</a:t>
            </a:r>
            <a:r>
              <a:rPr lang="ru-RU" sz="1600" b="1" dirty="0" smtClean="0">
                <a:latin typeface="Times New Roman"/>
                <a:ea typeface="Times New Roman"/>
              </a:rPr>
              <a:t>. - 2-е изд. - Москва: </a:t>
            </a:r>
            <a:r>
              <a:rPr lang="ru-RU" sz="1600" b="1" dirty="0" err="1" smtClean="0">
                <a:latin typeface="Times New Roman"/>
                <a:ea typeface="Times New Roman"/>
              </a:rPr>
              <a:t>Амрита-Русь</a:t>
            </a:r>
            <a:r>
              <a:rPr lang="ru-RU" sz="1600" b="1" dirty="0" smtClean="0">
                <a:latin typeface="Times New Roman"/>
                <a:ea typeface="Times New Roman"/>
              </a:rPr>
              <a:t>, 2008. - 256 с. - (Образование и творчество).</a:t>
            </a:r>
          </a:p>
          <a:p>
            <a:pPr lvl="0">
              <a:buNone/>
            </a:pPr>
            <a:r>
              <a:rPr lang="ru-RU" sz="1600" b="1" dirty="0" smtClean="0">
                <a:latin typeface="Times New Roman"/>
                <a:ea typeface="Times New Roman"/>
              </a:rPr>
              <a:t>       6. Луконина, Н.Н. Утренники в детском саду: Сценарии о природе / Н.Н. Луконина, Л.Е. </a:t>
            </a:r>
            <a:r>
              <a:rPr lang="ru-RU" sz="1600" b="1" dirty="0" err="1" smtClean="0">
                <a:latin typeface="Times New Roman"/>
                <a:ea typeface="Times New Roman"/>
              </a:rPr>
              <a:t>Чадова</a:t>
            </a:r>
            <a:r>
              <a:rPr lang="ru-RU" sz="1600" b="1" dirty="0" smtClean="0">
                <a:latin typeface="Times New Roman"/>
                <a:ea typeface="Times New Roman"/>
              </a:rPr>
              <a:t>. - Москва: Айрис- пресс, 2002. - 240с.: ил. - (Внимание, дети).</a:t>
            </a:r>
          </a:p>
          <a:p>
            <a:pPr lvl="0">
              <a:buNone/>
            </a:pPr>
            <a:r>
              <a:rPr lang="ru-RU" sz="1600" b="1" dirty="0" smtClean="0">
                <a:latin typeface="Times New Roman"/>
                <a:ea typeface="Times New Roman"/>
              </a:rPr>
              <a:t>       7. </a:t>
            </a:r>
            <a:r>
              <a:rPr lang="ru-RU" sz="1600" b="1" dirty="0" err="1" smtClean="0">
                <a:latin typeface="Times New Roman"/>
                <a:ea typeface="Times New Roman"/>
              </a:rPr>
              <a:t>Мазильникова</a:t>
            </a:r>
            <a:r>
              <a:rPr lang="ru-RU" sz="1600" b="1" dirty="0" smtClean="0">
                <a:latin typeface="Times New Roman"/>
                <a:ea typeface="Times New Roman"/>
              </a:rPr>
              <a:t>, Н.Н. </a:t>
            </a:r>
            <a:r>
              <a:rPr lang="ru-RU" sz="1600" b="1" dirty="0" err="1" smtClean="0">
                <a:latin typeface="Times New Roman"/>
                <a:ea typeface="Times New Roman"/>
              </a:rPr>
              <a:t>Эколого-валеологическое</a:t>
            </a:r>
            <a:r>
              <a:rPr lang="ru-RU" sz="1600" b="1" dirty="0" smtClean="0">
                <a:latin typeface="Times New Roman"/>
                <a:ea typeface="Times New Roman"/>
              </a:rPr>
              <a:t> воспитание дошкольников. Организация прогулок в летний период / Н.Н. </a:t>
            </a:r>
            <a:r>
              <a:rPr lang="ru-RU" sz="1600" b="1" dirty="0" err="1" smtClean="0">
                <a:latin typeface="Times New Roman"/>
                <a:ea typeface="Times New Roman"/>
              </a:rPr>
              <a:t>Мазильникова</a:t>
            </a:r>
            <a:r>
              <a:rPr lang="ru-RU" sz="1600" b="1" dirty="0" smtClean="0">
                <a:latin typeface="Times New Roman"/>
                <a:ea typeface="Times New Roman"/>
              </a:rPr>
              <a:t>, С.В. Терехина. – Санкт-Петербург: ООО «ИЗДАТЕЛЬСТВО «ДЕТСТВО-ПРЕСС», 2013. – 96с.</a:t>
            </a:r>
          </a:p>
          <a:p>
            <a:endParaRPr lang="ru-RU" dirty="0"/>
          </a:p>
        </p:txBody>
      </p:sp>
      <p:sp>
        <p:nvSpPr>
          <p:cNvPr id="5" name="Лента лицом вниз 4"/>
          <p:cNvSpPr/>
          <p:nvPr/>
        </p:nvSpPr>
        <p:spPr>
          <a:xfrm>
            <a:off x="714348" y="500042"/>
            <a:ext cx="6929486" cy="500066"/>
          </a:xfrm>
          <a:prstGeom prst="ribbon">
            <a:avLst>
              <a:gd name="adj1" fmla="val 33333"/>
              <a:gd name="adj2" fmla="val 50000"/>
            </a:avLst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Список литературы: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\Desktop\фоны - эксп\фон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229600" cy="6357958"/>
          </a:xfrm>
        </p:spPr>
        <p:txBody>
          <a:bodyPr>
            <a:normAutofit fontScale="90000"/>
          </a:bodyPr>
          <a:lstStyle/>
          <a:p>
            <a:pPr marL="342900" lvl="0" indent="-342900" algn="l"/>
            <a:r>
              <a:rPr lang="ru-RU" sz="1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      8. </a:t>
            </a:r>
            <a:r>
              <a:rPr lang="ru-RU" sz="1800" b="1" dirty="0" smtClean="0">
                <a:latin typeface="Times New Roman"/>
                <a:ea typeface="Times New Roman"/>
              </a:rPr>
              <a:t>Николаева, С.Н. Теория и методика экологического образования детей: Учеб. пособие для студ. </a:t>
            </a:r>
            <a:r>
              <a:rPr lang="ru-RU" sz="1800" b="1" dirty="0" err="1" smtClean="0">
                <a:latin typeface="Times New Roman"/>
                <a:ea typeface="Times New Roman"/>
              </a:rPr>
              <a:t>высш</a:t>
            </a:r>
            <a:r>
              <a:rPr lang="ru-RU" sz="1800" b="1" dirty="0" smtClean="0">
                <a:latin typeface="Times New Roman"/>
                <a:ea typeface="Times New Roman"/>
              </a:rPr>
              <a:t>. </a:t>
            </a:r>
            <a:r>
              <a:rPr lang="ru-RU" sz="1800" b="1" dirty="0" err="1" smtClean="0">
                <a:latin typeface="Times New Roman"/>
                <a:ea typeface="Times New Roman"/>
              </a:rPr>
              <a:t>пед</a:t>
            </a:r>
            <a:r>
              <a:rPr lang="ru-RU" sz="1800" b="1" dirty="0" smtClean="0">
                <a:latin typeface="Times New Roman"/>
                <a:ea typeface="Times New Roman"/>
              </a:rPr>
              <a:t>. учеб. заведений. - Москва: Издательский центр «Академия», 2002. - 336с.</a:t>
            </a:r>
            <a:r>
              <a:rPr lang="ru-RU" sz="1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9. Николаева, С.Н. Экологическое воспитание младших дошкольников. Книга для воспитателей детского сада. - Москва: Мозаика-Синтез, 2004. - 96с.</a:t>
            </a:r>
            <a:br>
              <a:rPr lang="ru-RU" sz="1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10.   </a:t>
            </a:r>
            <a:r>
              <a:rPr lang="ru-RU" sz="1800" b="1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Римашевская</a:t>
            </a:r>
            <a:r>
              <a:rPr lang="ru-RU" sz="1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, Л.С. Теории и технологии экологического развития детей дошкольного возраста. Программа учебного курса и методические рекомендации для самостоятельной работы студентов </a:t>
            </a:r>
            <a:r>
              <a:rPr lang="ru-RU" sz="1800" b="1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бакалавриата</a:t>
            </a:r>
            <a:r>
              <a:rPr lang="ru-RU" sz="1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.: Учебно-методическое пособие / Л.С. </a:t>
            </a:r>
            <a:r>
              <a:rPr lang="ru-RU" sz="1800" b="1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Римашевская</a:t>
            </a:r>
            <a:r>
              <a:rPr lang="ru-RU" sz="1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, Н.О. Никонова, Т.А. Ивченко. - Москва: Центр педагогического образования, 2008. - 128с.</a:t>
            </a:r>
            <a:br>
              <a:rPr lang="ru-RU" sz="1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11. Рыжова, Н.А. Воздух вокруг нас: [метод. пособие] / Н.А. Рыжова, С.И. </a:t>
            </a:r>
            <a:r>
              <a:rPr lang="ru-RU" sz="1800" b="1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Мусиенко</a:t>
            </a:r>
            <a:r>
              <a:rPr lang="ru-RU" sz="1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. – 2-е изд. – Москва: Обруч, 2013. – 208с.: ил.</a:t>
            </a:r>
            <a:br>
              <a:rPr lang="ru-RU" sz="1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12. Система экологического воспитания в дошкольных образовательных учреждениях: информационно-методические материалы, </a:t>
            </a:r>
            <a:r>
              <a:rPr lang="ru-RU" sz="1800" b="1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экологизация</a:t>
            </a:r>
            <a:r>
              <a:rPr lang="ru-RU" sz="1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развивающей среды детского сада, разработки занятий по разделу «Мир природы», утренники, викторины, игры.- 2-е изд., стереотип. / авт.-сост. О.Ф. </a:t>
            </a:r>
            <a:r>
              <a:rPr lang="ru-RU" sz="1800" b="1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Горбатенко</a:t>
            </a:r>
            <a:r>
              <a:rPr lang="ru-RU" sz="1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. - Волгоград: Учитель, 2008. - 286с.</a:t>
            </a:r>
            <a:br>
              <a:rPr lang="ru-RU" sz="1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13. Федотова, А.М. Познаем окружающий мир играя: сюжетно-дидактические игры для дошкольников. – Москва: ТЦ Сфера, 2015. – 112 с. – (Библиотека Воспитателя).</a:t>
            </a:r>
            <a:br>
              <a:rPr lang="ru-RU" sz="1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14. Экологические стихи и сказки клубов друзей WWF. / Сост. Е. Кузнецова. - Москва: Всемирный фонд дикой природы, 2006. - 104 с.: ил.</a:t>
            </a:r>
            <a:br>
              <a:rPr lang="ru-RU" sz="1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15. </a:t>
            </a:r>
            <a:r>
              <a:rPr lang="ru-RU" sz="1800" b="1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Ковинько</a:t>
            </a:r>
            <a:r>
              <a:rPr lang="ru-RU" sz="1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, Л.В. Секреты природы - это так интересно! - М.: </a:t>
            </a:r>
            <a:r>
              <a:rPr lang="ru-RU" sz="1800" b="1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Линка-Пресс</a:t>
            </a:r>
            <a:r>
              <a:rPr lang="ru-RU" sz="1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, 2004. – 72с.: ил. Знакомство со свойствами обычных веществ - воды, воздуха и почвы - одно из возможных направлений экологического воспитания. </a:t>
            </a:r>
            <a:r>
              <a:rPr lang="ru-RU" sz="1800" b="1" dirty="0" smtClean="0"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latin typeface="Times New Roman"/>
                <a:ea typeface="Times New Roman"/>
              </a:rPr>
            </a:br>
            <a:r>
              <a:rPr lang="ru-RU" sz="1800" b="1" dirty="0" smtClean="0"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latin typeface="Times New Roman"/>
                <a:ea typeface="Times New Roman"/>
              </a:rPr>
            </a:b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Актуальность</a:t>
            </a:r>
          </a:p>
          <a:p>
            <a:r>
              <a:rPr lang="ru-RU" dirty="0" smtClean="0"/>
              <a:t>2. Цель и задачи</a:t>
            </a:r>
          </a:p>
          <a:p>
            <a:r>
              <a:rPr lang="ru-RU" dirty="0" smtClean="0"/>
              <a:t>3. Условия создания</a:t>
            </a:r>
          </a:p>
          <a:p>
            <a:r>
              <a:rPr lang="ru-RU" dirty="0"/>
              <a:t>4</a:t>
            </a:r>
            <a:r>
              <a:rPr lang="ru-RU" dirty="0" smtClean="0"/>
              <a:t>. Технология проекта</a:t>
            </a:r>
          </a:p>
          <a:p>
            <a:r>
              <a:rPr lang="ru-RU" dirty="0" smtClean="0"/>
              <a:t>5. Результативность</a:t>
            </a:r>
          </a:p>
          <a:p>
            <a:r>
              <a:rPr lang="ru-RU" dirty="0" smtClean="0"/>
              <a:t>6. Вывод</a:t>
            </a:r>
          </a:p>
          <a:p>
            <a:r>
              <a:rPr lang="ru-RU" dirty="0" smtClean="0"/>
              <a:t>7. Список литературы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6607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dmin\Desktop\фоны - эксп\фон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Лента лицом вниз 3"/>
          <p:cNvSpPr/>
          <p:nvPr/>
        </p:nvSpPr>
        <p:spPr>
          <a:xfrm>
            <a:off x="1253208" y="642918"/>
            <a:ext cx="6048672" cy="1000132"/>
          </a:xfrm>
          <a:prstGeom prst="ribbon">
            <a:avLst>
              <a:gd name="adj1" fmla="val 28425"/>
              <a:gd name="adj2" fmla="val 47840"/>
            </a:avLst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Актуальность проекта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714488"/>
            <a:ext cx="8064896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Ранний возраст – период активного  познания окружающего мира и исследовательской деятельности ребёнка с предметным миром. В этот период познавательная активность детей – это исследовательская деятельность с различными предметами. Ребёнок исследует различные свойства предметов: форму, величину, проводит простые  причинно – следственные связи между ними, изучает  характер движений и соотношений предметов. Эти действия психологи называются орудийными или предметными,  поскольку предполагают воздействие одним предметом на другой для достижения определённого результата. Смысл действий открывает для ребёнка взрослый. Вопрос о развитии познавательной активности у детей раннего возраста посредством исследовательской деятельности всегда был и остается актуален. Ребёнок,   исследуя     различные предметы и их свойства, проводит простые причинно – следственные связи, изучает характер движений   и соотношение предметов. Тем   самым   он   формирует свой интеллектуальный и   творческий   потенциал.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80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dmin\Desktop\фоны - эксп\фон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Лента лицом вниз 3"/>
          <p:cNvSpPr/>
          <p:nvPr/>
        </p:nvSpPr>
        <p:spPr>
          <a:xfrm>
            <a:off x="1500165" y="2857496"/>
            <a:ext cx="5500727" cy="642942"/>
          </a:xfrm>
          <a:prstGeom prst="ribbon">
            <a:avLst>
              <a:gd name="adj1" fmla="val 28425"/>
              <a:gd name="adj2" fmla="val 47840"/>
            </a:avLst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   ПРОЕКТА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Лента лицом вниз 4"/>
          <p:cNvSpPr/>
          <p:nvPr/>
        </p:nvSpPr>
        <p:spPr>
          <a:xfrm>
            <a:off x="1571604" y="642918"/>
            <a:ext cx="5357850" cy="642942"/>
          </a:xfrm>
          <a:prstGeom prst="ribbon">
            <a:avLst>
              <a:gd name="adj1" fmla="val 28425"/>
              <a:gd name="adj2" fmla="val 47840"/>
            </a:avLst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 ПРОЕКТА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4071942"/>
            <a:ext cx="80762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Развитие любознательности у детей раннего возраста через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экспериментирование</a:t>
            </a:r>
          </a:p>
          <a:p>
            <a:pPr marL="342900" indent="-342900">
              <a:buFontTx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Способствовать к участию детей в исследованиях и обобщению результатов опытов;</a:t>
            </a:r>
          </a:p>
          <a:p>
            <a:pPr marL="342900" indent="-342900">
              <a:buFontTx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Формировать представления о свойствах и качествах предметного мира.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7224" y="1500174"/>
            <a:ext cx="7286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Развитие любознательности у детей раннего возраста через экспериментирование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3" y="5805264"/>
            <a:ext cx="3549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31640" y="3717032"/>
            <a:ext cx="36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80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dmin\Desktop\фоны - эксп\фон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8596" y="428604"/>
            <a:ext cx="56555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Условия создания оптимальной предметно – развивающей среды: разнообразие и насыщенность, неординарность и сменяемость предметной среды, включение в неё максимального количества предметов взрослого обихода, предоставление свободы исследования, резерв свободного места и времени для разворачивания игр, возможность брать любые игрушки и действовать с ними по собственному усмотрению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14744" y="4000504"/>
            <a:ext cx="4925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определение максимального уровня размещения игрушек и материалов согласно росту, универсальность предметно – игровой среды, позволяющей играть совместно, трансформировать её в соответствии с видом игры и содержанием, учёт опыта детей, способности к комбинированию, созданию нового.</a:t>
            </a:r>
            <a:endParaRPr lang="ru-RU" b="1" i="1" dirty="0"/>
          </a:p>
        </p:txBody>
      </p:sp>
      <p:pic>
        <p:nvPicPr>
          <p:cNvPr id="6" name="Рисунок 5" descr="Почемучки">
            <a:hlinkClick r:id="rId3"/>
          </p:cNvPr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04408" y="1381244"/>
            <a:ext cx="2343785" cy="2623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kolokolchik116.ru/images/groups/c09-32.gif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1472" y="3286124"/>
            <a:ext cx="2935605" cy="3286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7303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Технология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В понедельник мы проводили опыты с песком «Сухой – сыпется, мокрый – лепится.</a:t>
            </a:r>
          </a:p>
          <a:p>
            <a:pPr marL="0" indent="0">
              <a:buNone/>
            </a:pPr>
            <a:r>
              <a:rPr lang="ru-RU" sz="2400" dirty="0" smtClean="0"/>
              <a:t>Вторник «Волшебные прищепки» Составление различных узоров, моделирование предметов </a:t>
            </a:r>
          </a:p>
          <a:p>
            <a:pPr marL="0" indent="0">
              <a:buNone/>
            </a:pPr>
            <a:r>
              <a:rPr lang="ru-RU" sz="2400" dirty="0" smtClean="0"/>
              <a:t>Среда: Закрепление и сравнение предметов «большой – маленький»</a:t>
            </a:r>
          </a:p>
          <a:p>
            <a:pPr marL="0" indent="0">
              <a:buNone/>
            </a:pPr>
            <a:r>
              <a:rPr lang="ru-RU" sz="2400" dirty="0" smtClean="0"/>
              <a:t>Четверг: Закрепление составления узора по карточкам      работа с конструктором</a:t>
            </a:r>
          </a:p>
          <a:p>
            <a:pPr marL="0" indent="0">
              <a:buNone/>
            </a:pPr>
            <a:r>
              <a:rPr lang="ru-RU" sz="2400" dirty="0" smtClean="0"/>
              <a:t>Пятница: Формирование работы с красками, закрепление знания цветов</a:t>
            </a: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83038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dmin\Desktop\фоны - эксп\фон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Лента лицом вниз 3"/>
          <p:cNvSpPr/>
          <p:nvPr/>
        </p:nvSpPr>
        <p:spPr>
          <a:xfrm>
            <a:off x="1375046" y="2018107"/>
            <a:ext cx="6671664" cy="2922829"/>
          </a:xfrm>
          <a:prstGeom prst="ribbon">
            <a:avLst>
              <a:gd name="adj1" fmla="val 28425"/>
              <a:gd name="adj2" fmla="val 65910"/>
            </a:avLst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«Расскажи – и я забуду,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покажи – и я запомню,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дай попробовать – и я пойму».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0878" y="2708920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2920" y="3140968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7063" y="5830525"/>
            <a:ext cx="8064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735218" y="3637185"/>
            <a:ext cx="33544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52400" y="440323"/>
            <a:ext cx="2487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68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dmin\Desktop\фоны - эксп\фон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Лента лицом вниз 5"/>
          <p:cNvSpPr/>
          <p:nvPr/>
        </p:nvSpPr>
        <p:spPr>
          <a:xfrm>
            <a:off x="4714876" y="980728"/>
            <a:ext cx="3929090" cy="1184152"/>
          </a:xfrm>
          <a:prstGeom prst="ribbon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 Сухой – сыпется!»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Лента лицом вниз 6"/>
          <p:cNvSpPr/>
          <p:nvPr/>
        </p:nvSpPr>
        <p:spPr>
          <a:xfrm>
            <a:off x="642910" y="4857760"/>
            <a:ext cx="3714776" cy="1041276"/>
          </a:xfrm>
          <a:prstGeom prst="ribbon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«Мокрый – лепится!»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User\Desktop\IMG_20190301_0926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327136"/>
            <a:ext cx="3053957" cy="4071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User\Desktop\IMG_20190301_0928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393" y="548680"/>
            <a:ext cx="3111810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64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dmin\Desktop\фоны - эксп\фон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35896" y="2060848"/>
            <a:ext cx="4968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Лента лицом вниз 6"/>
          <p:cNvSpPr/>
          <p:nvPr/>
        </p:nvSpPr>
        <p:spPr>
          <a:xfrm>
            <a:off x="642910" y="5000636"/>
            <a:ext cx="3429024" cy="1071570"/>
          </a:xfrm>
          <a:prstGeom prst="ribbon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«Волшебные прищепки!»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Сегодня\IMG_20190226_1555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03" y="548680"/>
            <a:ext cx="3078343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Сегодня\IMG_20190226_1556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48679"/>
            <a:ext cx="1855041" cy="247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Сегодня\IMG_20190226_15583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492896"/>
            <a:ext cx="2895786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64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</TotalTime>
  <Words>671</Words>
  <Application>Microsoft Office PowerPoint</Application>
  <PresentationFormat>Экран (4:3)</PresentationFormat>
  <Paragraphs>74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Содержание</vt:lpstr>
      <vt:lpstr>Презентация PowerPoint</vt:lpstr>
      <vt:lpstr>Презентация PowerPoint</vt:lpstr>
      <vt:lpstr>Презентация PowerPoint</vt:lpstr>
      <vt:lpstr>Технология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Результативность</vt:lpstr>
      <vt:lpstr>Результативность</vt:lpstr>
      <vt:lpstr>Презентация PowerPoint</vt:lpstr>
      <vt:lpstr>Презентация PowerPoint</vt:lpstr>
      <vt:lpstr>       8. Николаева, С.Н. Теория и методика экологического образования детей: Учеб. пособие для студ. высш. пед. учеб. заведений. - Москва: Издательский центр «Академия», 2002. - 336с.  9. Николаева, С.Н. Экологическое воспитание младших дошкольников. Книга для воспитателей детского сада. - Москва: Мозаика-Синтез, 2004. - 96с. 10.   Римашевская, Л.С. Теории и технологии экологического развития детей дошкольного возраста. Программа учебного курса и методические рекомендации для самостоятельной работы студентов бакалавриата.: Учебно-методическое пособие / Л.С. Римашевская, Н.О. Никонова, Т.А. Ивченко. - Москва: Центр педагогического образования, 2008. - 128с. 11. Рыжова, Н.А. Воздух вокруг нас: [метод. пособие] / Н.А. Рыжова, С.И. Мусиенко. – 2-е изд. – Москва: Обруч, 2013. – 208с.: ил. 12. Система экологического воспитания в дошкольных образовательных учреждениях: информационно-методические материалы, экологизация развивающей среды детского сада, разработки занятий по разделу «Мир природы», утренники, викторины, игры.- 2-е изд., стереотип. / авт.-сост. О.Ф. Горбатенко. - Волгоград: Учитель, 2008. - 286с. 13. Федотова, А.М. Познаем окружающий мир играя: сюжетно-дидактические игры для дошкольников. – Москва: ТЦ Сфера, 2015. – 112 с. – (Библиотека Воспитателя). 14. Экологические стихи и сказки клубов друзей WWF. / Сост. Е. Кузнецова. - Москва: Всемирный фонд дикой природы, 2006. - 104 с.: ил. 15. Ковинько, Л.В. Секреты природы - это так интересно! - М.: Линка-Пресс, 2004. – 72с.: ил. Знакомство со свойствами обычных веществ - воды, воздуха и почвы - одно из возможных направлений экологического воспитания.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75</cp:revision>
  <cp:lastPrinted>2019-03-27T17:02:18Z</cp:lastPrinted>
  <dcterms:created xsi:type="dcterms:W3CDTF">2012-08-16T11:05:40Z</dcterms:created>
  <dcterms:modified xsi:type="dcterms:W3CDTF">2019-03-28T17:27:14Z</dcterms:modified>
</cp:coreProperties>
</file>