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63" r:id="rId5"/>
    <p:sldId id="257" r:id="rId6"/>
    <p:sldId id="264" r:id="rId7"/>
    <p:sldId id="265" r:id="rId8"/>
    <p:sldId id="259" r:id="rId9"/>
    <p:sldId id="260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2" r:id="rId23"/>
    <p:sldId id="281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FF"/>
    <a:srgbClr val="0000CC"/>
    <a:srgbClr val="FF0066"/>
    <a:srgbClr val="CC0099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lovari.yandex.ru/~&#1082;&#1085;&#1080;&#1075;&#1080;/&#1058;&#1086;&#1083;&#1082;&#1086;&#1074;&#1099;&#1081;%20&#1089;&#1083;&#1086;&#1074;&#1072;&#1088;&#1100;%20&#1059;&#1096;&#1072;&#1082;&#1086;&#1074;&#1072;/&#1052;&#1077;&#1089;&#1090;&#1086;/" TargetMode="External"/><Relationship Id="rId2" Type="http://schemas.openxmlformats.org/officeDocument/2006/relationships/hyperlink" Target="http://slovari.yandex.ru/~&#1082;&#1085;&#1080;&#1075;&#1080;/&#1058;&#1086;&#1083;&#1082;&#1086;&#1074;&#1099;&#1081;%20&#1089;&#1083;&#1086;&#1074;&#1072;&#1088;&#1100;%20&#1059;&#1096;&#1072;&#1082;&#1086;&#1074;&#1072;/&#1055;&#1091;&#1090;&#1100;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lovari.yandex.ru/~&#1082;&#1085;&#1080;&#1075;&#1080;/&#1069;&#1090;&#1080;&#1084;&#1086;&#1083;&#1086;&#1075;&#1080;&#1095;&#1077;&#1089;&#1082;&#1080;&#1081;%20&#1089;&#1083;&#1086;&#1074;&#1072;&#1088;&#1100;/&#1054;&#1090;&#1074;&#1077;&#1088;&#1075;&#1072;&#1090;&#1100;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2478277_1340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429000"/>
            <a:ext cx="2428892" cy="316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50" descr="thumb_aitmatovteatr_15.jpg"/>
          <p:cNvPicPr>
            <a:picLocks noChangeAspect="1" noChangeArrowheads="1"/>
          </p:cNvPicPr>
          <p:nvPr/>
        </p:nvPicPr>
        <p:blipFill>
          <a:blip r:embed="rId3" cstate="print"/>
          <a:srcRect l="15334" t="15464" r="14417" b="15397"/>
          <a:stretch>
            <a:fillRect/>
          </a:stretch>
        </p:blipFill>
        <p:spPr bwMode="auto">
          <a:xfrm>
            <a:off x="0" y="0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            Филологический,   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         ритмомелодический,  психологический  анализ  отрывков  из  произведений  М.Горького 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« Старуха  Изергиль»  и  Ч.Айтматова 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« И  дольше  века  длится  день»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5AEB-6B17-4771-AA1D-A613BB842E01}" type="datetime1">
              <a:rPr lang="ru-RU" smtClean="0"/>
              <a:pPr/>
              <a:t>30.11.2011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w0ZCly4b4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143932" cy="54844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66"/>
                </a:solidFill>
              </a:rPr>
              <a:t>ВЫВОД:</a:t>
            </a:r>
            <a:endParaRPr lang="ru-RU" sz="8800" b="1" i="1" dirty="0">
              <a:solidFill>
                <a:srgbClr val="FF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714488"/>
            <a:ext cx="3500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Итак, мы провели небольшую исследовательскую работу по внутренней форме легенды о Ларе. </a:t>
            </a:r>
          </a:p>
          <a:p>
            <a:r>
              <a:rPr lang="ru-RU" b="1" dirty="0" smtClean="0">
                <a:solidFill>
                  <a:srgbClr val="0000CC"/>
                </a:solidFill>
              </a:rPr>
              <a:t>На уровне композиционно-языковых особенностей </a:t>
            </a:r>
            <a:r>
              <a:rPr lang="ru-RU" b="1" dirty="0" smtClean="0"/>
              <a:t>автор использует большое количество изобразительно-выразительных средств. Особая фонетическая связь в тексте передает впечатление огромного </a:t>
            </a:r>
            <a:r>
              <a:rPr lang="ru-RU" b="1" i="1" dirty="0" smtClean="0"/>
              <a:t>пространства времени</a:t>
            </a:r>
          </a:p>
          <a:p>
            <a:r>
              <a:rPr lang="ru-RU" b="1" i="1" dirty="0" smtClean="0"/>
              <a:t>(  </a:t>
            </a:r>
            <a:r>
              <a:rPr lang="ru-RU" b="1" i="1" dirty="0" err="1" smtClean="0">
                <a:solidFill>
                  <a:srgbClr val="0000CC"/>
                </a:solidFill>
              </a:rPr>
              <a:t>хронотоп</a:t>
            </a:r>
            <a:r>
              <a:rPr lang="ru-RU" b="1" i="1" dirty="0" smtClean="0"/>
              <a:t>). Сюжет четко совпадает с фабулой.</a:t>
            </a:r>
            <a:endParaRPr lang="ru-RU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1785926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На уровне восприятия </a:t>
            </a:r>
            <a:r>
              <a:rPr lang="ru-RU" b="1" i="1" dirty="0" smtClean="0"/>
              <a:t>мы видим обобщенный ,не вырисованный четко образ, нашли аналог в литературе и пришли  к выводу о опасности черт его характера  таких ,как самолюбие и эгоизм.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mCfUd3ui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214338"/>
            <a:ext cx="9753600" cy="7315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3" descr="C:\Users\норд\Desktop\thumbnailCAQRE2BG.jpg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 l="8333" r="8333" b="12245"/>
          <a:stretch>
            <a:fillRect/>
          </a:stretch>
        </p:blipFill>
        <p:spPr bwMode="auto">
          <a:xfrm>
            <a:off x="1214414" y="1714488"/>
            <a:ext cx="2143140" cy="307183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Выноска-облако 3"/>
          <p:cNvSpPr/>
          <p:nvPr/>
        </p:nvSpPr>
        <p:spPr>
          <a:xfrm>
            <a:off x="251520" y="0"/>
            <a:ext cx="2520280" cy="13407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2214546" y="0"/>
            <a:ext cx="2520280" cy="13407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4143372" y="-428652"/>
            <a:ext cx="2520280" cy="13407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олния 6"/>
          <p:cNvSpPr/>
          <p:nvPr/>
        </p:nvSpPr>
        <p:spPr>
          <a:xfrm flipH="1">
            <a:off x="3929058" y="571480"/>
            <a:ext cx="1008112" cy="129614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00636"/>
            <a:ext cx="1498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</a:rPr>
              <a:t>Одиночество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500702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</a:rPr>
              <a:t>Вечное </a:t>
            </a:r>
          </a:p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</a:rPr>
              <a:t>Страдание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500702"/>
            <a:ext cx="1857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</a:rPr>
              <a:t>Желание </a:t>
            </a:r>
          </a:p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</a:rPr>
              <a:t>Умереть</a:t>
            </a:r>
          </a:p>
        </p:txBody>
      </p:sp>
      <p:sp>
        <p:nvSpPr>
          <p:cNvPr id="11" name="Стрелка влево 10"/>
          <p:cNvSpPr/>
          <p:nvPr/>
        </p:nvSpPr>
        <p:spPr>
          <a:xfrm rot="19295807">
            <a:off x="1071538" y="4500570"/>
            <a:ext cx="1008112" cy="57606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1785926"/>
            <a:ext cx="2145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Сверхчеловек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2214554"/>
            <a:ext cx="214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Горд,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 независим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28795" y="0"/>
            <a:ext cx="3368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0000"/>
              </a:solidFill>
            </a:endParaRP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Убил жизнь</a:t>
            </a:r>
            <a:r>
              <a:rPr lang="ru-RU" sz="3600" b="1" dirty="0" smtClean="0">
                <a:solidFill>
                  <a:srgbClr val="FF0000"/>
                </a:solidFill>
              </a:rPr>
              <a:t>!</a:t>
            </a:r>
            <a:endParaRPr lang="ru-RU" sz="3600" b="1" dirty="0"/>
          </a:p>
        </p:txBody>
      </p:sp>
      <p:pic>
        <p:nvPicPr>
          <p:cNvPr id="15" name="Picture 3" descr="C:\Documents and Settings\Администратор\Рабочий стол\stone16lg.jpg"/>
          <p:cNvPicPr>
            <a:picLocks noChangeAspect="1" noChangeArrowheads="1"/>
          </p:cNvPicPr>
          <p:nvPr/>
        </p:nvPicPr>
        <p:blipFill>
          <a:blip r:embed="rId4" cstate="print"/>
          <a:srcRect l="13750" t="22081" r="11250" b="17005"/>
          <a:stretch>
            <a:fillRect/>
          </a:stretch>
        </p:blipFill>
        <p:spPr bwMode="auto">
          <a:xfrm>
            <a:off x="1857356" y="3000372"/>
            <a:ext cx="892975" cy="714380"/>
          </a:xfrm>
          <a:prstGeom prst="hear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457200" y="274638"/>
            <a:ext cx="8229600" cy="157018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 smtClean="0">
                <a:latin typeface="Batang" pitchFamily="18" charset="-127"/>
                <a:ea typeface="Batang" pitchFamily="18" charset="-127"/>
              </a:rPr>
              <a:t>        </a:t>
            </a:r>
            <a:r>
              <a:rPr lang="ru-RU" sz="4800" b="1" i="1" dirty="0" smtClean="0">
                <a:latin typeface="Batang" pitchFamily="18" charset="-127"/>
                <a:ea typeface="Batang" pitchFamily="18" charset="-127"/>
              </a:rPr>
              <a:t>Ритмомелодическая организованность легенды о</a:t>
            </a:r>
          </a:p>
          <a:p>
            <a:r>
              <a:rPr lang="ru-RU" sz="4800" b="1" i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4800" b="1" i="1" dirty="0" smtClean="0">
                <a:latin typeface="Batang" pitchFamily="18" charset="-127"/>
                <a:ea typeface="Batang" pitchFamily="18" charset="-127"/>
              </a:rPr>
              <a:t>                Данко</a:t>
            </a:r>
            <a:endParaRPr lang="ru-RU" sz="4800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455876" y="4185738"/>
            <a:ext cx="2232248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Преобразился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2928934"/>
            <a:ext cx="3096344" cy="3384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11486" y="2967335"/>
            <a:ext cx="3889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РИТМ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2" descr="http://im2-tub-ru.yandex.net/i?id=441195942-19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3143240" cy="39290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1714488"/>
            <a:ext cx="230739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1714488"/>
            <a:ext cx="3113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гармония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9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2\Desktop\да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00306"/>
            <a:ext cx="3813969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2\Desktop\Моис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14488"/>
            <a:ext cx="3878957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79512" y="51589"/>
            <a:ext cx="84969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Пророк Моисей и Данко - освободители народа.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6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488" y="3429000"/>
            <a:ext cx="928694" cy="10715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>
                <a:solidFill>
                  <a:srgbClr val="0000CC"/>
                </a:solidFill>
              </a:rPr>
              <a:t>Монолог-речь одного лица, обладающая организованностью и смысловой завершенностью, ритмом.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390900"/>
          </a:xfrm>
        </p:spPr>
        <p:txBody>
          <a:bodyPr/>
          <a:lstStyle/>
          <a:p>
            <a:pPr>
              <a:buNone/>
            </a:pPr>
            <a:r>
              <a:rPr lang="ru-RU" b="1" i="1" dirty="0"/>
              <a:t>-Вставайте, пойдём в лес и пройдём </a:t>
            </a:r>
            <a:r>
              <a:rPr lang="ru-RU" b="1" i="1" dirty="0" smtClean="0"/>
              <a:t>его сквозь…Идёмте</a:t>
            </a:r>
            <a:r>
              <a:rPr lang="ru-RU" b="1" i="1" dirty="0"/>
              <a:t>! Ну</a:t>
            </a:r>
            <a:r>
              <a:rPr lang="ru-RU" b="1" i="1" dirty="0" smtClean="0"/>
              <a:t>!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        -/- - / /--/--/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571868" y="4357694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500562" y="4786322"/>
            <a:ext cx="3150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СПОНДЕЙ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Классификация  монологов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3471858" cy="125094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Монолог-  рассуждение</a:t>
            </a:r>
          </a:p>
          <a:p>
            <a:r>
              <a:rPr lang="ru-RU" dirty="0" smtClean="0"/>
              <a:t>Н.В.Гоголь «Ревизор»,монолог  городничего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9124" y="1285861"/>
            <a:ext cx="3143272" cy="571504"/>
          </a:xfrm>
        </p:spPr>
        <p:txBody>
          <a:bodyPr/>
          <a:lstStyle/>
          <a:p>
            <a:r>
              <a:rPr lang="ru-RU" dirty="0" smtClean="0"/>
              <a:t>     Монолог- исповедь</a:t>
            </a:r>
            <a:endParaRPr lang="ru-RU" dirty="0"/>
          </a:p>
        </p:txBody>
      </p:sp>
      <p:pic>
        <p:nvPicPr>
          <p:cNvPr id="4098" name="Picture 2" descr="C:\Documents and Settings\Администратор\Рабочий стол\post-3904-11542538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906712"/>
            <a:ext cx="3096226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500562" y="1928802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«Душой — дитя, судьбой — монах» (по поэме М. Ю. Лермонтова «Мцыри») </a:t>
            </a:r>
            <a:endParaRPr lang="ru-RU" dirty="0"/>
          </a:p>
        </p:txBody>
      </p:sp>
      <p:pic>
        <p:nvPicPr>
          <p:cNvPr id="4100" name="Picture 4" descr="C:\Documents and Settings\Администратор\Рабочий стол\0003-005-Gorodnichi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54375"/>
          <a:stretch>
            <a:fillRect/>
          </a:stretch>
        </p:blipFill>
        <p:spPr bwMode="auto">
          <a:xfrm>
            <a:off x="857224" y="2857496"/>
            <a:ext cx="242889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4500578"/>
          </a:xfrm>
        </p:spPr>
        <p:txBody>
          <a:bodyPr>
            <a:normAutofit lnSpcReduction="10000"/>
          </a:bodyPr>
          <a:lstStyle/>
          <a:p>
            <a:r>
              <a:rPr lang="ru-RU" sz="3600" b="1" i="1" dirty="0">
                <a:solidFill>
                  <a:srgbClr val="0000CC"/>
                </a:solidFill>
              </a:rPr>
              <a:t>Не своротить камня с пути </a:t>
            </a:r>
            <a:r>
              <a:rPr lang="ru-RU" sz="3600" b="1" i="1" dirty="0" smtClean="0">
                <a:solidFill>
                  <a:srgbClr val="0000CC"/>
                </a:solidFill>
              </a:rPr>
              <a:t>думою</a:t>
            </a:r>
            <a:r>
              <a:rPr lang="ru-RU" sz="3600" b="1" i="1" dirty="0">
                <a:solidFill>
                  <a:srgbClr val="0033CC"/>
                </a:solidFill>
              </a:rPr>
              <a:t>.</a:t>
            </a:r>
          </a:p>
          <a:p>
            <a:endParaRPr lang="ru-RU" sz="3600" b="1" i="1" dirty="0"/>
          </a:p>
          <a:p>
            <a:pPr>
              <a:buFont typeface="Wingdings" pitchFamily="2" charset="2"/>
              <a:buNone/>
            </a:pPr>
            <a:r>
              <a:rPr lang="ru-RU" sz="3600" b="1" i="1" dirty="0"/>
              <a:t>       </a:t>
            </a:r>
            <a:r>
              <a:rPr lang="ru-RU" sz="3600" b="1" i="1" dirty="0" err="1" smtClean="0"/>
              <a:t>Мес-та</a:t>
            </a:r>
            <a:r>
              <a:rPr lang="ru-RU" sz="3600" b="1" i="1" dirty="0" smtClean="0"/>
              <a:t>(   1  слог- закрытый, интонация – нисходяще- </a:t>
            </a:r>
            <a:r>
              <a:rPr lang="ru-RU" sz="3600" b="1" i="1" dirty="0" err="1" smtClean="0"/>
              <a:t>восходяще</a:t>
            </a:r>
            <a:r>
              <a:rPr lang="ru-RU" sz="3600" b="1" i="1" dirty="0" smtClean="0"/>
              <a:t>-  нисходящая; 2  слог -  открытый, интонация- нисходяще- восходящая)</a:t>
            </a:r>
            <a:endParaRPr lang="ru-RU" sz="3600" b="1" i="1" dirty="0"/>
          </a:p>
          <a:p>
            <a:pPr>
              <a:buFont typeface="Wingdings" pitchFamily="2" charset="2"/>
              <a:buNone/>
            </a:pPr>
            <a:r>
              <a:rPr lang="ru-RU" sz="3600" b="1" i="1" dirty="0"/>
              <a:t>       </a:t>
            </a:r>
            <a:r>
              <a:rPr lang="ru-RU" sz="3600" b="1" i="1" dirty="0" err="1" smtClean="0"/>
              <a:t>пу-ти</a:t>
            </a:r>
            <a:r>
              <a:rPr lang="ru-RU" sz="3600" b="1" i="1" dirty="0" smtClean="0"/>
              <a:t> ( два  слога ,  оканчивающиеся на слогообразующий  элемент)</a:t>
            </a:r>
            <a:endParaRPr lang="ru-RU" sz="3600" b="1" i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071538" y="2357430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1223938" y="2285992"/>
            <a:ext cx="490542" cy="223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643042" y="2285992"/>
            <a:ext cx="223838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500298" y="2214554"/>
            <a:ext cx="490542" cy="223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143108" y="2285992"/>
            <a:ext cx="223838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Толковый словарь русского языка: В 4 т.</a:t>
            </a:r>
            <a:r>
              <a:rPr lang="ru-RU" sz="2800" dirty="0" smtClean="0">
                <a:solidFill>
                  <a:srgbClr val="0033CC"/>
                </a:solidFill>
              </a:rPr>
              <a:t>/ Под ред. Д.Н. Ушакова. — М.: </a:t>
            </a:r>
            <a:r>
              <a:rPr lang="ru-RU" sz="2800" dirty="0" err="1" smtClean="0">
                <a:solidFill>
                  <a:srgbClr val="0033CC"/>
                </a:solidFill>
              </a:rPr>
              <a:t>Гос</a:t>
            </a:r>
            <a:r>
              <a:rPr lang="ru-RU" sz="2800" dirty="0" smtClean="0">
                <a:solidFill>
                  <a:srgbClr val="0033CC"/>
                </a:solidFill>
              </a:rPr>
              <a:t>. </a:t>
            </a:r>
            <a:r>
              <a:rPr lang="ru-RU" sz="2800" dirty="0" err="1" smtClean="0">
                <a:solidFill>
                  <a:srgbClr val="0033CC"/>
                </a:solidFill>
              </a:rPr>
              <a:t>ин-т</a:t>
            </a:r>
            <a:r>
              <a:rPr lang="ru-RU" sz="2800" dirty="0" smtClean="0">
                <a:solidFill>
                  <a:srgbClr val="0033CC"/>
                </a:solidFill>
              </a:rPr>
              <a:t> "Сов. </a:t>
            </a:r>
            <a:r>
              <a:rPr lang="ru-RU" sz="2800" dirty="0" err="1" smtClean="0">
                <a:solidFill>
                  <a:srgbClr val="0033CC"/>
                </a:solidFill>
              </a:rPr>
              <a:t>энцикл</a:t>
            </a:r>
            <a:r>
              <a:rPr lang="ru-RU" sz="2800" dirty="0" smtClean="0">
                <a:solidFill>
                  <a:srgbClr val="0033CC"/>
                </a:solidFill>
              </a:rPr>
              <a:t>."; ОГИЗ; </a:t>
            </a:r>
            <a:r>
              <a:rPr lang="ru-RU" sz="2800" dirty="0" err="1" smtClean="0">
                <a:solidFill>
                  <a:srgbClr val="0033CC"/>
                </a:solidFill>
              </a:rPr>
              <a:t>Гос</a:t>
            </a:r>
            <a:r>
              <a:rPr lang="ru-RU" sz="2800" dirty="0" smtClean="0">
                <a:solidFill>
                  <a:srgbClr val="0033CC"/>
                </a:solidFill>
              </a:rPr>
              <a:t>. изд-во </a:t>
            </a:r>
            <a:r>
              <a:rPr lang="ru-RU" sz="2800" dirty="0" err="1" smtClean="0">
                <a:solidFill>
                  <a:srgbClr val="0033CC"/>
                </a:solidFill>
              </a:rPr>
              <a:t>иностр</a:t>
            </a:r>
            <a:r>
              <a:rPr lang="ru-RU" sz="2800" dirty="0" smtClean="0">
                <a:solidFill>
                  <a:srgbClr val="0033CC"/>
                </a:solidFill>
              </a:rPr>
              <a:t>. и </a:t>
            </a:r>
            <a:r>
              <a:rPr lang="ru-RU" sz="2800" dirty="0" err="1" smtClean="0">
                <a:solidFill>
                  <a:srgbClr val="0033CC"/>
                </a:solidFill>
              </a:rPr>
              <a:t>нац</a:t>
            </a:r>
            <a:r>
              <a:rPr lang="ru-RU" sz="2800" dirty="0" smtClean="0">
                <a:solidFill>
                  <a:srgbClr val="0033CC"/>
                </a:solidFill>
              </a:rPr>
              <a:t>. слов., 1935-1940</a:t>
            </a: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hlinkClick r:id="rId2" action="ppaction://hlinkfile"/>
              </a:rPr>
              <a:t>Путь</a:t>
            </a:r>
            <a:r>
              <a:rPr lang="ru-RU" dirty="0" smtClean="0"/>
              <a:t> ПУТЬ, и́, и́, путь, путём, о пути́, мн. пути́, </a:t>
            </a:r>
            <a:r>
              <a:rPr lang="ru-RU" dirty="0" err="1" smtClean="0"/>
              <a:t>е́й</a:t>
            </a:r>
            <a:r>
              <a:rPr lang="ru-RU" dirty="0" smtClean="0"/>
              <a:t>, </a:t>
            </a:r>
            <a:r>
              <a:rPr lang="ru-RU" dirty="0" err="1" smtClean="0"/>
              <a:t>я́м</a:t>
            </a:r>
            <a:r>
              <a:rPr lang="ru-RU" dirty="0" smtClean="0"/>
              <a:t>, м. 1. Полоса земли, предназначенная, приспособленная для передвижения, то же, что дорога в 1 знач. || Вообще место, линия в пространстве</a:t>
            </a:r>
          </a:p>
          <a:p>
            <a:r>
              <a:rPr lang="ru-RU" dirty="0" smtClean="0">
                <a:hlinkClick r:id="rId3" action="ppaction://hlinkfile"/>
              </a:rPr>
              <a:t>Место</a:t>
            </a:r>
            <a:r>
              <a:rPr lang="ru-RU" dirty="0" smtClean="0"/>
              <a:t> МЕ́СТО, а, мн. места́, мест (</a:t>
            </a:r>
            <a:r>
              <a:rPr lang="ru-RU" dirty="0" err="1" smtClean="0"/>
              <a:t>место́в</a:t>
            </a:r>
            <a:r>
              <a:rPr lang="ru-RU" dirty="0" smtClean="0"/>
              <a:t> неправ.), </a:t>
            </a:r>
            <a:r>
              <a:rPr lang="ru-RU" dirty="0" err="1" smtClean="0"/>
              <a:t>а́м</a:t>
            </a:r>
            <a:r>
              <a:rPr lang="ru-RU" dirty="0" smtClean="0"/>
              <a:t>, ср. 1. только ед. Пространство, </a:t>
            </a:r>
            <a:r>
              <a:rPr lang="ru-RU" dirty="0" err="1" smtClean="0"/>
              <a:t>к-рое</a:t>
            </a:r>
            <a:r>
              <a:rPr lang="ru-RU" dirty="0" smtClean="0"/>
              <a:t> занято или может быть занято </a:t>
            </a:r>
            <a:r>
              <a:rPr lang="ru-RU" dirty="0" err="1" smtClean="0"/>
              <a:t>кем-чем-н</a:t>
            </a:r>
            <a:r>
              <a:rPr lang="ru-RU" dirty="0" smtClean="0"/>
              <a:t>. 2. Определенное пространство, пункт, где что-н. происходит, находится. 3.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33CC"/>
                </a:solidFill>
              </a:rPr>
              <a:t> </a:t>
            </a:r>
            <a:r>
              <a:rPr lang="ru-RU" sz="3600" b="1" i="1" dirty="0" smtClean="0">
                <a:solidFill>
                  <a:srgbClr val="0033CC"/>
                </a:solidFill>
              </a:rPr>
              <a:t> В  </a:t>
            </a:r>
            <a:r>
              <a:rPr lang="ru-RU" sz="3600" b="1" i="1" dirty="0" err="1" smtClean="0">
                <a:solidFill>
                  <a:srgbClr val="0033CC"/>
                </a:solidFill>
              </a:rPr>
              <a:t>полилоге</a:t>
            </a:r>
            <a:r>
              <a:rPr lang="ru-RU" sz="3600" b="1" i="1" dirty="0" smtClean="0">
                <a:solidFill>
                  <a:srgbClr val="0033CC"/>
                </a:solidFill>
              </a:rPr>
              <a:t>  формальная   и  смысловая  связь  реплик   более сложна  и  свободна</a:t>
            </a:r>
            <a:endParaRPr lang="ru-RU" sz="3600" b="1" i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u="sng" dirty="0" smtClean="0"/>
              <a:t>Ты </a:t>
            </a:r>
            <a:r>
              <a:rPr lang="ru-RU" dirty="0" smtClean="0"/>
              <a:t> </a:t>
            </a:r>
            <a:r>
              <a:rPr lang="ru-RU" u="sng" dirty="0" smtClean="0"/>
              <a:t>умрешь</a:t>
            </a:r>
            <a:r>
              <a:rPr lang="ru-RU" dirty="0" smtClean="0"/>
              <a:t>!  </a:t>
            </a:r>
            <a:r>
              <a:rPr lang="ru-RU" u="sng" dirty="0" smtClean="0"/>
              <a:t>Ты</a:t>
            </a:r>
            <a:r>
              <a:rPr lang="ru-RU" dirty="0" smtClean="0"/>
              <a:t>  </a:t>
            </a:r>
            <a:r>
              <a:rPr lang="ru-RU" u="sng" dirty="0" smtClean="0"/>
              <a:t>умрешь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  </a:t>
            </a:r>
            <a:r>
              <a:rPr lang="ru-RU" u="sng" dirty="0" smtClean="0"/>
              <a:t>лес </a:t>
            </a:r>
            <a:r>
              <a:rPr lang="ru-RU" dirty="0" smtClean="0"/>
              <a:t> все  </a:t>
            </a:r>
            <a:r>
              <a:rPr lang="ru-RU" u="sng" dirty="0" smtClean="0"/>
              <a:t>гудел</a:t>
            </a:r>
            <a:r>
              <a:rPr lang="ru-RU" dirty="0" smtClean="0"/>
              <a:t>  и  </a:t>
            </a:r>
            <a:r>
              <a:rPr lang="ru-RU" u="sng" dirty="0" smtClean="0"/>
              <a:t>гудел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14480" y="2214554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43042" y="2214554"/>
            <a:ext cx="128588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000496" y="2214554"/>
            <a:ext cx="128588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357686" y="3929066"/>
            <a:ext cx="10715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57488" y="3929066"/>
            <a:ext cx="9286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Повествователь…Кто  он?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/>
              <a:t>«…болото разевало   свою  жадную   пасть,  глотая  людей…»</a:t>
            </a:r>
          </a:p>
          <a:p>
            <a:r>
              <a:rPr lang="ru-RU" b="1" i="1" dirty="0" smtClean="0"/>
              <a:t>«деревья  заступали  дорогу  могучей стеной…»</a:t>
            </a:r>
            <a:endParaRPr lang="ru-RU" b="1" i="1" dirty="0"/>
          </a:p>
        </p:txBody>
      </p:sp>
      <p:pic>
        <p:nvPicPr>
          <p:cNvPr id="5" name="Picture 2" descr="C:\Documents and Settings\Администратор\Рабочий стол\125700849562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992673" cy="22145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3429000"/>
            <a:ext cx="2463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АВТОР?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5000636"/>
            <a:ext cx="6791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Герой-  рассказчик?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3500462" cy="4929221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>
                <a:solidFill>
                  <a:srgbClr val="0000CC"/>
                </a:solidFill>
              </a:rPr>
              <a:t>Литература-  большое  и  важное  дело,  она  строится    на  правде  и  во  всем,  что  касается  её,  требует  правды!   Правда всегда  невкусна, но  она    необходима,  а  литературе   тем  более,  ибо  литература   есть  область  правды.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(  М.Горький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Литература  и  искусство   призваны  сохранить   великие  идеи   гуманизма,  перевести  их  из  глобального  в  личный план,  чтобы   каждый человек  был   озабочен проблемами   мира  как  своими  собственными.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(  Ч.Айтматов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2916-F742-4D14-AD76-668A29CB79E1}" type="datetime1">
              <a:rPr lang="ru-RU" smtClean="0"/>
              <a:pPr/>
              <a:t>30.11.2011</a:t>
            </a:fld>
            <a:endParaRPr lang="ru-RU" dirty="0"/>
          </a:p>
        </p:txBody>
      </p:sp>
      <p:pic>
        <p:nvPicPr>
          <p:cNvPr id="8" name="Рисунок 353" descr="thumb_aitmatovsssr_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0"/>
            <a:ext cx="2071670" cy="208119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im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3"/>
            <a:ext cx="1857388" cy="244164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14290"/>
            <a:ext cx="8929718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Своеобразие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использования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ЛЕКСИКИ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8596" y="1142984"/>
            <a:ext cx="8077200" cy="4500594"/>
          </a:xfrm>
          <a:prstGeom prst="rect">
            <a:avLst/>
          </a:prstGeom>
        </p:spPr>
        <p:txBody>
          <a:bodyPr/>
          <a:lstStyle/>
          <a:p>
            <a:pPr marL="27432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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Синонимичные ряды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27432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болото-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тьма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солнце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-свет.     </a:t>
            </a:r>
          </a:p>
          <a:p>
            <a:pPr marL="27432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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Контекстуальные антонимы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27432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днем- ночью, тьма- степной простор, </a:t>
            </a:r>
          </a:p>
          <a:p>
            <a:pPr marL="27432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шум леса-смрад болота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антонимические  парадигмы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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Архаизмы</a:t>
            </a:r>
            <a:r>
              <a:rPr lang="ru-RU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ru-RU" sz="2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придают  речи  торжественность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56032">
              <a:spcBef>
                <a:spcPct val="20000"/>
              </a:spcBef>
              <a:buSzPct val="60000"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смрад(  запах)</a:t>
            </a:r>
            <a:r>
              <a:rPr lang="ru-RU" sz="2400" dirty="0" smtClean="0"/>
              <a:t> смрад род. п. -а. </a:t>
            </a:r>
            <a:r>
              <a:rPr lang="ru-RU" sz="2400" dirty="0" err="1" smtClean="0"/>
              <a:t>Заимств</a:t>
            </a:r>
            <a:r>
              <a:rPr lang="ru-RU" sz="2400" dirty="0" smtClean="0"/>
              <a:t>. из </a:t>
            </a:r>
            <a:r>
              <a:rPr lang="ru-RU" sz="2400" dirty="0" err="1" smtClean="0"/>
              <a:t>ц-слав</a:t>
            </a:r>
            <a:r>
              <a:rPr lang="ru-RU" sz="2400" dirty="0" smtClean="0"/>
              <a:t>., вместо </a:t>
            </a:r>
            <a:r>
              <a:rPr lang="ru-RU" sz="2400" dirty="0" err="1" smtClean="0"/>
              <a:t>исконнорусск</a:t>
            </a:r>
            <a:r>
              <a:rPr lang="ru-RU" sz="2400" dirty="0" smtClean="0"/>
              <a:t>. </a:t>
            </a:r>
            <a:r>
              <a:rPr lang="ru-RU" sz="2400" dirty="0" err="1" smtClean="0"/>
              <a:t>смо́род</a:t>
            </a:r>
            <a:r>
              <a:rPr lang="ru-RU" sz="2400" dirty="0" smtClean="0"/>
              <a:t> (см.). </a:t>
            </a:r>
            <a:br>
              <a:rPr lang="ru-RU" sz="2400" dirty="0" smtClean="0"/>
            </a:br>
            <a:r>
              <a:rPr lang="ru-RU" sz="2400" i="1" dirty="0" smtClean="0"/>
              <a:t>Этимологический словарь русского языка. — М.: Прогресс. М. Р. Фасмер. 1964—1973.</a:t>
            </a:r>
            <a:r>
              <a:rPr lang="ru-RU" sz="2400" dirty="0" smtClean="0"/>
              <a:t> </a:t>
            </a:r>
          </a:p>
          <a:p>
            <a:pPr marL="27432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  очи(  глаза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 роптать(  возмущаться).</a:t>
            </a: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flipV="1">
            <a:off x="3714744" y="1357298"/>
            <a:ext cx="2571768" cy="5000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143504" y="1214422"/>
            <a:ext cx="35718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Доминанта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r32pu31V2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  мелодики текста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357298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56032">
              <a:spcBef>
                <a:spcPct val="20000"/>
              </a:spcBef>
              <a:buSzPct val="60000"/>
              <a:buFont typeface="Wingdings" pitchFamily="2" charset="2"/>
              <a:buChar char=""/>
              <a:defRPr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Слова-  </a:t>
            </a:r>
            <a:r>
              <a:rPr lang="ru-RU" sz="48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краски-</a:t>
            </a:r>
            <a:r>
              <a:rPr lang="ru-RU" sz="4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мелодия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</a:t>
            </a:r>
            <a:r>
              <a:rPr lang="ru-RU" sz="48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    настроение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461" y="33327"/>
            <a:ext cx="88982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Композиционная схема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2577637"/>
              </p:ext>
            </p:extLst>
          </p:nvPr>
        </p:nvGraphicFramePr>
        <p:xfrm>
          <a:off x="285720" y="1000108"/>
          <a:ext cx="8174712" cy="568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676"/>
                <a:gridCol w="2056872"/>
                <a:gridCol w="1572059"/>
                <a:gridCol w="2751105"/>
              </a:tblGrid>
              <a:tr h="905855">
                <a:tc>
                  <a:txBody>
                    <a:bodyPr/>
                    <a:lstStyle/>
                    <a:p>
                      <a:r>
                        <a:rPr lang="ru-RU" dirty="0" smtClean="0"/>
                        <a:t>Элементы композиции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Ключевые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ассоциативные ряды</a:t>
                      </a:r>
                      <a:endParaRPr lang="ru-RU" dirty="0"/>
                    </a:p>
                  </a:txBody>
                  <a:tcPr/>
                </a:tc>
              </a:tr>
              <a:tr h="1698547"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Экспозиция, завязка, развитие</a:t>
                      </a:r>
                      <a:r>
                        <a:rPr lang="ru-RU" baseline="0" dirty="0" smtClean="0"/>
                        <a:t> действий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Болото, </a:t>
                      </a:r>
                      <a:endParaRPr lang="en-US" dirty="0" smtClean="0"/>
                    </a:p>
                    <a:p>
                      <a:r>
                        <a:rPr lang="ru-RU" dirty="0" smtClean="0"/>
                        <a:t>тьма</a:t>
                      </a:r>
                      <a:r>
                        <a:rPr lang="ru-RU" baseline="0" dirty="0" smtClean="0"/>
                        <a:t>, </a:t>
                      </a:r>
                      <a:endParaRPr lang="en-US" baseline="0" dirty="0" smtClean="0"/>
                    </a:p>
                    <a:p>
                      <a:r>
                        <a:rPr lang="ru-RU" baseline="0" dirty="0" smtClean="0"/>
                        <a:t>ветер, </a:t>
                      </a:r>
                      <a:endParaRPr lang="en-US" baseline="0" dirty="0" smtClean="0"/>
                    </a:p>
                    <a:p>
                      <a:r>
                        <a:rPr lang="ru-RU" baseline="0" dirty="0" smtClean="0"/>
                        <a:t>страх ,</a:t>
                      </a:r>
                      <a:endParaRPr lang="en-US" baseline="0" dirty="0" smtClean="0"/>
                    </a:p>
                    <a:p>
                      <a:r>
                        <a:rPr lang="ru-RU" baseline="0" dirty="0" smtClean="0"/>
                        <a:t> гнев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Ожидание</a:t>
                      </a:r>
                      <a:r>
                        <a:rPr lang="ru-RU" baseline="0" dirty="0" smtClean="0"/>
                        <a:t> трагизма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Завязнуть, </a:t>
                      </a:r>
                    </a:p>
                    <a:p>
                      <a:r>
                        <a:rPr lang="ru-RU" dirty="0" smtClean="0"/>
                        <a:t>погибнуть, </a:t>
                      </a:r>
                    </a:p>
                    <a:p>
                      <a:r>
                        <a:rPr lang="ru-RU" dirty="0" smtClean="0"/>
                        <a:t>безвыходность ситуации</a:t>
                      </a:r>
                      <a:endParaRPr lang="ru-RU" dirty="0"/>
                    </a:p>
                  </a:txBody>
                  <a:tcPr/>
                </a:tc>
              </a:tr>
              <a:tr h="1380069">
                <a:tc>
                  <a:txBody>
                    <a:bodyPr/>
                    <a:lstStyle/>
                    <a:p>
                      <a:r>
                        <a:rPr lang="ru-RU" dirty="0" smtClean="0"/>
                        <a:t> предкульминационный</a:t>
                      </a:r>
                      <a:r>
                        <a:rPr lang="ru-RU" baseline="0" dirty="0" smtClean="0"/>
                        <a:t> момент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Страх, молния, гроза, </a:t>
                      </a:r>
                      <a:endParaRPr lang="en-US" dirty="0" smtClean="0"/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две дороги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Ожидание несчастья</a:t>
                      </a:r>
                      <a:endParaRPr lang="en-US" dirty="0" smtClean="0"/>
                    </a:p>
                    <a:p>
                      <a:r>
                        <a:rPr lang="ru-RU" dirty="0" smtClean="0"/>
                        <a:t> или …выбор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«Гроза»   А.Н.Островского </a:t>
                      </a:r>
                      <a:endParaRPr lang="ru-RU" dirty="0"/>
                    </a:p>
                  </a:txBody>
                  <a:tcPr/>
                </a:tc>
              </a:tr>
              <a:tr h="1698547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Кульминация</a:t>
                      </a:r>
                    </a:p>
                    <a:p>
                      <a:r>
                        <a:rPr lang="ru-RU" dirty="0" smtClean="0"/>
                        <a:t>(сердце из груди)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Сердце,  солнце, благородство, искры</a:t>
                      </a:r>
                      <a:r>
                        <a:rPr lang="ru-RU" baseline="0" dirty="0" smtClean="0"/>
                        <a:t> надежды</a:t>
                      </a:r>
                      <a:r>
                        <a:rPr lang="ru-RU" dirty="0" smtClean="0"/>
                        <a:t>, степь </a:t>
                      </a:r>
                      <a:r>
                        <a:rPr lang="ru-RU" baseline="0" dirty="0" smtClean="0"/>
                        <a:t> в бриллиантах,.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спасение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Гордость, </a:t>
                      </a:r>
                    </a:p>
                    <a:p>
                      <a:r>
                        <a:rPr lang="ru-RU" dirty="0" smtClean="0"/>
                        <a:t>освобождение, </a:t>
                      </a:r>
                    </a:p>
                    <a:p>
                      <a:r>
                        <a:rPr lang="ru-RU" dirty="0" smtClean="0"/>
                        <a:t>счастье, мир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70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mCfUd3ui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интелект кар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5715008" cy="607223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Serdze_DANCO.jpg"/>
          <p:cNvPicPr>
            <a:picLocks noChangeAspect="1" noChangeArrowheads="1"/>
          </p:cNvPicPr>
          <p:nvPr/>
        </p:nvPicPr>
        <p:blipFill>
          <a:blip r:embed="rId4"/>
          <a:srcRect l="39130" r="28261" b="50909"/>
          <a:stretch>
            <a:fillRect/>
          </a:stretch>
        </p:blipFill>
        <p:spPr bwMode="auto">
          <a:xfrm>
            <a:off x="6072198" y="0"/>
            <a:ext cx="1714512" cy="2571768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Mose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500042"/>
            <a:ext cx="1643074" cy="2798192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Рабочий стол\888645386.gif"/>
          <p:cNvPicPr>
            <a:picLocks noChangeAspect="1" noChangeArrowheads="1"/>
          </p:cNvPicPr>
          <p:nvPr/>
        </p:nvPicPr>
        <p:blipFill>
          <a:blip r:embed="rId6"/>
          <a:srcRect l="14375" t="16867" r="14375"/>
          <a:stretch>
            <a:fillRect/>
          </a:stretch>
        </p:blipFill>
        <p:spPr bwMode="auto">
          <a:xfrm>
            <a:off x="-214346" y="0"/>
            <a:ext cx="1714512" cy="2490544"/>
          </a:xfrm>
          <a:prstGeom prst="round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28794" y="928670"/>
            <a:ext cx="135732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Моисей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0"/>
            <a:ext cx="98758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ИИСУС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4000504"/>
            <a:ext cx="9621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ДАНКО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1" name="Picture 7" descr="C:\Documents and Settings\Администратор\Рабочий стол\s4556955.jpg"/>
          <p:cNvPicPr>
            <a:picLocks noChangeAspect="1" noChangeArrowheads="1"/>
          </p:cNvPicPr>
          <p:nvPr/>
        </p:nvPicPr>
        <p:blipFill>
          <a:blip r:embed="rId7"/>
          <a:srcRect l="9772" t="18837"/>
          <a:stretch>
            <a:fillRect/>
          </a:stretch>
        </p:blipFill>
        <p:spPr bwMode="auto">
          <a:xfrm>
            <a:off x="2500298" y="1285860"/>
            <a:ext cx="1319212" cy="192882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14546" y="2928934"/>
            <a:ext cx="14287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Прометей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43306" y="1214422"/>
            <a:ext cx="31093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 для  людей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2214554"/>
            <a:ext cx="322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амопожертвование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3214686"/>
            <a:ext cx="23779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подвиг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7643834" y="2143116"/>
            <a:ext cx="1357322" cy="990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428604"/>
            <a:ext cx="2571768" cy="1214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-------------   --------------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2143116"/>
            <a:ext cx="1571636" cy="990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r>
              <a:rPr lang="ru-RU" dirty="0" smtClean="0"/>
              <a:t>огда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143116"/>
            <a:ext cx="1785950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r>
              <a:rPr lang="ru-RU" dirty="0" smtClean="0"/>
              <a:t>огда  </a:t>
            </a:r>
            <a:r>
              <a:rPr lang="ru-RU" dirty="0" smtClean="0"/>
              <a:t>так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143116"/>
            <a:ext cx="2000264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когда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143116"/>
            <a:ext cx="1714512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когда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000504"/>
            <a:ext cx="18573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4000504"/>
            <a:ext cx="214314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чтобы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335756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928926" y="1142984"/>
            <a:ext cx="85725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071802" y="714356"/>
            <a:ext cx="714380" cy="6429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1428728" y="1643050"/>
            <a:ext cx="3786214" cy="5000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3071802" y="1643050"/>
            <a:ext cx="2143140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072066" y="1785926"/>
            <a:ext cx="500066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214942" y="1643050"/>
            <a:ext cx="2143140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429256" y="1214422"/>
            <a:ext cx="13882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Когда?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6643702" y="1285860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14287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14678" y="150017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1500174"/>
            <a:ext cx="6071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72462" y="128586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 flipV="1">
            <a:off x="3071802" y="2857496"/>
            <a:ext cx="2071702" cy="1143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929058" y="3214686"/>
            <a:ext cx="23251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какой   мере?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7465239" y="2893215"/>
            <a:ext cx="1071570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643834" y="3357562"/>
            <a:ext cx="12045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?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14546" y="321468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00232" y="3571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7858148" y="257174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858148" y="271462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 flipV="1">
            <a:off x="8439176" y="2714620"/>
            <a:ext cx="419104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iu_RuGL1H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772400" cy="1928826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00CC"/>
                </a:solidFill>
                <a:latin typeface="Monotype Corsiva" pitchFamily="66" charset="0"/>
              </a:rPr>
              <a:t>Филологический  анализ   легенды  о  </a:t>
            </a:r>
            <a:r>
              <a:rPr lang="ru-RU" sz="5400" b="1" i="1" dirty="0" err="1" smtClean="0">
                <a:solidFill>
                  <a:srgbClr val="0000CC"/>
                </a:solidFill>
                <a:latin typeface="Monotype Corsiva" pitchFamily="66" charset="0"/>
              </a:rPr>
              <a:t>Ларре</a:t>
            </a:r>
            <a:r>
              <a:rPr lang="ru-RU" sz="5400" b="1" i="1" dirty="0" smtClean="0">
                <a:solidFill>
                  <a:srgbClr val="0000CC"/>
                </a:solidFill>
                <a:latin typeface="Monotype Corsiva" pitchFamily="66" charset="0"/>
              </a:rPr>
              <a:t>   из  рассказа  М.Горького   </a:t>
            </a:r>
            <a:r>
              <a:rPr lang="en-US" sz="5400" b="1" i="1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en-US" sz="5400" b="1" i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5400" b="1" i="1" dirty="0" smtClean="0">
                <a:solidFill>
                  <a:srgbClr val="0000CC"/>
                </a:solidFill>
                <a:latin typeface="Monotype Corsiva" pitchFamily="66" charset="0"/>
              </a:rPr>
              <a:t>« Старуха  </a:t>
            </a:r>
            <a:r>
              <a:rPr lang="ru-RU" sz="5400" b="1" i="1" dirty="0" err="1" smtClean="0">
                <a:solidFill>
                  <a:srgbClr val="0000CC"/>
                </a:solidFill>
                <a:latin typeface="Monotype Corsiva" pitchFamily="66" charset="0"/>
              </a:rPr>
              <a:t>Изергиль</a:t>
            </a:r>
            <a:r>
              <a:rPr lang="ru-RU" sz="5400" b="1" i="1" dirty="0" smtClean="0">
                <a:solidFill>
                  <a:srgbClr val="0000CC"/>
                </a:solidFill>
                <a:latin typeface="Monotype Corsiva" pitchFamily="66" charset="0"/>
              </a:rPr>
              <a:t>»</a:t>
            </a:r>
            <a:endParaRPr lang="ru-RU" sz="5400" b="1" i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Черты  романтизма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571612"/>
            <a:ext cx="8143932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>
                <a:solidFill>
                  <a:srgbClr val="002060"/>
                </a:solidFill>
              </a:rPr>
              <a:t>*</a:t>
            </a:r>
            <a:r>
              <a:rPr lang="ru-RU" sz="2800" b="1" i="1" dirty="0" smtClean="0">
                <a:solidFill>
                  <a:srgbClr val="002060"/>
                </a:solidFill>
              </a:rPr>
              <a:t>Провозглашение   человеческой  личности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(  сложной, глубокой);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*интерес  ко  всему    экзотическому,  сильному  яркому,  возвышенному;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*отказ  от    обыденного;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*стремление  личности    к  абсолютной  свободе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ru-RU" sz="6600" dirty="0" smtClean="0"/>
              <a:t>«</a:t>
            </a:r>
            <a:r>
              <a:rPr lang="ru-RU" sz="4800" dirty="0" smtClean="0"/>
              <a:t>Наказание ему – в нем самом!.. </a:t>
            </a:r>
          </a:p>
          <a:p>
            <a:pPr>
              <a:buNone/>
            </a:pPr>
            <a:r>
              <a:rPr lang="ru-RU" sz="7200" dirty="0" err="1" smtClean="0"/>
              <a:t>Грянўл</a:t>
            </a:r>
            <a:r>
              <a:rPr lang="ru-RU" sz="7200" dirty="0" smtClean="0"/>
              <a:t> гром с </a:t>
            </a:r>
            <a:r>
              <a:rPr lang="ru-RU" sz="7200" dirty="0" err="1" smtClean="0"/>
              <a:t>нӗбес</a:t>
            </a:r>
            <a:r>
              <a:rPr lang="ru-RU" sz="6600" dirty="0" smtClean="0"/>
              <a:t>»</a:t>
            </a:r>
            <a:endParaRPr lang="en-US" sz="6600" dirty="0" smtClean="0"/>
          </a:p>
          <a:p>
            <a:pPr>
              <a:buNone/>
            </a:pPr>
            <a:r>
              <a:rPr lang="ru-RU" sz="5400" dirty="0" smtClean="0"/>
              <a:t>                   </a:t>
            </a:r>
            <a:r>
              <a:rPr lang="ru-RU" sz="5400" dirty="0" smtClean="0">
                <a:solidFill>
                  <a:srgbClr val="FF0000"/>
                </a:solidFill>
              </a:rPr>
              <a:t>/-  /  -/</a:t>
            </a:r>
            <a:r>
              <a:rPr lang="ru-RU" sz="5400" dirty="0" smtClean="0"/>
              <a:t>-</a:t>
            </a:r>
            <a:r>
              <a:rPr lang="ru-RU" sz="5400" dirty="0" smtClean="0">
                <a:solidFill>
                  <a:srgbClr val="FF0000"/>
                </a:solidFill>
              </a:rPr>
              <a:t>интонационный рисунок               </a:t>
            </a:r>
            <a:endParaRPr lang="ru-RU" sz="5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475656" y="3284984"/>
            <a:ext cx="216024" cy="432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283968" y="3284984"/>
            <a:ext cx="216024" cy="432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596336" y="3284984"/>
            <a:ext cx="216024" cy="432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786050" y="2857496"/>
            <a:ext cx="504056" cy="16645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572264" y="2786058"/>
            <a:ext cx="504056" cy="16645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Семантика  </a:t>
            </a:r>
            <a:r>
              <a:rPr lang="ru-RU" b="1" i="1" dirty="0" err="1" smtClean="0">
                <a:solidFill>
                  <a:srgbClr val="002060"/>
                </a:solidFill>
              </a:rPr>
              <a:t>названия-отверженный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002060"/>
                </a:solidFill>
              </a:rPr>
              <a:t>Краткий  этимологический  словарь   русского  языка .</a:t>
            </a:r>
            <a:r>
              <a:rPr lang="ru-RU" sz="1800" i="1" dirty="0" err="1" smtClean="0">
                <a:solidFill>
                  <a:srgbClr val="002060"/>
                </a:solidFill>
              </a:rPr>
              <a:t>Н.М.Шанского</a:t>
            </a:r>
            <a:endParaRPr lang="ru-RU" sz="1800" i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Этимологический словарь Фасмера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i="1" dirty="0" smtClean="0">
                <a:hlinkClick r:id="rId2" action="ppaction://hlinkfile"/>
              </a:rPr>
              <a:t>Отвергать</a:t>
            </a:r>
            <a:r>
              <a:rPr lang="ru-RU" b="1" i="1" dirty="0" smtClean="0"/>
              <a:t> ОТВЕРГАТЬ. </a:t>
            </a:r>
            <a:r>
              <a:rPr lang="ru-RU" b="1" i="1" dirty="0" err="1" smtClean="0"/>
              <a:t>Общеслав</a:t>
            </a:r>
            <a:r>
              <a:rPr lang="ru-RU" b="1" i="1" dirty="0" smtClean="0"/>
              <a:t>. </a:t>
            </a:r>
            <a:r>
              <a:rPr lang="ru-RU" b="1" i="1" dirty="0" err="1" smtClean="0"/>
              <a:t>Преф</a:t>
            </a:r>
            <a:r>
              <a:rPr lang="ru-RU" b="1" i="1" dirty="0" smtClean="0"/>
              <a:t>. производное от </a:t>
            </a:r>
            <a:r>
              <a:rPr lang="ru-RU" b="1" i="1" dirty="0" err="1" smtClean="0"/>
              <a:t>вьргати</a:t>
            </a:r>
            <a:r>
              <a:rPr lang="ru-RU" b="1" i="1" dirty="0" smtClean="0"/>
              <a:t> "бросать, кидать". Ср. изверг, опровергать.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643182"/>
            <a:ext cx="307181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Смысл слова отверженный: -</a:t>
            </a:r>
            <a:r>
              <a:rPr lang="ru-RU" sz="2000" b="1" i="1" dirty="0" err="1" smtClean="0"/>
              <a:t>ая</a:t>
            </a:r>
            <a:r>
              <a:rPr lang="ru-RU" sz="2000" b="1" i="1" dirty="0" smtClean="0"/>
              <a:t>, -</a:t>
            </a:r>
            <a:r>
              <a:rPr lang="ru-RU" sz="2000" b="1" i="1" dirty="0" err="1" smtClean="0"/>
              <a:t>ое</a:t>
            </a:r>
            <a:r>
              <a:rPr lang="ru-RU" sz="2000" b="1" i="1" dirty="0" smtClean="0"/>
              <a:t> (книжн.). Отвергнутый людьми, </a:t>
            </a:r>
            <a:r>
              <a:rPr lang="ru-RU" sz="2000" b="1" i="1" dirty="0" err="1" smtClean="0"/>
              <a:t>обществом,презираемый</a:t>
            </a:r>
            <a:r>
              <a:rPr lang="ru-RU" sz="2000" b="1" i="1" dirty="0" smtClean="0"/>
              <a:t> ими. Горькая участь отверженных (сущ.). II сущ. </a:t>
            </a:r>
            <a:r>
              <a:rPr lang="ru-RU" sz="2000" b="1" i="1" dirty="0" err="1" smtClean="0"/>
              <a:t>отверженность,-и</a:t>
            </a:r>
            <a:r>
              <a:rPr lang="ru-RU" sz="2000" b="1" i="1" dirty="0" smtClean="0"/>
              <a:t>, </a:t>
            </a:r>
            <a:r>
              <a:rPr lang="ru-RU" b="1" i="1" dirty="0" smtClean="0"/>
              <a:t>ж.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CC"/>
                </a:solidFill>
              </a:rPr>
              <a:t>Легенда  о  Агасфере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G:\Новая папка\300px-Wandering_j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929090" cy="5278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6248" y="164305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                  Вечный </a:t>
            </a:r>
            <a:r>
              <a:rPr lang="ru-RU" b="1" i="1" dirty="0" err="1" smtClean="0">
                <a:solidFill>
                  <a:srgbClr val="002060"/>
                </a:solidFill>
              </a:rPr>
              <a:t>Жид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Вечный </a:t>
            </a:r>
            <a:r>
              <a:rPr lang="ru-RU" b="1" i="1" dirty="0" err="1" smtClean="0">
                <a:solidFill>
                  <a:srgbClr val="002060"/>
                </a:solidFill>
              </a:rPr>
              <a:t>Жид</a:t>
            </a:r>
            <a:r>
              <a:rPr lang="ru-RU" b="1" i="1" dirty="0" smtClean="0">
                <a:solidFill>
                  <a:srgbClr val="002060"/>
                </a:solidFill>
              </a:rPr>
              <a:t>, Агасфер (лат. </a:t>
            </a:r>
            <a:r>
              <a:rPr lang="ru-RU" b="1" i="1" dirty="0" err="1" smtClean="0">
                <a:solidFill>
                  <a:srgbClr val="002060"/>
                </a:solidFill>
              </a:rPr>
              <a:t>Ahasverus</a:t>
            </a:r>
            <a:r>
              <a:rPr lang="ru-RU" b="1" i="1" dirty="0" smtClean="0">
                <a:solidFill>
                  <a:srgbClr val="002060"/>
                </a:solidFill>
              </a:rPr>
              <a:t>), герой средневековых сказаний, еврей-скиталец, осужденный Богом на вечную жизнь и скитания за то, что не дал Христу отдохнуть (по многим версиям, ударил его) по пути на Голгофу. К легенде об Агасфере обращались И.В. Гете, поэты-романтики (П.Б. Шелли, Н. </a:t>
            </a:r>
            <a:r>
              <a:rPr lang="ru-RU" b="1" i="1" dirty="0" err="1" smtClean="0">
                <a:solidFill>
                  <a:srgbClr val="002060"/>
                </a:solidFill>
              </a:rPr>
              <a:t>Ленау</a:t>
            </a:r>
            <a:r>
              <a:rPr lang="ru-RU" b="1" i="1" dirty="0" smtClean="0">
                <a:solidFill>
                  <a:srgbClr val="002060"/>
                </a:solidFill>
              </a:rPr>
              <a:t>, В.А. Жуковский), Э. Сю, Х. Борхес и др. Вечный </a:t>
            </a:r>
            <a:r>
              <a:rPr lang="ru-RU" b="1" i="1" dirty="0" err="1" smtClean="0">
                <a:solidFill>
                  <a:srgbClr val="002060"/>
                </a:solidFill>
              </a:rPr>
              <a:t>жид</a:t>
            </a:r>
            <a:r>
              <a:rPr lang="ru-RU" b="1" i="1" dirty="0" smtClean="0">
                <a:solidFill>
                  <a:srgbClr val="002060"/>
                </a:solidFill>
              </a:rPr>
              <a:t> – один из вечных образов, символ парадоксального возмездия – проклятие бессмертием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Autofit/>
          </a:bodyPr>
          <a:lstStyle/>
          <a:p>
            <a:r>
              <a:rPr lang="ru-RU" sz="4000" dirty="0" smtClean="0"/>
              <a:t>«</a:t>
            </a:r>
            <a:r>
              <a:rPr lang="ru-RU" sz="4000" dirty="0" smtClean="0">
                <a:solidFill>
                  <a:srgbClr val="00FF00"/>
                </a:solidFill>
              </a:rPr>
              <a:t>Мн</a:t>
            </a:r>
            <a:r>
              <a:rPr lang="ru-RU" sz="4000" dirty="0" smtClean="0"/>
              <a:t>оги</a:t>
            </a:r>
            <a:r>
              <a:rPr lang="en-US" sz="4000" dirty="0" smtClean="0">
                <a:solidFill>
                  <a:srgbClr val="00FF00"/>
                </a:solidFill>
              </a:rPr>
              <a:t>j</a:t>
            </a:r>
            <a:r>
              <a:rPr lang="ru-RU" sz="4000" dirty="0" smtClean="0"/>
              <a:t>э тысячи </a:t>
            </a:r>
            <a:r>
              <a:rPr lang="ru-RU" sz="4000" dirty="0" smtClean="0">
                <a:solidFill>
                  <a:srgbClr val="00FF00"/>
                </a:solidFill>
              </a:rPr>
              <a:t>л</a:t>
            </a:r>
            <a:r>
              <a:rPr lang="ru-RU" sz="4000" dirty="0" smtClean="0"/>
              <a:t>ет п</a:t>
            </a:r>
            <a:r>
              <a:rPr lang="ru-RU" sz="4000" dirty="0" smtClean="0">
                <a:solidFill>
                  <a:srgbClr val="00FF00"/>
                </a:solidFill>
              </a:rPr>
              <a:t>р</a:t>
            </a:r>
            <a:r>
              <a:rPr lang="ru-RU" sz="4000" dirty="0" smtClean="0"/>
              <a:t>ош</a:t>
            </a:r>
            <a:r>
              <a:rPr lang="ru-RU" sz="4000" dirty="0" smtClean="0">
                <a:solidFill>
                  <a:srgbClr val="00FF00"/>
                </a:solidFill>
              </a:rPr>
              <a:t>л</a:t>
            </a:r>
            <a:r>
              <a:rPr lang="ru-RU" sz="4000" dirty="0" smtClean="0"/>
              <a:t>и с то</a:t>
            </a:r>
            <a:r>
              <a:rPr lang="en-US" sz="4000" dirty="0" smtClean="0">
                <a:solidFill>
                  <a:srgbClr val="00FF00"/>
                </a:solidFill>
              </a:rPr>
              <a:t>j</a:t>
            </a:r>
            <a:r>
              <a:rPr lang="ru-RU" sz="4000" dirty="0" smtClean="0"/>
              <a:t> по</a:t>
            </a:r>
            <a:r>
              <a:rPr lang="ru-RU" sz="4000" dirty="0" smtClean="0">
                <a:solidFill>
                  <a:srgbClr val="00FF00"/>
                </a:solidFill>
              </a:rPr>
              <a:t>р</a:t>
            </a:r>
            <a:r>
              <a:rPr lang="ru-RU" sz="4000" dirty="0" smtClean="0"/>
              <a:t>ы, когда с</a:t>
            </a:r>
            <a:r>
              <a:rPr lang="ru-RU" sz="4000" dirty="0" smtClean="0">
                <a:solidFill>
                  <a:srgbClr val="00FF00"/>
                </a:solidFill>
              </a:rPr>
              <a:t>л</a:t>
            </a:r>
            <a:r>
              <a:rPr lang="ru-RU" sz="4000" dirty="0" smtClean="0"/>
              <a:t>учи</a:t>
            </a:r>
            <a:r>
              <a:rPr lang="ru-RU" sz="4000" dirty="0" smtClean="0">
                <a:solidFill>
                  <a:srgbClr val="00FF00"/>
                </a:solidFill>
              </a:rPr>
              <a:t>л</a:t>
            </a:r>
            <a:r>
              <a:rPr lang="ru-RU" sz="4000" dirty="0" smtClean="0"/>
              <a:t>ось  это. Да</a:t>
            </a:r>
            <a:r>
              <a:rPr lang="ru-RU" sz="4000" dirty="0" smtClean="0">
                <a:solidFill>
                  <a:srgbClr val="00FF00"/>
                </a:solidFill>
              </a:rPr>
              <a:t>л</a:t>
            </a:r>
            <a:r>
              <a:rPr lang="ru-RU" sz="4000" dirty="0" smtClean="0"/>
              <a:t>еко за </a:t>
            </a:r>
            <a:r>
              <a:rPr lang="ru-RU" sz="4000" dirty="0" smtClean="0">
                <a:solidFill>
                  <a:srgbClr val="00FF00"/>
                </a:solidFill>
              </a:rPr>
              <a:t>м</a:t>
            </a:r>
            <a:r>
              <a:rPr lang="ru-RU" sz="4000" dirty="0" smtClean="0"/>
              <a:t>о</a:t>
            </a:r>
            <a:r>
              <a:rPr lang="ru-RU" sz="4000" dirty="0" smtClean="0">
                <a:solidFill>
                  <a:srgbClr val="00FF00"/>
                </a:solidFill>
              </a:rPr>
              <a:t>р</a:t>
            </a:r>
            <a:r>
              <a:rPr lang="ru-RU" sz="4000" dirty="0" smtClean="0"/>
              <a:t>е</a:t>
            </a:r>
            <a:r>
              <a:rPr lang="ru-RU" sz="4000" dirty="0" smtClean="0">
                <a:solidFill>
                  <a:srgbClr val="00FF00"/>
                </a:solidFill>
              </a:rPr>
              <a:t>м</a:t>
            </a:r>
            <a:r>
              <a:rPr lang="ru-RU" sz="4000" dirty="0" smtClean="0"/>
              <a:t>, </a:t>
            </a:r>
            <a:r>
              <a:rPr lang="ru-RU" sz="4000" dirty="0" smtClean="0">
                <a:solidFill>
                  <a:srgbClr val="00FF00"/>
                </a:solidFill>
              </a:rPr>
              <a:t>н</a:t>
            </a:r>
            <a:r>
              <a:rPr lang="ru-RU" sz="4000" dirty="0" smtClean="0"/>
              <a:t>а </a:t>
            </a:r>
            <a:r>
              <a:rPr lang="ru-RU" sz="4000" dirty="0" smtClean="0">
                <a:solidFill>
                  <a:srgbClr val="002060"/>
                </a:solidFill>
              </a:rPr>
              <a:t>в</a:t>
            </a:r>
            <a:r>
              <a:rPr lang="ru-RU" sz="4000" dirty="0" smtClean="0"/>
              <a:t>осход со</a:t>
            </a:r>
            <a:r>
              <a:rPr lang="ru-RU" sz="4000" dirty="0" smtClean="0">
                <a:solidFill>
                  <a:srgbClr val="00FF00"/>
                </a:solidFill>
              </a:rPr>
              <a:t>лн</a:t>
            </a:r>
            <a:r>
              <a:rPr lang="ru-RU" sz="4000" dirty="0" smtClean="0"/>
              <a:t>ца, </a:t>
            </a:r>
            <a:r>
              <a:rPr lang="en-US" sz="4000" dirty="0" smtClean="0">
                <a:solidFill>
                  <a:srgbClr val="00FF00"/>
                </a:solidFill>
              </a:rPr>
              <a:t>j</a:t>
            </a:r>
            <a:r>
              <a:rPr lang="ru-RU" sz="4000" dirty="0" err="1" smtClean="0"/>
              <a:t>эсть</a:t>
            </a:r>
            <a:r>
              <a:rPr lang="ru-RU" sz="4000" dirty="0" smtClean="0"/>
              <a:t> </a:t>
            </a:r>
            <a:r>
              <a:rPr lang="ru-RU" sz="4000" u="sng" dirty="0" smtClean="0">
                <a:solidFill>
                  <a:srgbClr val="0070C0"/>
                </a:solidFill>
              </a:rPr>
              <a:t>страна </a:t>
            </a:r>
            <a:r>
              <a:rPr lang="ru-RU" sz="4000" u="sng" dirty="0" err="1" smtClean="0">
                <a:solidFill>
                  <a:srgbClr val="0070C0"/>
                </a:solidFill>
              </a:rPr>
              <a:t>большо</a:t>
            </a:r>
            <a:r>
              <a:rPr lang="en-US" sz="4000" u="sng" dirty="0" smtClean="0">
                <a:solidFill>
                  <a:srgbClr val="0070C0"/>
                </a:solidFill>
              </a:rPr>
              <a:t>j</a:t>
            </a:r>
            <a:r>
              <a:rPr lang="ru-RU" sz="4000" u="sng" dirty="0" smtClean="0">
                <a:solidFill>
                  <a:srgbClr val="0070C0"/>
                </a:solidFill>
              </a:rPr>
              <a:t> реки</a:t>
            </a:r>
            <a:r>
              <a:rPr lang="ru-RU" sz="4000" dirty="0" smtClean="0"/>
              <a:t>, в то</a:t>
            </a:r>
            <a:r>
              <a:rPr lang="en-US" sz="4000" dirty="0" smtClean="0">
                <a:solidFill>
                  <a:srgbClr val="00FF00"/>
                </a:solidFill>
              </a:rPr>
              <a:t>j</a:t>
            </a:r>
            <a:r>
              <a:rPr lang="ru-RU" sz="4000" dirty="0" smtClean="0"/>
              <a:t> стра</a:t>
            </a:r>
            <a:r>
              <a:rPr lang="ru-RU" sz="4000" dirty="0" smtClean="0">
                <a:solidFill>
                  <a:srgbClr val="00FF00"/>
                </a:solidFill>
              </a:rPr>
              <a:t>н</a:t>
            </a:r>
            <a:r>
              <a:rPr lang="ru-RU" sz="4000" dirty="0" smtClean="0"/>
              <a:t>е </a:t>
            </a:r>
            <a:r>
              <a:rPr lang="ru-RU" sz="4000" dirty="0" err="1" smtClean="0"/>
              <a:t>кажды</a:t>
            </a:r>
            <a:r>
              <a:rPr lang="en-US" sz="4000" dirty="0" smtClean="0">
                <a:solidFill>
                  <a:srgbClr val="00FF00"/>
                </a:solidFill>
              </a:rPr>
              <a:t>j</a:t>
            </a:r>
            <a:r>
              <a:rPr lang="ru-RU" sz="4000" dirty="0" smtClean="0"/>
              <a:t> </a:t>
            </a:r>
            <a:r>
              <a:rPr lang="ru-RU" sz="4000" dirty="0" err="1" smtClean="0"/>
              <a:t>д</a:t>
            </a:r>
            <a:r>
              <a:rPr lang="ru-RU" sz="4000" dirty="0" err="1" smtClean="0">
                <a:solidFill>
                  <a:srgbClr val="00FF00"/>
                </a:solidFill>
              </a:rPr>
              <a:t>р</a:t>
            </a:r>
            <a:r>
              <a:rPr lang="ru-RU" sz="4000" dirty="0" err="1" smtClean="0"/>
              <a:t>е</a:t>
            </a:r>
            <a:r>
              <a:rPr lang="ru-RU" sz="4000" dirty="0" err="1" smtClean="0">
                <a:solidFill>
                  <a:srgbClr val="00FF00"/>
                </a:solidFill>
              </a:rPr>
              <a:t>в</a:t>
            </a:r>
            <a:r>
              <a:rPr lang="ru-RU" sz="4000" dirty="0" err="1" smtClean="0"/>
              <a:t>ес</a:t>
            </a:r>
            <a:r>
              <a:rPr lang="ru-RU" sz="4000" dirty="0" err="1" smtClean="0">
                <a:solidFill>
                  <a:srgbClr val="00FF00"/>
                </a:solidFill>
              </a:rPr>
              <a:t>н</a:t>
            </a:r>
            <a:r>
              <a:rPr lang="ru-RU" sz="4000" dirty="0" err="1" smtClean="0"/>
              <a:t>ы</a:t>
            </a:r>
            <a:r>
              <a:rPr lang="en-US" sz="4000" dirty="0" smtClean="0">
                <a:solidFill>
                  <a:srgbClr val="00FF00"/>
                </a:solidFill>
              </a:rPr>
              <a:t>j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FF00"/>
                </a:solidFill>
              </a:rPr>
              <a:t>л</a:t>
            </a:r>
            <a:r>
              <a:rPr lang="ru-RU" sz="4000" dirty="0" smtClean="0"/>
              <a:t>ист и стебе</a:t>
            </a:r>
            <a:r>
              <a:rPr lang="ru-RU" sz="4000" dirty="0" smtClean="0">
                <a:solidFill>
                  <a:srgbClr val="00FF00"/>
                </a:solidFill>
              </a:rPr>
              <a:t>л</a:t>
            </a:r>
            <a:r>
              <a:rPr lang="ru-RU" sz="4000" dirty="0" smtClean="0"/>
              <a:t>ь т</a:t>
            </a:r>
            <a:r>
              <a:rPr lang="ru-RU" sz="4000" dirty="0" smtClean="0">
                <a:solidFill>
                  <a:srgbClr val="00FF00"/>
                </a:solidFill>
              </a:rPr>
              <a:t>р</a:t>
            </a:r>
            <a:r>
              <a:rPr lang="ru-RU" sz="4000" dirty="0" smtClean="0"/>
              <a:t>а</a:t>
            </a:r>
            <a:r>
              <a:rPr lang="ru-RU" sz="4000" dirty="0" smtClean="0">
                <a:solidFill>
                  <a:srgbClr val="00FF00"/>
                </a:solidFill>
              </a:rPr>
              <a:t>в</a:t>
            </a:r>
            <a:r>
              <a:rPr lang="ru-RU" sz="4000" dirty="0" smtClean="0"/>
              <a:t>ы </a:t>
            </a:r>
            <a:r>
              <a:rPr lang="ru-RU" sz="4000" u="sng" dirty="0" smtClean="0">
                <a:solidFill>
                  <a:srgbClr val="0070C0"/>
                </a:solidFill>
              </a:rPr>
              <a:t>да</a:t>
            </a:r>
            <a:r>
              <a:rPr lang="en-US" sz="4000" u="sng" dirty="0" smtClean="0">
                <a:solidFill>
                  <a:srgbClr val="0070C0"/>
                </a:solidFill>
              </a:rPr>
              <a:t>j</a:t>
            </a:r>
            <a:r>
              <a:rPr lang="ru-RU" sz="4000" u="sng" dirty="0" err="1" smtClean="0">
                <a:solidFill>
                  <a:srgbClr val="0070C0"/>
                </a:solidFill>
              </a:rPr>
              <a:t>ут</a:t>
            </a:r>
            <a:r>
              <a:rPr lang="ru-RU" sz="4000" u="sng" dirty="0" smtClean="0">
                <a:solidFill>
                  <a:srgbClr val="0070C0"/>
                </a:solidFill>
              </a:rPr>
              <a:t> столько тени</a:t>
            </a:r>
            <a:r>
              <a:rPr lang="ru-RU" sz="4000" dirty="0" smtClean="0"/>
              <a:t>, ско</a:t>
            </a:r>
            <a:r>
              <a:rPr lang="ru-RU" sz="4000" dirty="0" smtClean="0">
                <a:solidFill>
                  <a:srgbClr val="00FF00"/>
                </a:solidFill>
              </a:rPr>
              <a:t>л</a:t>
            </a:r>
            <a:r>
              <a:rPr lang="ru-RU" sz="4000" dirty="0" smtClean="0"/>
              <a:t>ько </a:t>
            </a:r>
            <a:r>
              <a:rPr lang="ru-RU" sz="4000" dirty="0" smtClean="0">
                <a:solidFill>
                  <a:srgbClr val="00FF00"/>
                </a:solidFill>
              </a:rPr>
              <a:t>н</a:t>
            </a:r>
            <a:r>
              <a:rPr lang="ru-RU" sz="4000" dirty="0" smtClean="0"/>
              <a:t>уж</a:t>
            </a:r>
            <a:r>
              <a:rPr lang="ru-RU" sz="4000" dirty="0" smtClean="0">
                <a:solidFill>
                  <a:srgbClr val="00FF00"/>
                </a:solidFill>
              </a:rPr>
              <a:t>н</a:t>
            </a:r>
            <a:r>
              <a:rPr lang="ru-RU" sz="4000" dirty="0" smtClean="0"/>
              <a:t>о че</a:t>
            </a:r>
            <a:r>
              <a:rPr lang="ru-RU" sz="4000" dirty="0" smtClean="0">
                <a:solidFill>
                  <a:srgbClr val="00FF00"/>
                </a:solidFill>
              </a:rPr>
              <a:t>л</a:t>
            </a:r>
            <a:r>
              <a:rPr lang="ru-RU" sz="4000" dirty="0" smtClean="0"/>
              <a:t>о</a:t>
            </a:r>
            <a:r>
              <a:rPr lang="ru-RU" sz="4000" dirty="0" smtClean="0">
                <a:solidFill>
                  <a:srgbClr val="00FF00"/>
                </a:solidFill>
              </a:rPr>
              <a:t>в</a:t>
            </a:r>
            <a:r>
              <a:rPr lang="ru-RU" sz="4000" dirty="0" smtClean="0"/>
              <a:t>еку, чтоб ук</a:t>
            </a:r>
            <a:r>
              <a:rPr lang="ru-RU" sz="4000" dirty="0" smtClean="0">
                <a:solidFill>
                  <a:srgbClr val="00FF00"/>
                </a:solidFill>
              </a:rPr>
              <a:t>р</a:t>
            </a:r>
            <a:r>
              <a:rPr lang="ru-RU" sz="4000" dirty="0" smtClean="0"/>
              <a:t>ыться в </a:t>
            </a:r>
            <a:r>
              <a:rPr lang="ru-RU" sz="4000" dirty="0" smtClean="0">
                <a:solidFill>
                  <a:srgbClr val="00FF00"/>
                </a:solidFill>
              </a:rPr>
              <a:t>н</a:t>
            </a:r>
            <a:r>
              <a:rPr lang="ru-RU" sz="4000" dirty="0" smtClean="0"/>
              <a:t>е</a:t>
            </a:r>
            <a:r>
              <a:rPr lang="en-US" sz="4000" dirty="0" smtClean="0">
                <a:solidFill>
                  <a:srgbClr val="00FF00"/>
                </a:solidFill>
              </a:rPr>
              <a:t>j</a:t>
            </a:r>
            <a:r>
              <a:rPr lang="ru-RU" sz="4000" dirty="0" smtClean="0"/>
              <a:t> от со</a:t>
            </a:r>
            <a:r>
              <a:rPr lang="ru-RU" sz="4000" dirty="0" smtClean="0">
                <a:solidFill>
                  <a:srgbClr val="00FF00"/>
                </a:solidFill>
              </a:rPr>
              <a:t>лн</a:t>
            </a:r>
            <a:r>
              <a:rPr lang="ru-RU" sz="4000" dirty="0" smtClean="0"/>
              <a:t>ца, </a:t>
            </a:r>
            <a:r>
              <a:rPr lang="ru-RU" sz="4000" u="sng" dirty="0" smtClean="0">
                <a:solidFill>
                  <a:srgbClr val="FF0000"/>
                </a:solidFill>
              </a:rPr>
              <a:t>ж</a:t>
            </a:r>
            <a:r>
              <a:rPr lang="ru-RU" sz="4000" u="sng" dirty="0" smtClean="0">
                <a:solidFill>
                  <a:srgbClr val="0070C0"/>
                </a:solidFill>
              </a:rPr>
              <a:t>естоко </a:t>
            </a:r>
            <a:r>
              <a:rPr lang="ru-RU" sz="4000" u="sng" dirty="0" smtClean="0">
                <a:solidFill>
                  <a:srgbClr val="FF0000"/>
                </a:solidFill>
              </a:rPr>
              <a:t>ж</a:t>
            </a:r>
            <a:r>
              <a:rPr lang="ru-RU" sz="4000" u="sng" dirty="0" smtClean="0">
                <a:solidFill>
                  <a:srgbClr val="0070C0"/>
                </a:solidFill>
              </a:rPr>
              <a:t>аркого </a:t>
            </a:r>
            <a:r>
              <a:rPr lang="ru-RU" sz="4000" dirty="0" smtClean="0"/>
              <a:t>та</a:t>
            </a:r>
            <a:r>
              <a:rPr lang="ru-RU" sz="4000" dirty="0" smtClean="0">
                <a:solidFill>
                  <a:srgbClr val="00FF00"/>
                </a:solidFill>
              </a:rPr>
              <a:t>м</a:t>
            </a:r>
            <a:r>
              <a:rPr lang="ru-RU" sz="4000" dirty="0" smtClean="0"/>
              <a:t>».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«</a:t>
            </a:r>
            <a:r>
              <a:rPr lang="ru-RU" sz="4800" b="1" i="1" u="sng" dirty="0" smtClean="0">
                <a:solidFill>
                  <a:srgbClr val="0070C0"/>
                </a:solidFill>
              </a:rPr>
              <a:t>Глаза</a:t>
            </a:r>
            <a:r>
              <a:rPr lang="ru-RU" sz="4800" b="1" i="1" dirty="0" smtClean="0">
                <a:solidFill>
                  <a:srgbClr val="0070C0"/>
                </a:solidFill>
              </a:rPr>
              <a:t> его </a:t>
            </a:r>
            <a:r>
              <a:rPr lang="ru-RU" sz="4800" b="1" i="1" u="sng" dirty="0" smtClean="0">
                <a:solidFill>
                  <a:srgbClr val="0070C0"/>
                </a:solidFill>
              </a:rPr>
              <a:t>были холодны и</a:t>
            </a:r>
          </a:p>
          <a:p>
            <a:r>
              <a:rPr lang="ru-RU" sz="4800" b="1" i="1" u="sng" dirty="0" smtClean="0">
                <a:solidFill>
                  <a:srgbClr val="0070C0"/>
                </a:solidFill>
              </a:rPr>
              <a:t>горды</a:t>
            </a:r>
            <a:r>
              <a:rPr lang="ru-RU" sz="4800" b="1" i="1" dirty="0" smtClean="0">
                <a:solidFill>
                  <a:srgbClr val="0070C0"/>
                </a:solidFill>
              </a:rPr>
              <a:t>, как у царя птиц…»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Глаза  его   были  холодные  и  гордые  , как  у  орла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i="1" dirty="0" smtClean="0"/>
              <a:t>                                             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Что  изменилось?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86182" y="2428868"/>
            <a:ext cx="4357718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57224" y="3357562"/>
            <a:ext cx="1643074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988</Words>
  <Application>Microsoft Office PowerPoint</Application>
  <PresentationFormat>Экран (4:3)</PresentationFormat>
  <Paragraphs>151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                    Филологический,               ритмомелодический,  психологический  анализ  отрывков  из  произведений  М.Горького   « Старуха  Изергиль»  и  Ч.Айтматова   « И  дольше  века  длится  день»</vt:lpstr>
      <vt:lpstr>Слайд 2</vt:lpstr>
      <vt:lpstr>Филологический  анализ   легенды  о  Ларре   из  рассказа  М.Горького    « Старуха  Изергиль»</vt:lpstr>
      <vt:lpstr>Черты  романтизма</vt:lpstr>
      <vt:lpstr>Слайд 5</vt:lpstr>
      <vt:lpstr>Семантика  названия-отверженный</vt:lpstr>
      <vt:lpstr>Легенда  о  Агасфере</vt:lpstr>
      <vt:lpstr>Слайд 8</vt:lpstr>
      <vt:lpstr>Слайд 9</vt:lpstr>
      <vt:lpstr>ВЫВОД:</vt:lpstr>
      <vt:lpstr>Слайд 11</vt:lpstr>
      <vt:lpstr>Слайд 12</vt:lpstr>
      <vt:lpstr>Слайд 13</vt:lpstr>
      <vt:lpstr>Монолог-речь одного лица, обладающая организованностью и смысловой завершенностью, ритмом.</vt:lpstr>
      <vt:lpstr>Классификация  монологов</vt:lpstr>
      <vt:lpstr>Слайд 16</vt:lpstr>
      <vt:lpstr>Толковый словарь русского языка: В 4 т./ Под ред. Д.Н. Ушакова. — М.: Гос. ин-т "Сов. энцикл."; ОГИЗ; Гос. изд-во иностр. и нац. слов., 1935-1940</vt:lpstr>
      <vt:lpstr>  В  полилоге  формальная   и  смысловая  связь  реплик   более сложна  и  свободна</vt:lpstr>
      <vt:lpstr>Повествователь…Кто  он?</vt:lpstr>
      <vt:lpstr>Слайд 20</vt:lpstr>
      <vt:lpstr>ФОРМУЛА   мелодики текста 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норд</dc:creator>
  <cp:lastModifiedBy>Admin</cp:lastModifiedBy>
  <cp:revision>38</cp:revision>
  <dcterms:created xsi:type="dcterms:W3CDTF">2011-11-23T11:34:58Z</dcterms:created>
  <dcterms:modified xsi:type="dcterms:W3CDTF">2011-11-30T04:34:11Z</dcterms:modified>
</cp:coreProperties>
</file>