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0" r:id="rId2"/>
    <p:sldId id="261" r:id="rId3"/>
    <p:sldId id="262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04B731-72E0-486E-9E59-7B0BA016C114}">
          <p14:sldIdLst/>
        </p14:section>
        <p14:section name="Раздел без заголовка" id="{6732A1D5-CD2B-4033-8A1F-90E710960499}">
          <p14:sldIdLst>
            <p14:sldId id="260"/>
            <p14:sldId id="261"/>
            <p14:sldId id="262"/>
            <p14:sldId id="263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7EE355-B208-441E-8036-F8F0A003F1E0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B9A0A5-962D-4D9C-842B-17347D16B1D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hyperlink" Target="http://tildas.ru/uploads/posts/2012-02/1329806323_0.jpg" TargetMode="External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hyperlink" Target="http://tildas.ru/uploads/posts/2012-02/1329806323_0.jpg" TargetMode="Externa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e-buldakova/view/317301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ppyart.tomsk.ru/files/kukla9.jpg"/>
          <p:cNvPicPr/>
          <p:nvPr/>
        </p:nvPicPr>
        <p:blipFill rotWithShape="1">
          <a:blip r:embed="rId4" cstate="print"/>
          <a:srcRect l="-312" r="1977" b="7143"/>
          <a:stretch/>
        </p:blipFill>
        <p:spPr bwMode="auto">
          <a:xfrm>
            <a:off x="859102" y="1170523"/>
            <a:ext cx="2448000" cy="21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14127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mg-fotki.yandex.ru/get/4402/82616931.f/0_54769_e9b4888f_X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4663" r="5338" b="5181"/>
          <a:stretch/>
        </p:blipFill>
        <p:spPr bwMode="auto">
          <a:xfrm>
            <a:off x="467544" y="3366523"/>
            <a:ext cx="1476000" cy="2232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g-fotki.yandex.ru/get/5605/82616931.f/0_57080_c5716002_X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04"/>
          <a:stretch/>
        </p:blipFill>
        <p:spPr bwMode="auto">
          <a:xfrm>
            <a:off x="1578567" y="4207638"/>
            <a:ext cx="1620000" cy="263400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" name="Рисунок 8" descr="http://img-fotki.yandex.ru/get/6200/82616931.f/0_57081_4430f1d5_X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45" y="4446523"/>
            <a:ext cx="1620000" cy="2376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Рисунок 9" descr="http://img-fotki.yandex.ru/get/5407/waxberry.8/0_4387c_4c9d604b_XL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9245" b="5194"/>
          <a:stretch/>
        </p:blipFill>
        <p:spPr bwMode="auto">
          <a:xfrm>
            <a:off x="7548746" y="3573016"/>
            <a:ext cx="1116000" cy="22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Куклы Обереги - мастер-класс">
            <a:hlinkClick r:id="rId9"/>
          </p:cNvPr>
          <p:cNvPicPr/>
          <p:nvPr/>
        </p:nvPicPr>
        <p:blipFill>
          <a:blip r:embed="rId10" cstate="print"/>
          <a:srcRect l="9292" r="8915" b="4523"/>
          <a:stretch>
            <a:fillRect/>
          </a:stretch>
        </p:blipFill>
        <p:spPr bwMode="auto">
          <a:xfrm>
            <a:off x="6228184" y="1033107"/>
            <a:ext cx="1476000" cy="244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2" name="Рисунок 11" descr="http://img-fotki.yandex.ru/get/5902/pinigina.1c/0_621db_f037645_M.jpg"/>
          <p:cNvPicPr/>
          <p:nvPr/>
        </p:nvPicPr>
        <p:blipFill>
          <a:blip r:embed="rId11" cstate="print"/>
          <a:srcRect l="4665" r="11191"/>
          <a:stretch>
            <a:fillRect/>
          </a:stretch>
        </p:blipFill>
        <p:spPr bwMode="auto">
          <a:xfrm>
            <a:off x="7503445" y="2005107"/>
            <a:ext cx="122400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http://www.abtoys.ru/filestore/0019/0006/174427/e99d8687-0d9a-11e0-a753-000423c1865a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74" y="5121016"/>
            <a:ext cx="756000" cy="14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8-конечная звезда 6"/>
          <p:cNvSpPr/>
          <p:nvPr/>
        </p:nvSpPr>
        <p:spPr>
          <a:xfrm>
            <a:off x="2937066" y="1098636"/>
            <a:ext cx="3564000" cy="3109001"/>
          </a:xfrm>
          <a:prstGeom prst="star8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Педагогическое ателье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«Развитие речи детей старшего дошкольного возраста через музейную педагогику»</a:t>
            </a:r>
            <a:endParaRPr lang="ru-RU" sz="800" b="1" dirty="0" smtClean="0">
              <a:solidFill>
                <a:srgbClr val="002060"/>
              </a:solidFill>
            </a:endParaRPr>
          </a:p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187" y="4230702"/>
            <a:ext cx="3490742" cy="63845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Тарлавина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www.char.ru/books/5465420_Kukla_Inna_29_ozvuchennaya_43_sm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r="13274"/>
          <a:stretch/>
        </p:blipFill>
        <p:spPr bwMode="auto">
          <a:xfrm>
            <a:off x="5040042" y="5079847"/>
            <a:ext cx="972000" cy="14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" name="Рисунок 14" descr="http://www.tvoi.ru/published/publicdata/ADMINTVOIBAZA/attachments/SC/products_pictures/PRe_1020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11349" b="13660"/>
          <a:stretch/>
        </p:blipFill>
        <p:spPr bwMode="auto">
          <a:xfrm>
            <a:off x="4253958" y="5474631"/>
            <a:ext cx="756000" cy="10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" name="Чайковский_-__Детский_альбом__-_9._Новая_кукл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8605" y="5873031"/>
            <a:ext cx="609600" cy="6096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7544" y="116632"/>
            <a:ext cx="84249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77661"/>
            <a:ext cx="88924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340610" algn="l"/>
                <a:tab pos="243078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Муниципального автономного дошкольного образовательного учреждения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340610" algn="l"/>
                <a:tab pos="243078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№26 комбинированного вида»-«Детский сад №54»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340610" algn="l"/>
                <a:tab pos="2430780" algn="l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Фактический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623103, Свердловская область, город Первоуральск,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лет СССР, 26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340610" algn="l"/>
                <a:tab pos="243078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Телефон/факс 8(3439)63-75-74, 8(3439)63-75-73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Pictures\дс54\100_2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4" y="2132856"/>
            <a:ext cx="3048119" cy="406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\Pictures\дс54\100_2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53" y="1700808"/>
            <a:ext cx="3507264" cy="262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Pictures\дс54\100_2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40" y="3986401"/>
            <a:ext cx="3507264" cy="262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5543" y="727848"/>
            <a:ext cx="7059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Куклы  из  г. Заринска </a:t>
            </a:r>
            <a:endParaRPr lang="ru-RU" sz="4000" b="1" cap="none" spc="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ена\Pictures\дс54\100_28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3"/>
          <a:stretch/>
        </p:blipFill>
        <p:spPr bwMode="auto">
          <a:xfrm>
            <a:off x="5518294" y="1167511"/>
            <a:ext cx="3259497" cy="270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елена\Pictures\дс54\100_2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7"/>
          <a:stretch/>
        </p:blipFill>
        <p:spPr bwMode="auto">
          <a:xfrm>
            <a:off x="2627782" y="3403403"/>
            <a:ext cx="4301739" cy="284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\Pictures\дс54\100_28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1"/>
          <a:stretch/>
        </p:blipFill>
        <p:spPr bwMode="auto">
          <a:xfrm>
            <a:off x="683568" y="975458"/>
            <a:ext cx="3156158" cy="262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28983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Современные  куклы</a:t>
            </a:r>
            <a:r>
              <a:rPr lang="ru-RU" sz="24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ru-RU" sz="2000" b="1" spc="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9711" y="759815"/>
            <a:ext cx="3005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Куклы 70-х </a:t>
            </a:r>
            <a:r>
              <a:rPr lang="ru-RU" b="1" spc="3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г.г</a:t>
            </a:r>
            <a: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ru-RU" sz="24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ru-RU" sz="2000" b="1" spc="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8452" y="6247403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«Дамы разных эпох»</a:t>
            </a:r>
            <a:endParaRPr lang="ru-RU" sz="2000" b="1" spc="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27848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8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Самостоятельная   деятельность </a:t>
            </a:r>
            <a:endParaRPr lang="ru-RU" sz="2800" b="1" cap="none" spc="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 descr="C:\Users\елена\Pictures\дс54\100_28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7"/>
          <a:stretch/>
        </p:blipFill>
        <p:spPr bwMode="auto">
          <a:xfrm>
            <a:off x="4283968" y="3546169"/>
            <a:ext cx="4669770" cy="302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ена\Pictures\дс54\100_28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8"/>
          <a:stretch/>
        </p:blipFill>
        <p:spPr bwMode="auto">
          <a:xfrm>
            <a:off x="539558" y="1844824"/>
            <a:ext cx="3521093" cy="421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 rot="10800000">
            <a:off x="1475656" y="1149197"/>
            <a:ext cx="5832648" cy="5112568"/>
          </a:xfrm>
          <a:prstGeom prst="verticalScroll">
            <a:avLst>
              <a:gd name="adj" fmla="val 1299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340768"/>
            <a:ext cx="4176464" cy="415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ПРАВИЛА ПОВЕДЕНИЯ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МИНИ-МУЗЕЕ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«КУКОЛЬНЫЙ-СУНДУЧОК»</a:t>
            </a:r>
          </a:p>
          <a:p>
            <a:endParaRPr lang="ru-RU" b="1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нашем музее многие экспонаты разрешено трогать руками!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Рассмотренные экспонаты нужно положить на место.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Экспонаты нельзя ломать и забирать домой.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Можно и даже нужно задавать вопросы.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Можно пополнять музей новыми экспонатами.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796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1205"/>
            <a:ext cx="6120680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ИГРОВАЯ КУКЛА «ВЕСНЯНКА»</a:t>
            </a:r>
            <a:endParaRPr lang="ru-RU" sz="3200" dirty="0"/>
          </a:p>
        </p:txBody>
      </p:sp>
      <p:pic>
        <p:nvPicPr>
          <p:cNvPr id="3" name="Рисунок 2" descr="http://img-fotki.yandex.ru/get/5704/pinigina.20/0_6c1a6_549cb91b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80" y="2852936"/>
            <a:ext cx="2520000" cy="37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" name="Рисунок 3" descr="http://img0.liveinternet.ru/images/attach/c/1/62/544/62544436_P1220264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003">
            <a:off x="6228085" y="2456393"/>
            <a:ext cx="2340000" cy="284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http://cs2.livemaster.ru/foto/large/9d72177880n068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r="8864" b="3432"/>
          <a:stretch/>
        </p:blipFill>
        <p:spPr bwMode="auto">
          <a:xfrm rot="20349138">
            <a:off x="484657" y="2708393"/>
            <a:ext cx="2556000" cy="23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618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ТЕХНОЛОГИЯ    ИЗГОТОВЛЕНИЯ     КУКЛЫ</a:t>
            </a:r>
          </a:p>
          <a:p>
            <a:pPr algn="ctr">
              <a:lnSpc>
                <a:spcPct val="150000"/>
              </a:lnSpc>
            </a:pPr>
            <a:r>
              <a:rPr lang="ru-RU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«ВЕСНЯНКИ»</a:t>
            </a:r>
            <a:endParaRPr lang="ru-RU" dirty="0"/>
          </a:p>
        </p:txBody>
      </p:sp>
      <p:pic>
        <p:nvPicPr>
          <p:cNvPr id="3" name="Рисунок 2" descr="http://content.foto.mail.ru/inbox/manyhappy/738/i-7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0" y="1942076"/>
            <a:ext cx="2016000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ontent.foto.mail.ru/inbox/manyhappy/738/i-7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73283"/>
            <a:ext cx="234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ontent.foto.mail.ru/inbox/manyhappy/738/i-7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96" y="2173283"/>
            <a:ext cx="234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ontent.foto.mail.ru/inbox/manyhappy/738/i-7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3096"/>
            <a:ext cx="234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ontent.foto.mail.ru/inbox/manyhappy/738/i-74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96" y="4301343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ontent.foto.mail.ru/inbox/manyhappy/738/i-74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340000" cy="19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1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foto.mail.ru/inbox/manyhappy/738/i-7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6140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ntent.foto.mail.ru/inbox/manyhappy/738/i-7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0413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ontent.foto.mail.ru/inbox/manyhappy/738/i-75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30413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ontent.foto.mail.ru/inbox/manyhappy/738/i-75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5388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ontent.foto.mail.ru/inbox/manyhappy/738/i-75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24" y="3445388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ontent.foto.mail.ru/inbox/manyhappy/738/i-75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45388"/>
            <a:ext cx="2340000" cy="19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1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foto.mail.ru/inbox/manyhappy/738/i-7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ntent.foto.mail.ru/inbox/manyhappy/738/i-76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65001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ontent.foto.mail.ru/inbox/manyhappy/738/i-76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82" y="980728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ontent.foto.mail.ru/inbox/manyhappy/738/i-77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5982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ontent.foto.mail.ru/inbox/manyhappy/738/i-77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8" y="3255982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ontent.foto.mail.ru/inbox/manyhappy/738/i-77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82" y="3270244"/>
            <a:ext cx="2340000" cy="19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2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foto.mail.ru/inbox/manyhappy/738/i-7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5680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ntent.foto.mail.ru/inbox/manyhappy/738/i-7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0" y="995680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ontent.foto.mail.ru/inbox/manyhappy/738/i-78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95680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ontent.foto.mail.ru/inbox/manyhappy/738/i-78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ontent.foto.mail.ru/inbox/manyhappy/738/i-78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0" y="3284984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ontent.foto.mail.ru/inbox/manyhappy/738/i-78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340000" cy="19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7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foto.mail.ru/inbox/manyhappy/738/i-7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" y="966534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ntent.foto.mail.ru/inbox/manyhappy/738/i-7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95680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ontent.foto.mail.ru/inbox/manyhappy/738/i-79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8007"/>
            <a:ext cx="234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rodonews.ru/i/full13014861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48" y="3789040"/>
            <a:ext cx="3384000" cy="24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1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дс54\100_2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473">
            <a:off x="395540" y="747783"/>
            <a:ext cx="3747489" cy="280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Pictures\дс54\100_2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83">
            <a:off x="4968229" y="1761496"/>
            <a:ext cx="3267039" cy="244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Pictures\дс54\100_2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2930724" cy="21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appyart.tomsk.ru/files/kukla9.jpg"/>
          <p:cNvPicPr/>
          <p:nvPr/>
        </p:nvPicPr>
        <p:blipFill rotWithShape="1">
          <a:blip r:embed="rId4" cstate="print"/>
          <a:srcRect l="-312" r="1977" b="7143"/>
          <a:stretch/>
        </p:blipFill>
        <p:spPr bwMode="auto">
          <a:xfrm>
            <a:off x="859102" y="1170523"/>
            <a:ext cx="2448000" cy="21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14127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mg-fotki.yandex.ru/get/4402/82616931.f/0_54769_e9b4888f_X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4663" r="5338" b="5181"/>
          <a:stretch/>
        </p:blipFill>
        <p:spPr bwMode="auto">
          <a:xfrm>
            <a:off x="467544" y="3366523"/>
            <a:ext cx="1476000" cy="2232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g-fotki.yandex.ru/get/5605/82616931.f/0_57080_c5716002_XL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04"/>
          <a:stretch/>
        </p:blipFill>
        <p:spPr bwMode="auto">
          <a:xfrm>
            <a:off x="1578567" y="4207638"/>
            <a:ext cx="1620000" cy="263400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" name="Рисунок 8" descr="http://img-fotki.yandex.ru/get/6200/82616931.f/0_57081_4430f1d5_X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45" y="4446523"/>
            <a:ext cx="1620000" cy="2376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" name="Рисунок 9" descr="http://img-fotki.yandex.ru/get/5407/waxberry.8/0_4387c_4c9d604b_XL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9245" b="5194"/>
          <a:stretch/>
        </p:blipFill>
        <p:spPr bwMode="auto">
          <a:xfrm>
            <a:off x="7548746" y="3573016"/>
            <a:ext cx="1116000" cy="22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Куклы Обереги - мастер-класс">
            <a:hlinkClick r:id="rId9"/>
          </p:cNvPr>
          <p:cNvPicPr/>
          <p:nvPr/>
        </p:nvPicPr>
        <p:blipFill>
          <a:blip r:embed="rId10" cstate="print"/>
          <a:srcRect l="9292" r="8915" b="4523"/>
          <a:stretch>
            <a:fillRect/>
          </a:stretch>
        </p:blipFill>
        <p:spPr bwMode="auto">
          <a:xfrm>
            <a:off x="6228184" y="1033107"/>
            <a:ext cx="1476000" cy="244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2" name="Рисунок 11" descr="http://img-fotki.yandex.ru/get/5902/pinigina.1c/0_621db_f037645_M.jpg"/>
          <p:cNvPicPr/>
          <p:nvPr/>
        </p:nvPicPr>
        <p:blipFill>
          <a:blip r:embed="rId11" cstate="print"/>
          <a:srcRect l="4665" r="11191"/>
          <a:stretch>
            <a:fillRect/>
          </a:stretch>
        </p:blipFill>
        <p:spPr bwMode="auto">
          <a:xfrm>
            <a:off x="7503445" y="2005107"/>
            <a:ext cx="122400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http://www.abtoys.ru/filestore/0019/0006/174427/e99d8687-0d9a-11e0-a753-000423c1865a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74" y="5121016"/>
            <a:ext cx="756000" cy="14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8-конечная звезда 6"/>
          <p:cNvSpPr/>
          <p:nvPr/>
        </p:nvSpPr>
        <p:spPr>
          <a:xfrm>
            <a:off x="2915816" y="1735941"/>
            <a:ext cx="3528392" cy="2836582"/>
          </a:xfrm>
          <a:prstGeom prst="star8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spc="300" dirty="0" smtClean="0">
                <a:solidFill>
                  <a:srgbClr val="002060"/>
                </a:solidFill>
              </a:rPr>
              <a:t>Благодарим за внимание!</a:t>
            </a: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http://www.char.ru/books/5465420_Kukla_Inna_29_ozvuchennaya_43_sm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r="13274"/>
          <a:stretch/>
        </p:blipFill>
        <p:spPr bwMode="auto">
          <a:xfrm>
            <a:off x="5040042" y="5079847"/>
            <a:ext cx="972000" cy="14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" name="Рисунок 14" descr="http://www.tvoi.ru/published/publicdata/ADMINTVOIBAZA/attachments/SC/products_pictures/PRe_1020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11349" b="13660"/>
          <a:stretch/>
        </p:blipFill>
        <p:spPr bwMode="auto">
          <a:xfrm>
            <a:off x="4253958" y="5474631"/>
            <a:ext cx="756000" cy="10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" name="Чайковский_-__Детский_альбом__-_9._Новая_кукл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8605" y="5873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лена\Pictures\дс54\100_2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978769" cy="223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Pictures\дс54\100_2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699792" y="2026455"/>
            <a:ext cx="3529433" cy="345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Pictures\дс54\100_28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-14383" r="-21962" b="14383"/>
          <a:stretch/>
        </p:blipFill>
        <p:spPr bwMode="auto">
          <a:xfrm>
            <a:off x="6012160" y="3754455"/>
            <a:ext cx="3843579" cy="288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дс54\100_28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" b="12737"/>
          <a:stretch/>
        </p:blipFill>
        <p:spPr bwMode="auto">
          <a:xfrm>
            <a:off x="2249501" y="2204864"/>
            <a:ext cx="4750424" cy="331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ww.milk-way.ru/shop/components/com_virtuemart/shop_image/product/_________________50b4b7bdb372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4" y="645401"/>
            <a:ext cx="1836000" cy="216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" name="Рисунок 3" descr="http://arttower.ru/forum/uploads/monthly_01_2011/post-16351-1295870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1908000" cy="1836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http://www.vesna.kirov.ru/upload/iblock/67e/b_innai24imin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1" y="2646000"/>
            <a:ext cx="1872000" cy="208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Изображение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4" y="4638574"/>
            <a:ext cx="1584000" cy="2052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http://i.piccy.info/i2/1d/7b/eeef928b879d76c31f63906f06cc.jpe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44688"/>
            <a:ext cx="1692000" cy="21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http://forum.exler.ru/uploads/83/post-118927661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00" y="2456688"/>
            <a:ext cx="1584000" cy="208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0" name="Блок-схема: перфолента 9"/>
          <p:cNvSpPr/>
          <p:nvPr/>
        </p:nvSpPr>
        <p:spPr>
          <a:xfrm flipH="1">
            <a:off x="2664372" y="606013"/>
            <a:ext cx="3924000" cy="1332000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всех существующих в мире загадок тайна куклы самая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загадочная.  Без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понимания сущности куклы невозможно понять и человека». </a:t>
            </a:r>
          </a:p>
          <a:p>
            <a:pPr algn="r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М.Е.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Салтыков –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Щедрин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43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Pictures\дс54\100_28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4"/>
          <a:stretch/>
        </p:blipFill>
        <p:spPr bwMode="auto">
          <a:xfrm>
            <a:off x="4715832" y="3957950"/>
            <a:ext cx="4223297" cy="277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елена\Pictures\дс54\100_28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8" r="4764" b="6431"/>
          <a:stretch/>
        </p:blipFill>
        <p:spPr bwMode="auto">
          <a:xfrm>
            <a:off x="179512" y="1017056"/>
            <a:ext cx="3706243" cy="24278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Pictures\дс54\100_28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1"/>
          <a:stretch/>
        </p:blipFill>
        <p:spPr bwMode="auto">
          <a:xfrm>
            <a:off x="281614" y="3798367"/>
            <a:ext cx="3502038" cy="291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Pictures\дс54\100_28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3"/>
          <a:stretch/>
        </p:blipFill>
        <p:spPr bwMode="auto">
          <a:xfrm>
            <a:off x="5148064" y="1075311"/>
            <a:ext cx="3259497" cy="270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8-конечная звезда 5"/>
          <p:cNvSpPr/>
          <p:nvPr/>
        </p:nvSpPr>
        <p:spPr>
          <a:xfrm>
            <a:off x="3059832" y="2186600"/>
            <a:ext cx="2988000" cy="2736000"/>
          </a:xfrm>
          <a:prstGeom prst="star8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Мини-музей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«КУКОЛЬНЫЙ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СУНДУЧОК»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2808312" cy="23042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Цель: </a:t>
            </a:r>
            <a:r>
              <a:rPr lang="ru-RU" sz="1400" dirty="0" smtClean="0">
                <a:solidFill>
                  <a:srgbClr val="002060"/>
                </a:solidFill>
              </a:rPr>
              <a:t>;формирование </a:t>
            </a:r>
            <a:r>
              <a:rPr lang="ru-RU" sz="1400" dirty="0">
                <a:solidFill>
                  <a:srgbClr val="002060"/>
                </a:solidFill>
              </a:rPr>
              <a:t>у детей старшего дошкольного возраста связной </a:t>
            </a:r>
            <a:r>
              <a:rPr lang="ru-RU" sz="1400" dirty="0" smtClean="0">
                <a:solidFill>
                  <a:srgbClr val="002060"/>
                </a:solidFill>
              </a:rPr>
              <a:t>речи;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развитие познавательных интересов детей путем использования разных видов наглядности, а именно кукла в различном ее проявлении как промышленной ,так и авторской</a:t>
            </a:r>
          </a:p>
        </p:txBody>
      </p:sp>
      <p:pic>
        <p:nvPicPr>
          <p:cNvPr id="3074" name="Picture 2" descr="C:\Users\елена\Pictures\дс54\100_2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9632"/>
            <a:ext cx="3170949" cy="237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елена\Pictures\дс54\100_2814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4079"/>
          <a:stretch/>
        </p:blipFill>
        <p:spPr bwMode="auto">
          <a:xfrm rot="561764">
            <a:off x="5285246" y="2929984"/>
            <a:ext cx="2912266" cy="237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2425824" cy="4896544"/>
          </a:xfrm>
        </p:spPr>
        <p:txBody>
          <a:bodyPr>
            <a:no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</a:rPr>
              <a:t>Задачи</a:t>
            </a:r>
            <a:r>
              <a:rPr lang="ru-RU" sz="1000" b="1" dirty="0" smtClean="0"/>
              <a:t>: </a:t>
            </a:r>
          </a:p>
          <a:p>
            <a:endParaRPr lang="ru-RU" sz="1000" dirty="0" smtClean="0"/>
          </a:p>
          <a:p>
            <a:pPr marL="285750" lvl="0" indent="-285750">
              <a:buFont typeface="Wingdings" pitchFamily="2" charset="2"/>
              <a:buChar char="v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000" dirty="0" smtClean="0">
                <a:solidFill>
                  <a:srgbClr val="002060"/>
                </a:solidFill>
              </a:rPr>
              <a:t>привлечь </a:t>
            </a:r>
            <a:r>
              <a:rPr lang="ru-RU" sz="1000" dirty="0">
                <a:solidFill>
                  <a:srgbClr val="002060"/>
                </a:solidFill>
              </a:rPr>
              <a:t>родителей и детей к созданию  в группе мини-музея, содержащего  все многообразие кукол в историческом,  культурном и национальном развитии;  к активному  участию в поисково- исследовательской </a:t>
            </a:r>
            <a:r>
              <a:rPr lang="ru-RU" sz="1000" dirty="0" smtClean="0">
                <a:solidFill>
                  <a:srgbClr val="002060"/>
                </a:solidFill>
              </a:rPr>
              <a:t>работе </a:t>
            </a:r>
            <a:r>
              <a:rPr lang="ru-RU" sz="1000" dirty="0">
                <a:solidFill>
                  <a:srgbClr val="002060"/>
                </a:solidFill>
              </a:rPr>
              <a:t>( подбор информации, обогащение музея экспонатами, совместное с детьми изготовление кукол из различных материалов).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000" dirty="0" smtClean="0">
                <a:solidFill>
                  <a:srgbClr val="002060"/>
                </a:solidFill>
              </a:rPr>
              <a:t>познакомить </a:t>
            </a:r>
            <a:r>
              <a:rPr lang="ru-RU" sz="1000" dirty="0">
                <a:solidFill>
                  <a:srgbClr val="002060"/>
                </a:solidFill>
              </a:rPr>
              <a:t>детей с народными куклами.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000" dirty="0" smtClean="0">
                <a:solidFill>
                  <a:srgbClr val="002060"/>
                </a:solidFill>
              </a:rPr>
              <a:t>расширить </a:t>
            </a:r>
            <a:r>
              <a:rPr lang="ru-RU" sz="1000" dirty="0">
                <a:solidFill>
                  <a:srgbClr val="002060"/>
                </a:solidFill>
              </a:rPr>
              <a:t>кругозор детей с помощью информационной и экскурсионной деятельности.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000" dirty="0">
                <a:solidFill>
                  <a:srgbClr val="002060"/>
                </a:solidFill>
              </a:rPr>
              <a:t>развивать интонационную выразительность речи детей ; сформировать устойчивые грамматические навыки связной речи.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000" dirty="0">
                <a:solidFill>
                  <a:srgbClr val="002060"/>
                </a:solidFill>
              </a:rPr>
              <a:t>воспитывать у детей интерес к культуре своих предков, культуре России и мира.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 </a:t>
            </a:r>
            <a:endParaRPr lang="ru-RU" sz="1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елена\Pictures\дс54\100_28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5983"/>
          <a:stretch>
            <a:fillRect/>
          </a:stretch>
        </p:blipFill>
        <p:spPr bwMode="auto">
          <a:xfrm rot="420000">
            <a:off x="3270292" y="1002775"/>
            <a:ext cx="287498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Pictures\дс54\100_28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14471" b="23734"/>
          <a:stretch/>
        </p:blipFill>
        <p:spPr bwMode="auto">
          <a:xfrm rot="520338">
            <a:off x="5681997" y="3326777"/>
            <a:ext cx="2592898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Планируемый результат: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266928" cy="2357616"/>
          </a:xfrm>
        </p:spPr>
        <p:txBody>
          <a:bodyPr/>
          <a:lstStyle/>
          <a:p>
            <a:r>
              <a:rPr lang="ru-RU" sz="1400" dirty="0">
                <a:solidFill>
                  <a:srgbClr val="002060"/>
                </a:solidFill>
              </a:rPr>
              <a:t>развитие познавательной активности и приобщение детей к народным традициям.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тесное </a:t>
            </a:r>
            <a:r>
              <a:rPr lang="ru-RU" sz="1400" dirty="0">
                <a:solidFill>
                  <a:srgbClr val="002060"/>
                </a:solidFill>
              </a:rPr>
              <a:t>сотрудничество с родителями.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</a:rPr>
              <a:t>обогащение предметно-развивающей среды.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повышения </a:t>
            </a:r>
            <a:r>
              <a:rPr lang="ru-RU" sz="1400" dirty="0">
                <a:solidFill>
                  <a:srgbClr val="002060"/>
                </a:solidFill>
              </a:rPr>
              <a:t>уровня интонационной выразительности речи, совершенствования связной речи у детей в результате использования системы работы с куклой.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елена\Pictures\дс54\100_2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 bwMode="auto">
          <a:xfrm>
            <a:off x="5076056" y="3861048"/>
            <a:ext cx="3603354" cy="23543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Pictures\дс54\100_28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478910" y="2996952"/>
            <a:ext cx="4623738" cy="302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лена\Pictures\дс54\100_28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b="8087"/>
          <a:stretch/>
        </p:blipFill>
        <p:spPr bwMode="auto">
          <a:xfrm>
            <a:off x="5605329" y="2047658"/>
            <a:ext cx="3010735" cy="46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5541" y="2059793"/>
            <a:ext cx="35624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8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Куклы  России </a:t>
            </a:r>
            <a:endParaRPr lang="ru-RU" sz="2800" b="1" cap="none" spc="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8019" y="908720"/>
            <a:ext cx="35624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Традиционные  народные  куклы</a:t>
            </a:r>
            <a:r>
              <a:rPr lang="ru-RU" sz="3200" b="1" spc="3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ru-RU" sz="2800" b="1" cap="none" spc="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7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</TotalTime>
  <Words>302</Words>
  <Application>Microsoft Office PowerPoint</Application>
  <PresentationFormat>Экран (4:3)</PresentationFormat>
  <Paragraphs>62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Планируемый результат: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Work</cp:lastModifiedBy>
  <cp:revision>37</cp:revision>
  <dcterms:created xsi:type="dcterms:W3CDTF">2013-03-22T07:25:54Z</dcterms:created>
  <dcterms:modified xsi:type="dcterms:W3CDTF">2019-01-23T05:25:19Z</dcterms:modified>
</cp:coreProperties>
</file>